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theme/themeOverride1.xml" ContentType="application/vnd.openxmlformats-officedocument.themeOverride+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heme/themeOverride2.xml" ContentType="application/vnd.openxmlformats-officedocument.themeOverride+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Layouts/slideLayout15.xml" ContentType="application/vnd.openxmlformats-officedocument.presentationml.slideLayout+xml"/>
  <Override PartName="/ppt/theme/themeOverride3.xml" ContentType="application/vnd.openxmlformats-officedocument.themeOverride+xml"/>
  <Override PartName="/ppt/slideLayouts/slideLayout26.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 id="2147483663" r:id="rId2"/>
  </p:sldMasterIdLst>
  <p:notesMasterIdLst>
    <p:notesMasterId r:id="rId59"/>
  </p:notesMasterIdLst>
  <p:handoutMasterIdLst>
    <p:handoutMasterId r:id="rId60"/>
  </p:handoutMasterIdLst>
  <p:sldIdLst>
    <p:sldId id="356" r:id="rId3"/>
    <p:sldId id="597" r:id="rId4"/>
    <p:sldId id="358" r:id="rId5"/>
    <p:sldId id="693" r:id="rId6"/>
    <p:sldId id="520" r:id="rId7"/>
    <p:sldId id="634" r:id="rId8"/>
    <p:sldId id="694" r:id="rId9"/>
    <p:sldId id="543" r:id="rId10"/>
    <p:sldId id="545" r:id="rId11"/>
    <p:sldId id="546" r:id="rId12"/>
    <p:sldId id="695" r:id="rId13"/>
    <p:sldId id="551" r:id="rId14"/>
    <p:sldId id="609" r:id="rId15"/>
    <p:sldId id="580" r:id="rId16"/>
    <p:sldId id="696" r:id="rId17"/>
    <p:sldId id="554" r:id="rId18"/>
    <p:sldId id="697" r:id="rId19"/>
    <p:sldId id="563" r:id="rId20"/>
    <p:sldId id="671" r:id="rId21"/>
    <p:sldId id="698" r:id="rId22"/>
    <p:sldId id="564" r:id="rId23"/>
    <p:sldId id="699" r:id="rId24"/>
    <p:sldId id="565" r:id="rId25"/>
    <p:sldId id="708" r:id="rId26"/>
    <p:sldId id="710" r:id="rId27"/>
    <p:sldId id="709" r:id="rId28"/>
    <p:sldId id="711" r:id="rId29"/>
    <p:sldId id="570" r:id="rId30"/>
    <p:sldId id="712" r:id="rId31"/>
    <p:sldId id="571" r:id="rId32"/>
    <p:sldId id="713" r:id="rId33"/>
    <p:sldId id="715" r:id="rId34"/>
    <p:sldId id="714" r:id="rId35"/>
    <p:sldId id="575" r:id="rId36"/>
    <p:sldId id="716" r:id="rId37"/>
    <p:sldId id="572" r:id="rId38"/>
    <p:sldId id="573" r:id="rId39"/>
    <p:sldId id="574" r:id="rId40"/>
    <p:sldId id="700" r:id="rId41"/>
    <p:sldId id="607" r:id="rId42"/>
    <p:sldId id="663" r:id="rId43"/>
    <p:sldId id="630" r:id="rId44"/>
    <p:sldId id="668" r:id="rId45"/>
    <p:sldId id="669" r:id="rId46"/>
    <p:sldId id="670" r:id="rId47"/>
    <p:sldId id="692" r:id="rId48"/>
    <p:sldId id="701" r:id="rId49"/>
    <p:sldId id="608" r:id="rId50"/>
    <p:sldId id="702" r:id="rId51"/>
    <p:sldId id="717" r:id="rId52"/>
    <p:sldId id="703" r:id="rId53"/>
    <p:sldId id="704" r:id="rId54"/>
    <p:sldId id="707" r:id="rId55"/>
    <p:sldId id="705" r:id="rId56"/>
    <p:sldId id="706" r:id="rId57"/>
    <p:sldId id="567" r:id="rId58"/>
  </p:sldIdLst>
  <p:sldSz cx="12192000" cy="6858000"/>
  <p:notesSz cx="6858000" cy="9144000"/>
  <p:embeddedFontLst>
    <p:embeddedFont>
      <p:font typeface="微软雅黑" pitchFamily="34" charset="-122"/>
      <p:regular r:id="rId61"/>
      <p:bold r:id="rId62"/>
    </p:embeddedFont>
    <p:embeddedFont>
      <p:font typeface="Copperplate Gothic Bold" pitchFamily="34" charset="0"/>
      <p:regular r:id="rId63"/>
    </p:embeddedFont>
    <p:embeddedFont>
      <p:font typeface="Impact" pitchFamily="34" charset="0"/>
      <p:regular r:id="rId64"/>
    </p:embeddedFont>
    <p:embeddedFont>
      <p:font typeface="Calibri" pitchFamily="34" charset="0"/>
      <p:regular r:id="rId65"/>
      <p:bold r:id="rId66"/>
      <p:italic r:id="rId67"/>
      <p:boldItalic r:id="rId68"/>
    </p:embeddedFont>
  </p:embeddedFontLst>
  <p:custDataLst>
    <p:tags r:id="rId6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默认节" id="{8A9CAF9C-A6DC-4386-A9EA-AEE2D7E67419}">
          <p14:sldIdLst>
            <p14:sldId id="356"/>
            <p14:sldId id="597"/>
            <p14:sldId id="358"/>
            <p14:sldId id="693"/>
            <p14:sldId id="520"/>
            <p14:sldId id="634"/>
            <p14:sldId id="694"/>
            <p14:sldId id="543"/>
            <p14:sldId id="545"/>
            <p14:sldId id="546"/>
            <p14:sldId id="695"/>
            <p14:sldId id="551"/>
            <p14:sldId id="609"/>
            <p14:sldId id="580"/>
            <p14:sldId id="696"/>
            <p14:sldId id="554"/>
            <p14:sldId id="697"/>
            <p14:sldId id="563"/>
            <p14:sldId id="671"/>
            <p14:sldId id="698"/>
            <p14:sldId id="564"/>
            <p14:sldId id="699"/>
            <p14:sldId id="565"/>
            <p14:sldId id="708"/>
            <p14:sldId id="710"/>
            <p14:sldId id="709"/>
            <p14:sldId id="711"/>
            <p14:sldId id="570"/>
            <p14:sldId id="712"/>
            <p14:sldId id="571"/>
            <p14:sldId id="713"/>
            <p14:sldId id="715"/>
            <p14:sldId id="714"/>
            <p14:sldId id="575"/>
            <p14:sldId id="716"/>
            <p14:sldId id="572"/>
            <p14:sldId id="573"/>
            <p14:sldId id="574"/>
            <p14:sldId id="700"/>
            <p14:sldId id="607"/>
            <p14:sldId id="663"/>
            <p14:sldId id="630"/>
            <p14:sldId id="668"/>
            <p14:sldId id="669"/>
            <p14:sldId id="670"/>
            <p14:sldId id="692"/>
            <p14:sldId id="701"/>
            <p14:sldId id="608"/>
            <p14:sldId id="702"/>
            <p14:sldId id="717"/>
            <p14:sldId id="703"/>
            <p14:sldId id="704"/>
            <p14:sldId id="707"/>
            <p14:sldId id="705"/>
            <p14:sldId id="706"/>
            <p14:sldId id="56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339933"/>
    <a:srgbClr val="00CC00"/>
    <a:srgbClr val="28A9D6"/>
    <a:srgbClr val="7FCCE7"/>
    <a:srgbClr val="4AB7DC"/>
    <a:srgbClr val="0033CC"/>
    <a:srgbClr val="4DB8DD"/>
    <a:srgbClr val="404040"/>
    <a:srgbClr val="6AC3E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21" autoAdjust="0"/>
    <p:restoredTop sz="90750" autoAdjust="0"/>
  </p:normalViewPr>
  <p:slideViewPr>
    <p:cSldViewPr showGuides="1">
      <p:cViewPr>
        <p:scale>
          <a:sx n="70" d="100"/>
          <a:sy n="70" d="100"/>
        </p:scale>
        <p:origin x="-828" y="-72"/>
      </p:cViewPr>
      <p:guideLst>
        <p:guide orient="horz" pos="404"/>
        <p:guide orient="horz" pos="1298"/>
        <p:guide orient="horz" pos="1066"/>
        <p:guide orient="horz" pos="2982"/>
        <p:guide orient="horz" pos="2774"/>
        <p:guide orient="horz" pos="3285"/>
        <p:guide pos="3839"/>
        <p:guide pos="836"/>
        <p:guide pos="7638"/>
        <p:guide pos="6980"/>
        <p:guide pos="1250"/>
        <p:guide pos="6376"/>
      </p:guideLst>
    </p:cSldViewPr>
  </p:slideViewPr>
  <p:notesTextViewPr>
    <p:cViewPr>
      <p:scale>
        <a:sx n="200" d="100"/>
        <a:sy n="200" d="100"/>
      </p:scale>
      <p:origin x="0" y="0"/>
    </p:cViewPr>
  </p:notesTextViewPr>
  <p:sorterViewPr>
    <p:cViewPr>
      <p:scale>
        <a:sx n="125" d="100"/>
        <a:sy n="125" d="100"/>
      </p:scale>
      <p:origin x="0" y="0"/>
    </p:cViewPr>
  </p:sorterViewPr>
  <p:notesViewPr>
    <p:cSldViewPr>
      <p:cViewPr varScale="1">
        <p:scale>
          <a:sx n="125" d="100"/>
          <a:sy n="125" d="100"/>
        </p:scale>
        <p:origin x="-4854" y="-96"/>
      </p:cViewPr>
      <p:guideLst>
        <p:guide orient="horz" pos="3039"/>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3.fntdata"/><Relationship Id="rId68"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8BBFD89-BB28-47C4-8202-677F6E447B05}" type="datetimeFigureOut">
              <a:rPr lang="zh-CN" altLang="en-US" smtClean="0"/>
              <a:pPr/>
              <a:t>2019/10/18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B43D1DB-4B89-4B9E-99FA-51A04CF95A36}" type="slidenum">
              <a:rPr lang="zh-CN" altLang="en-US" smtClean="0"/>
              <a:pPr/>
              <a:t>‹#›</a:t>
            </a:fld>
            <a:endParaRPr lang="zh-CN" altLang="en-US"/>
          </a:p>
        </p:txBody>
      </p:sp>
    </p:spTree>
    <p:extLst>
      <p:ext uri="{BB962C8B-B14F-4D97-AF65-F5344CB8AC3E}">
        <p14:creationId xmlns:p14="http://schemas.microsoft.com/office/powerpoint/2010/main" xmlns="" val="18285920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D7BAD-2227-4ED9-976D-74FC1DE8D0D6}" type="datetimeFigureOut">
              <a:rPr lang="zh-CN" altLang="en-US" smtClean="0"/>
              <a:pPr/>
              <a:t>2019/10/18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02BD0B-23ED-4A76-9C99-2E249C5C7E4F}" type="slidenum">
              <a:rPr lang="zh-CN" altLang="en-US" smtClean="0"/>
              <a:pPr/>
              <a:t>‹#›</a:t>
            </a:fld>
            <a:endParaRPr lang="zh-CN" altLang="en-US"/>
          </a:p>
        </p:txBody>
      </p:sp>
    </p:spTree>
    <p:extLst>
      <p:ext uri="{BB962C8B-B14F-4D97-AF65-F5344CB8AC3E}">
        <p14:creationId xmlns:p14="http://schemas.microsoft.com/office/powerpoint/2010/main" xmlns="" val="4139333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0</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21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38</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46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48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14</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16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19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5" name="矩形 14"/>
          <p:cNvSpPr/>
          <p:nvPr userDrawn="1"/>
        </p:nvSpPr>
        <p:spPr>
          <a:xfrm>
            <a:off x="0" y="2228866"/>
            <a:ext cx="12192000" cy="1848206"/>
          </a:xfrm>
          <a:prstGeom prst="rect">
            <a:avLst/>
          </a:prstGeom>
          <a:solidFill>
            <a:schemeClr val="accent1"/>
          </a:solidFill>
          <a:ln>
            <a:noFill/>
          </a:ln>
          <a:effectLst/>
        </p:spPr>
        <p:txBody>
          <a:bodyPr vert="horz" wrap="square" lIns="121920" tIns="60960" rIns="121920" bIns="60960" numCol="1" anchor="t" anchorCtr="0" compatLnSpc="1"/>
          <a:lstStyle/>
          <a:p>
            <a:endParaRPr lang="zh-CN" altLang="en-US" sz="2400"/>
          </a:p>
        </p:txBody>
      </p:sp>
      <p:cxnSp>
        <p:nvCxnSpPr>
          <p:cNvPr id="16" name="直接连接符 15"/>
          <p:cNvCxnSpPr/>
          <p:nvPr userDrawn="1"/>
        </p:nvCxnSpPr>
        <p:spPr>
          <a:xfrm>
            <a:off x="0" y="422108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3"/>
          <p:cNvSpPr txBox="1"/>
          <p:nvPr userDrawn="1"/>
        </p:nvSpPr>
        <p:spPr>
          <a:xfrm>
            <a:off x="3402260" y="2567806"/>
            <a:ext cx="5387481" cy="107632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smtClean="0">
                <a:ln w="3175">
                  <a:solidFill>
                    <a:srgbClr val="31A5D7"/>
                  </a:solidFill>
                </a:ln>
                <a:solidFill>
                  <a:schemeClr val="bg1"/>
                </a:solidFill>
                <a:latin typeface="+mj-ea"/>
                <a:ea typeface="+mj-ea"/>
              </a:rPr>
              <a:t>润泽科技数据中心</a:t>
            </a:r>
          </a:p>
          <a:p>
            <a:pPr algn="ctr"/>
            <a:endParaRPr lang="en-US" altLang="zh-CN" sz="3200" b="1" dirty="0" smtClean="0">
              <a:ln w="3175">
                <a:solidFill>
                  <a:srgbClr val="31A5D7"/>
                </a:solidFill>
              </a:ln>
              <a:solidFill>
                <a:schemeClr val="bg1"/>
              </a:solidFill>
              <a:latin typeface="+mj-ea"/>
              <a:ea typeface="+mj-ea"/>
            </a:endParaRPr>
          </a:p>
        </p:txBody>
      </p:sp>
      <p:cxnSp>
        <p:nvCxnSpPr>
          <p:cNvPr id="18" name="直接连接符 17"/>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文本框 42"/>
          <p:cNvSpPr txBox="1"/>
          <p:nvPr userDrawn="1"/>
        </p:nvSpPr>
        <p:spPr>
          <a:xfrm>
            <a:off x="4728210" y="6093460"/>
            <a:ext cx="2736215" cy="398780"/>
          </a:xfrm>
          <a:prstGeom prst="rect">
            <a:avLst/>
          </a:prstGeom>
          <a:noFill/>
        </p:spPr>
        <p:txBody>
          <a:bodyPr wrap="square" rtlCol="0">
            <a:spAutoFit/>
          </a:bodyPr>
          <a:lstStyle/>
          <a:p>
            <a:pPr algn="ctr"/>
            <a:r>
              <a:rPr lang="zh-CN" altLang="en-US" sz="2000" b="1" dirty="0" smtClean="0">
                <a:solidFill>
                  <a:schemeClr val="tx1">
                    <a:lumMod val="75000"/>
                    <a:lumOff val="25000"/>
                  </a:schemeClr>
                </a:solidFill>
              </a:rPr>
              <a:t>润泽科技发展有限公司</a:t>
            </a:r>
            <a:endParaRPr lang="zh-CN" altLang="en-US" sz="2000" b="1" dirty="0">
              <a:solidFill>
                <a:schemeClr val="tx1">
                  <a:lumMod val="75000"/>
                  <a:lumOff val="25000"/>
                </a:schemeClr>
              </a:solidFill>
            </a:endParaRPr>
          </a:p>
        </p:txBody>
      </p:sp>
      <p:cxnSp>
        <p:nvCxnSpPr>
          <p:cNvPr id="25" name="直接连接符 24"/>
          <p:cNvCxnSpPr/>
          <p:nvPr userDrawn="1"/>
        </p:nvCxnSpPr>
        <p:spPr>
          <a:xfrm>
            <a:off x="-34" y="206084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descr="LOGO"/>
          <p:cNvPicPr>
            <a:picLocks noChangeAspect="1"/>
          </p:cNvPicPr>
          <p:nvPr userDrawn="1"/>
        </p:nvPicPr>
        <p:blipFill>
          <a:blip r:embed="rId3" cstate="print"/>
          <a:stretch>
            <a:fillRect/>
          </a:stretch>
        </p:blipFill>
        <p:spPr>
          <a:xfrm>
            <a:off x="8230870" y="330200"/>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28" name="直接连接符 27"/>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任意多边形 45"/>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47" name="TextBox 46"/>
          <p:cNvSpPr txBox="1"/>
          <p:nvPr userDrawn="1"/>
        </p:nvSpPr>
        <p:spPr>
          <a:xfrm>
            <a:off x="479376" y="333261"/>
            <a:ext cx="846609" cy="58356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08</a:t>
            </a:r>
            <a:endParaRPr lang="en-US" sz="3200" dirty="0">
              <a:solidFill>
                <a:schemeClr val="accent1"/>
              </a:solidFill>
              <a:latin typeface="Impact" panose="020B0806030902050204" pitchFamily="34" charset="0"/>
            </a:endParaRPr>
          </a:p>
        </p:txBody>
      </p:sp>
      <p:pic>
        <p:nvPicPr>
          <p:cNvPr id="4" name="图片 3" descr="LOGO"/>
          <p:cNvPicPr>
            <a:picLocks noChangeAspect="1"/>
          </p:cNvPicPr>
          <p:nvPr userDrawn="1"/>
        </p:nvPicPr>
        <p:blipFill>
          <a:blip r:embed="rId2" cstate="print"/>
          <a:stretch>
            <a:fillRect/>
          </a:stretch>
        </p:blipFill>
        <p:spPr>
          <a:xfrm>
            <a:off x="8447405" y="227965"/>
            <a:ext cx="3602990" cy="822960"/>
          </a:xfrm>
          <a:prstGeom prst="rect">
            <a:avLst/>
          </a:prstGeom>
        </p:spPr>
      </p:pic>
      <p:sp>
        <p:nvSpPr>
          <p:cNvPr id="62"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grpSp>
        <p:nvGrpSpPr>
          <p:cNvPr id="63" name="组合 62"/>
          <p:cNvGrpSpPr/>
          <p:nvPr userDrawn="1"/>
        </p:nvGrpSpPr>
        <p:grpSpPr>
          <a:xfrm flipH="1">
            <a:off x="975516" y="6268899"/>
            <a:ext cx="412970" cy="421874"/>
            <a:chOff x="7019085" y="157473"/>
            <a:chExt cx="3868830" cy="3952255"/>
          </a:xfrm>
          <a:solidFill>
            <a:schemeClr val="accent1"/>
          </a:solidFill>
        </p:grpSpPr>
        <p:sp>
          <p:nvSpPr>
            <p:cNvPr id="64" name="椭圆 63"/>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5" name="椭圆 64"/>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6" name="椭圆 65"/>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7" name="椭圆 66"/>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8" name="椭圆 67"/>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9" name="椭圆 68"/>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0" name="椭圆 69"/>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1" name="椭圆 70"/>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2" name="椭圆 71"/>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3" name="椭圆 72"/>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4" name="椭圆 73"/>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5" name="椭圆 74"/>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6" name="椭圆 75"/>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7" name="椭圆 76"/>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cxnSp>
        <p:nvCxnSpPr>
          <p:cNvPr id="28" name="直接连接符 27"/>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任意多边形 45"/>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47" name="TextBox 46"/>
          <p:cNvSpPr txBox="1"/>
          <p:nvPr userDrawn="1"/>
        </p:nvSpPr>
        <p:spPr>
          <a:xfrm>
            <a:off x="479376" y="333261"/>
            <a:ext cx="846609" cy="58356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09</a:t>
            </a:r>
            <a:endParaRPr lang="en-US" sz="3200" dirty="0">
              <a:solidFill>
                <a:schemeClr val="accent1"/>
              </a:solidFill>
              <a:latin typeface="Impact" panose="020B0806030902050204" pitchFamily="34" charset="0"/>
            </a:endParaRPr>
          </a:p>
        </p:txBody>
      </p:sp>
      <p:pic>
        <p:nvPicPr>
          <p:cNvPr id="4" name="图片 3" descr="LOGO"/>
          <p:cNvPicPr>
            <a:picLocks noChangeAspect="1"/>
          </p:cNvPicPr>
          <p:nvPr userDrawn="1"/>
        </p:nvPicPr>
        <p:blipFill>
          <a:blip r:embed="rId2" cstate="print"/>
          <a:stretch>
            <a:fillRect/>
          </a:stretch>
        </p:blipFill>
        <p:spPr>
          <a:xfrm>
            <a:off x="8447405" y="227965"/>
            <a:ext cx="3602990" cy="822960"/>
          </a:xfrm>
          <a:prstGeom prst="rect">
            <a:avLst/>
          </a:prstGeom>
        </p:spPr>
      </p:pic>
      <p:sp>
        <p:nvSpPr>
          <p:cNvPr id="62"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grpSp>
        <p:nvGrpSpPr>
          <p:cNvPr id="63" name="组合 62"/>
          <p:cNvGrpSpPr/>
          <p:nvPr userDrawn="1"/>
        </p:nvGrpSpPr>
        <p:grpSpPr>
          <a:xfrm flipH="1">
            <a:off x="975516" y="6268899"/>
            <a:ext cx="412970" cy="421874"/>
            <a:chOff x="7019085" y="157473"/>
            <a:chExt cx="3868830" cy="3952255"/>
          </a:xfrm>
          <a:solidFill>
            <a:schemeClr val="accent1"/>
          </a:solidFill>
        </p:grpSpPr>
        <p:sp>
          <p:nvSpPr>
            <p:cNvPr id="64" name="椭圆 63"/>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5" name="椭圆 64"/>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6" name="椭圆 65"/>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7" name="椭圆 66"/>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8" name="椭圆 67"/>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9" name="椭圆 68"/>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0" name="椭圆 69"/>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1" name="椭圆 70"/>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2" name="椭圆 71"/>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3" name="椭圆 72"/>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4" name="椭圆 73"/>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5" name="椭圆 74"/>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6" name="椭圆 75"/>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7" name="椭圆 76"/>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cxnSp>
        <p:nvCxnSpPr>
          <p:cNvPr id="28" name="直接连接符 27"/>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任意多边形 45"/>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47" name="TextBox 46"/>
          <p:cNvSpPr txBox="1"/>
          <p:nvPr userDrawn="1"/>
        </p:nvSpPr>
        <p:spPr>
          <a:xfrm>
            <a:off x="479376" y="333261"/>
            <a:ext cx="846609" cy="58356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10</a:t>
            </a:r>
            <a:endParaRPr lang="en-US" sz="3200" dirty="0">
              <a:solidFill>
                <a:schemeClr val="accent1"/>
              </a:solidFill>
              <a:latin typeface="Impact" panose="020B0806030902050204" pitchFamily="34" charset="0"/>
            </a:endParaRPr>
          </a:p>
        </p:txBody>
      </p:sp>
      <p:pic>
        <p:nvPicPr>
          <p:cNvPr id="4" name="图片 3" descr="LOGO"/>
          <p:cNvPicPr>
            <a:picLocks noChangeAspect="1"/>
          </p:cNvPicPr>
          <p:nvPr userDrawn="1"/>
        </p:nvPicPr>
        <p:blipFill>
          <a:blip r:embed="rId2" cstate="print"/>
          <a:stretch>
            <a:fillRect/>
          </a:stretch>
        </p:blipFill>
        <p:spPr>
          <a:xfrm>
            <a:off x="8447405" y="227965"/>
            <a:ext cx="3602990" cy="822960"/>
          </a:xfrm>
          <a:prstGeom prst="rect">
            <a:avLst/>
          </a:prstGeom>
        </p:spPr>
      </p:pic>
      <p:sp>
        <p:nvSpPr>
          <p:cNvPr id="62"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grpSp>
        <p:nvGrpSpPr>
          <p:cNvPr id="63" name="组合 62"/>
          <p:cNvGrpSpPr/>
          <p:nvPr userDrawn="1"/>
        </p:nvGrpSpPr>
        <p:grpSpPr>
          <a:xfrm flipH="1">
            <a:off x="975516" y="6268899"/>
            <a:ext cx="412970" cy="421874"/>
            <a:chOff x="7019085" y="157473"/>
            <a:chExt cx="3868830" cy="3952255"/>
          </a:xfrm>
          <a:solidFill>
            <a:schemeClr val="accent1"/>
          </a:solidFill>
        </p:grpSpPr>
        <p:sp>
          <p:nvSpPr>
            <p:cNvPr id="64" name="椭圆 63"/>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5" name="椭圆 64"/>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6" name="椭圆 65"/>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7" name="椭圆 66"/>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8" name="椭圆 67"/>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9" name="椭圆 68"/>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0" name="椭圆 69"/>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1" name="椭圆 70"/>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2" name="椭圆 71"/>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3" name="椭圆 72"/>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4" name="椭圆 73"/>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5" name="椭圆 74"/>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6" name="椭圆 75"/>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7" name="椭圆 76"/>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cxnSp>
        <p:nvCxnSpPr>
          <p:cNvPr id="28" name="直接连接符 27"/>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6" name="任意多边形 45"/>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47" name="TextBox 46"/>
          <p:cNvSpPr txBox="1"/>
          <p:nvPr userDrawn="1"/>
        </p:nvSpPr>
        <p:spPr>
          <a:xfrm>
            <a:off x="479376" y="333261"/>
            <a:ext cx="846609" cy="58356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11</a:t>
            </a:r>
            <a:endParaRPr lang="en-US" sz="3200" dirty="0">
              <a:solidFill>
                <a:schemeClr val="accent1"/>
              </a:solidFill>
              <a:latin typeface="Impact" panose="020B0806030902050204" pitchFamily="34" charset="0"/>
            </a:endParaRPr>
          </a:p>
        </p:txBody>
      </p:sp>
      <p:pic>
        <p:nvPicPr>
          <p:cNvPr id="4" name="图片 3" descr="LOGO"/>
          <p:cNvPicPr>
            <a:picLocks noChangeAspect="1"/>
          </p:cNvPicPr>
          <p:nvPr userDrawn="1"/>
        </p:nvPicPr>
        <p:blipFill>
          <a:blip r:embed="rId2" cstate="print"/>
          <a:stretch>
            <a:fillRect/>
          </a:stretch>
        </p:blipFill>
        <p:spPr>
          <a:xfrm>
            <a:off x="8447405" y="227965"/>
            <a:ext cx="3602990" cy="822960"/>
          </a:xfrm>
          <a:prstGeom prst="rect">
            <a:avLst/>
          </a:prstGeom>
        </p:spPr>
      </p:pic>
      <p:sp>
        <p:nvSpPr>
          <p:cNvPr id="62"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grpSp>
        <p:nvGrpSpPr>
          <p:cNvPr id="2" name="组合 62"/>
          <p:cNvGrpSpPr/>
          <p:nvPr userDrawn="1"/>
        </p:nvGrpSpPr>
        <p:grpSpPr>
          <a:xfrm flipH="1">
            <a:off x="975516" y="6268899"/>
            <a:ext cx="412970" cy="421874"/>
            <a:chOff x="7019085" y="157473"/>
            <a:chExt cx="3868830" cy="3952255"/>
          </a:xfrm>
          <a:solidFill>
            <a:schemeClr val="accent1"/>
          </a:solidFill>
        </p:grpSpPr>
        <p:sp>
          <p:nvSpPr>
            <p:cNvPr id="64" name="椭圆 63"/>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5" name="椭圆 64"/>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6" name="椭圆 65"/>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7" name="椭圆 66"/>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8" name="椭圆 67"/>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9" name="椭圆 68"/>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0" name="椭圆 69"/>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1" name="椭圆 70"/>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2" name="椭圆 71"/>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3" name="椭圆 72"/>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4" name="椭圆 73"/>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5" name="椭圆 74"/>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6" name="椭圆 75"/>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77" name="椭圆 76"/>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底面">
    <p:spTree>
      <p:nvGrpSpPr>
        <p:cNvPr id="1" name=""/>
        <p:cNvGrpSpPr/>
        <p:nvPr/>
      </p:nvGrpSpPr>
      <p:grpSpPr>
        <a:xfrm>
          <a:off x="0" y="0"/>
          <a:ext cx="0" cy="0"/>
          <a:chOff x="0" y="0"/>
          <a:chExt cx="0" cy="0"/>
        </a:xfrm>
      </p:grpSpPr>
      <p:sp>
        <p:nvSpPr>
          <p:cNvPr id="68" name="矩形 67"/>
          <p:cNvSpPr/>
          <p:nvPr userDrawn="1"/>
        </p:nvSpPr>
        <p:spPr>
          <a:xfrm>
            <a:off x="0" y="2626517"/>
            <a:ext cx="12192000" cy="1714585"/>
          </a:xfrm>
          <a:prstGeom prst="rect">
            <a:avLst/>
          </a:prstGeom>
          <a:solidFill>
            <a:schemeClr val="accent1"/>
          </a:solidFill>
          <a:ln>
            <a:solidFill>
              <a:srgbClr val="339933"/>
            </a:solidFill>
          </a:ln>
          <a:effectLst/>
        </p:spPr>
        <p:txBody>
          <a:bodyPr vert="horz" wrap="square" lIns="121920" tIns="60960" rIns="121920" bIns="60960" numCol="1" anchor="t" anchorCtr="0" compatLnSpc="1"/>
          <a:lstStyle/>
          <a:p>
            <a:endParaRPr lang="zh-CN" altLang="en-US" sz="2400"/>
          </a:p>
        </p:txBody>
      </p:sp>
      <p:cxnSp>
        <p:nvCxnSpPr>
          <p:cNvPr id="69" name="直接连接符 68"/>
          <p:cNvCxnSpPr/>
          <p:nvPr userDrawn="1"/>
        </p:nvCxnSpPr>
        <p:spPr>
          <a:xfrm>
            <a:off x="0" y="4373612"/>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0" name="TextBox 13"/>
          <p:cNvSpPr txBox="1"/>
          <p:nvPr userDrawn="1"/>
        </p:nvSpPr>
        <p:spPr>
          <a:xfrm>
            <a:off x="3876871" y="2822089"/>
            <a:ext cx="4438258" cy="120032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7200" b="1" dirty="0">
                <a:ln w="3175">
                  <a:solidFill>
                    <a:srgbClr val="31A5D7"/>
                  </a:solidFill>
                </a:ln>
                <a:solidFill>
                  <a:schemeClr val="bg1"/>
                </a:solidFill>
                <a:latin typeface="Copperplate Gothic Bold" panose="020E0705020206020404" pitchFamily="34" charset="0"/>
                <a:ea typeface="华康俪金黑W8" pitchFamily="49" charset="-122"/>
              </a:rPr>
              <a:t>谢谢</a:t>
            </a:r>
            <a:endParaRPr lang="zh-CN" altLang="en-US" sz="11500" b="1" dirty="0">
              <a:ln w="3175">
                <a:solidFill>
                  <a:srgbClr val="31A5D7"/>
                </a:solidFill>
              </a:ln>
              <a:solidFill>
                <a:schemeClr val="bg1"/>
              </a:solidFill>
              <a:latin typeface="华康俪金黑W8" pitchFamily="49" charset="-122"/>
              <a:ea typeface="华康俪金黑W8" pitchFamily="49" charset="-122"/>
            </a:endParaRPr>
          </a:p>
        </p:txBody>
      </p:sp>
      <p:cxnSp>
        <p:nvCxnSpPr>
          <p:cNvPr id="71" name="直接连接符 70"/>
          <p:cNvCxnSpPr/>
          <p:nvPr userDrawn="1"/>
        </p:nvCxnSpPr>
        <p:spPr>
          <a:xfrm>
            <a:off x="-34" y="2597856"/>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9" name="文本框 42"/>
          <p:cNvSpPr txBox="1"/>
          <p:nvPr userDrawn="1"/>
        </p:nvSpPr>
        <p:spPr>
          <a:xfrm>
            <a:off x="4728210" y="6093460"/>
            <a:ext cx="2736215" cy="398780"/>
          </a:xfrm>
          <a:prstGeom prst="rect">
            <a:avLst/>
          </a:prstGeom>
          <a:noFill/>
        </p:spPr>
        <p:txBody>
          <a:bodyPr wrap="square" rtlCol="0">
            <a:spAutoFit/>
          </a:bodyPr>
          <a:lstStyle/>
          <a:p>
            <a:pPr algn="ctr"/>
            <a:r>
              <a:rPr lang="zh-CN" altLang="en-US" sz="2000" b="1" dirty="0" smtClean="0">
                <a:solidFill>
                  <a:schemeClr val="tx1">
                    <a:lumMod val="75000"/>
                    <a:lumOff val="25000"/>
                  </a:schemeClr>
                </a:solidFill>
              </a:rPr>
              <a:t>润泽科技发展有限公司</a:t>
            </a:r>
            <a:endParaRPr lang="zh-CN" altLang="en-US" sz="2000" b="1" dirty="0">
              <a:solidFill>
                <a:schemeClr val="tx1">
                  <a:lumMod val="75000"/>
                  <a:lumOff val="25000"/>
                </a:schemeClr>
              </a:solidFill>
            </a:endParaRPr>
          </a:p>
        </p:txBody>
      </p:sp>
      <p:pic>
        <p:nvPicPr>
          <p:cNvPr id="2" name="图片 1" descr="LOGO"/>
          <p:cNvPicPr>
            <a:picLocks noChangeAspect="1"/>
          </p:cNvPicPr>
          <p:nvPr userDrawn="1"/>
        </p:nvPicPr>
        <p:blipFill>
          <a:blip r:embed="rId3" cstate="print"/>
          <a:stretch>
            <a:fillRect/>
          </a:stretch>
        </p:blipFill>
        <p:spPr>
          <a:xfrm>
            <a:off x="8314690" y="220980"/>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pPr/>
              <a:t>2019/10/18</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5183D58-648D-4475-BEF8-624F48514A30}" type="slidenum">
              <a:rPr lang="zh-CN" altLang="en-US" smtClean="0"/>
              <a:pPr/>
              <a:t>‹#›</a:t>
            </a:fld>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E6E886A6-E6CE-4BF8-B75F-B5CA10708C46}" type="datetimeFigureOut">
              <a:rPr lang="zh-CN" altLang="en-US" smtClean="0"/>
              <a:pPr/>
              <a:t>2019/10/18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A9682D-EDEB-404A-8C08-0761F558FCC2}"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6E886A6-E6CE-4BF8-B75F-B5CA10708C46}" type="datetimeFigureOut">
              <a:rPr lang="zh-CN" altLang="en-US" smtClean="0"/>
              <a:pPr/>
              <a:t>2019/10/18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A9682D-EDEB-404A-8C08-0761F558FCC2}"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E6E886A6-E6CE-4BF8-B75F-B5CA10708C46}" type="datetimeFigureOut">
              <a:rPr lang="zh-CN" altLang="en-US" smtClean="0"/>
              <a:pPr/>
              <a:t>2019/10/18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A9682D-EDEB-404A-8C08-0761F558FCC2}"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E6E886A6-E6CE-4BF8-B75F-B5CA10708C46}" type="datetimeFigureOut">
              <a:rPr lang="zh-CN" altLang="en-US" smtClean="0"/>
              <a:pPr/>
              <a:t>2019/10/18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A9682D-EDEB-404A-8C08-0761F558FCC2}"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目录页">
    <p:spTree>
      <p:nvGrpSpPr>
        <p:cNvPr id="1" name=""/>
        <p:cNvGrpSpPr/>
        <p:nvPr/>
      </p:nvGrpSpPr>
      <p:grpSpPr>
        <a:xfrm>
          <a:off x="0" y="0"/>
          <a:ext cx="0" cy="0"/>
          <a:chOff x="0" y="0"/>
          <a:chExt cx="0" cy="0"/>
        </a:xfrm>
      </p:grpSpPr>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4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cxnSp>
        <p:nvCxnSpPr>
          <p:cNvPr id="45" name="直接连接符 4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userDrawn="1"/>
        </p:nvGrpSpPr>
        <p:grpSpPr>
          <a:xfrm flipH="1">
            <a:off x="975516" y="6268899"/>
            <a:ext cx="412970" cy="421874"/>
            <a:chOff x="7019085" y="157473"/>
            <a:chExt cx="3868830" cy="3952255"/>
          </a:xfrm>
          <a:solidFill>
            <a:schemeClr val="accent1"/>
          </a:solidFill>
        </p:grpSpPr>
        <p:sp>
          <p:nvSpPr>
            <p:cNvPr id="48" name="椭圆 4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椭圆 4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椭圆 5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2" name="椭圆 5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3" name="椭圆 5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4" name="椭圆 5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 name="椭圆 5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 name="椭圆 5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7" name="椭圆 5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8" name="椭圆 5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9" name="椭圆 5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椭圆 5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1" name="椭圆 6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2" name="任意多边形 61"/>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63" name="TextBox 62"/>
          <p:cNvSpPr txBox="1"/>
          <p:nvPr userDrawn="1"/>
        </p:nvSpPr>
        <p:spPr>
          <a:xfrm>
            <a:off x="479376" y="394211"/>
            <a:ext cx="846609" cy="461665"/>
          </a:xfrm>
          <a:prstGeom prst="rect">
            <a:avLst/>
          </a:prstGeom>
          <a:noFill/>
          <a:ln>
            <a:solidFill>
              <a:schemeClr val="accent1"/>
            </a:solidFill>
          </a:ln>
        </p:spPr>
        <p:txBody>
          <a:bodyPr wrap="square" rtlCol="0" anchor="ctr" anchorCtr="1">
            <a:spAutoFit/>
          </a:bodyPr>
          <a:lstStyle>
            <a:defPPr>
              <a:defRPr lang="zh-CN"/>
            </a:defPPr>
            <a:lvl1pPr algn="ctr">
              <a:defRPr sz="3200">
                <a:solidFill>
                  <a:srgbClr val="339933"/>
                </a:solidFill>
                <a:latin typeface="Impact" panose="020B0806030902050204" pitchFamily="34" charset="0"/>
              </a:defRPr>
            </a:lvl1pPr>
          </a:lstStyle>
          <a:p>
            <a:pPr lvl="0"/>
            <a:r>
              <a:rPr lang="zh-CN" altLang="en-US" sz="2400" b="1" dirty="0" smtClean="0">
                <a:solidFill>
                  <a:schemeClr val="accent1"/>
                </a:solidFill>
              </a:rPr>
              <a:t>目录</a:t>
            </a:r>
            <a:endParaRPr lang="zh-CN" altLang="en-US" sz="2400" b="1" dirty="0">
              <a:solidFill>
                <a:schemeClr val="accent1"/>
              </a:solidFill>
            </a:endParaRPr>
          </a:p>
        </p:txBody>
      </p:sp>
      <p:pic>
        <p:nvPicPr>
          <p:cNvPr id="2" name="图片 1" descr="LOGO"/>
          <p:cNvPicPr>
            <a:picLocks noChangeAspect="1"/>
          </p:cNvPicPr>
          <p:nvPr userDrawn="1"/>
        </p:nvPicPr>
        <p:blipFill>
          <a:blip r:embed="rId2" cstate="print"/>
          <a:stretch>
            <a:fillRect/>
          </a:stretch>
        </p:blipFill>
        <p:spPr>
          <a:xfrm>
            <a:off x="8447405" y="227965"/>
            <a:ext cx="3602990" cy="82296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6E886A6-E6CE-4BF8-B75F-B5CA10708C46}" type="datetimeFigureOut">
              <a:rPr lang="zh-CN" altLang="en-US" smtClean="0"/>
              <a:pPr/>
              <a:t>2019/10/18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BA9682D-EDEB-404A-8C08-0761F558FCC2}" type="slidenum">
              <a:rPr lang="zh-CN" altLang="en-US" smtClean="0"/>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6E886A6-E6CE-4BF8-B75F-B5CA10708C46}" type="datetimeFigureOut">
              <a:rPr lang="zh-CN" altLang="en-US" smtClean="0"/>
              <a:pPr/>
              <a:t>2019/10/18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BA9682D-EDEB-404A-8C08-0761F558FCC2}" type="slidenum">
              <a:rPr lang="zh-CN" altLang="en-US" smtClean="0"/>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6E886A6-E6CE-4BF8-B75F-B5CA10708C46}" type="datetimeFigureOut">
              <a:rPr lang="zh-CN" altLang="en-US" smtClean="0"/>
              <a:pPr/>
              <a:t>2019/10/18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BA9682D-EDEB-404A-8C08-0761F558FCC2}" type="slidenum">
              <a:rPr lang="zh-CN" altLang="en-US" smtClean="0"/>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6E886A6-E6CE-4BF8-B75F-B5CA10708C46}" type="datetimeFigureOut">
              <a:rPr lang="zh-CN" altLang="en-US" smtClean="0"/>
              <a:pPr/>
              <a:t>2019/10/18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A9682D-EDEB-404A-8C08-0761F558FCC2}" type="slidenum">
              <a:rPr lang="zh-CN" altLang="en-US" smtClean="0"/>
              <a:pPr/>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E6E886A6-E6CE-4BF8-B75F-B5CA10708C46}" type="datetimeFigureOut">
              <a:rPr lang="zh-CN" altLang="en-US" smtClean="0"/>
              <a:pPr/>
              <a:t>2019/10/18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A9682D-EDEB-404A-8C08-0761F558FCC2}" type="slidenum">
              <a:rPr lang="zh-CN" altLang="en-US" smtClean="0"/>
              <a:pPr/>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6E886A6-E6CE-4BF8-B75F-B5CA10708C46}" type="datetimeFigureOut">
              <a:rPr lang="zh-CN" altLang="en-US" smtClean="0"/>
              <a:pPr/>
              <a:t>2019/10/18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A9682D-EDEB-404A-8C08-0761F558FCC2}" type="slidenum">
              <a:rPr lang="zh-CN" altLang="en-US" smtClean="0"/>
              <a:pPr/>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E6E886A6-E6CE-4BF8-B75F-B5CA10708C46}" type="datetimeFigureOut">
              <a:rPr lang="zh-CN" altLang="en-US" smtClean="0"/>
              <a:pPr/>
              <a:t>2019/10/18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A9682D-EDEB-404A-8C08-0761F558FCC2}"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第1章节">
    <p:spTree>
      <p:nvGrpSpPr>
        <p:cNvPr id="1" name=""/>
        <p:cNvGrpSpPr/>
        <p:nvPr/>
      </p:nvGrpSpPr>
      <p:grpSpPr>
        <a:xfrm>
          <a:off x="0" y="0"/>
          <a:ext cx="0" cy="0"/>
          <a:chOff x="0" y="0"/>
          <a:chExt cx="0" cy="0"/>
        </a:xfrm>
      </p:grpSpPr>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6"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cxnSp>
        <p:nvCxnSpPr>
          <p:cNvPr id="45" name="直接连接符 4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userDrawn="1"/>
        </p:nvGrpSpPr>
        <p:grpSpPr>
          <a:xfrm flipH="1">
            <a:off x="975516" y="6268899"/>
            <a:ext cx="412970" cy="421874"/>
            <a:chOff x="7019085" y="157473"/>
            <a:chExt cx="3868830" cy="3952255"/>
          </a:xfrm>
          <a:solidFill>
            <a:schemeClr val="accent1"/>
          </a:solidFill>
        </p:grpSpPr>
        <p:sp>
          <p:nvSpPr>
            <p:cNvPr id="48" name="椭圆 4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椭圆 4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椭圆 5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2" name="椭圆 5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3" name="椭圆 5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4" name="椭圆 5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 name="椭圆 5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 name="椭圆 5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7" name="椭圆 5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8" name="椭圆 5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9" name="椭圆 5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椭圆 5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1" name="椭圆 6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2" name="任意多边形 61"/>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63" name="TextBox 62"/>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pic>
        <p:nvPicPr>
          <p:cNvPr id="2" name="图片 1" descr="LOGO"/>
          <p:cNvPicPr>
            <a:picLocks noChangeAspect="1"/>
          </p:cNvPicPr>
          <p:nvPr userDrawn="1"/>
        </p:nvPicPr>
        <p:blipFill>
          <a:blip r:embed="rId2" cstate="print"/>
          <a:stretch>
            <a:fillRect/>
          </a:stretch>
        </p:blipFill>
        <p:spPr>
          <a:xfrm>
            <a:off x="8447405" y="213360"/>
            <a:ext cx="3602990" cy="82296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第2章节">
    <p:spTree>
      <p:nvGrpSpPr>
        <p:cNvPr id="1" name=""/>
        <p:cNvGrpSpPr/>
        <p:nvPr/>
      </p:nvGrpSpPr>
      <p:grpSpPr>
        <a:xfrm>
          <a:off x="0" y="0"/>
          <a:ext cx="0" cy="0"/>
          <a:chOff x="0" y="0"/>
          <a:chExt cx="0" cy="0"/>
        </a:xfrm>
      </p:grpSpPr>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6"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cxnSp>
        <p:nvCxnSpPr>
          <p:cNvPr id="45" name="直接连接符 4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userDrawn="1"/>
        </p:nvGrpSpPr>
        <p:grpSpPr>
          <a:xfrm flipH="1">
            <a:off x="975516" y="6268899"/>
            <a:ext cx="412970" cy="421874"/>
            <a:chOff x="7019085" y="157473"/>
            <a:chExt cx="3868830" cy="3952255"/>
          </a:xfrm>
          <a:solidFill>
            <a:schemeClr val="accent1"/>
          </a:solidFill>
        </p:grpSpPr>
        <p:sp>
          <p:nvSpPr>
            <p:cNvPr id="48" name="椭圆 4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椭圆 4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椭圆 5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2" name="椭圆 5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3" name="椭圆 5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4" name="椭圆 5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 name="椭圆 5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 name="椭圆 5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7" name="椭圆 5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8" name="椭圆 5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9" name="椭圆 5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椭圆 5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1" name="椭圆 6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2" name="任意多边形 61"/>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63" name="TextBox 62"/>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pic>
        <p:nvPicPr>
          <p:cNvPr id="2" name="图片 1" descr="LOGO"/>
          <p:cNvPicPr>
            <a:picLocks noChangeAspect="1"/>
          </p:cNvPicPr>
          <p:nvPr userDrawn="1"/>
        </p:nvPicPr>
        <p:blipFill>
          <a:blip r:embed="rId2" cstate="print"/>
          <a:stretch>
            <a:fillRect/>
          </a:stretch>
        </p:blipFill>
        <p:spPr>
          <a:xfrm>
            <a:off x="8447405" y="213360"/>
            <a:ext cx="3602990" cy="82296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第3章节">
    <p:spTree>
      <p:nvGrpSpPr>
        <p:cNvPr id="1" name=""/>
        <p:cNvGrpSpPr/>
        <p:nvPr/>
      </p:nvGrpSpPr>
      <p:grpSpPr>
        <a:xfrm>
          <a:off x="0" y="0"/>
          <a:ext cx="0" cy="0"/>
          <a:chOff x="0" y="0"/>
          <a:chExt cx="0" cy="0"/>
        </a:xfrm>
      </p:grpSpPr>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6"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cxnSp>
        <p:nvCxnSpPr>
          <p:cNvPr id="45" name="直接连接符 4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userDrawn="1"/>
        </p:nvGrpSpPr>
        <p:grpSpPr>
          <a:xfrm flipH="1">
            <a:off x="975516" y="6268899"/>
            <a:ext cx="412970" cy="421874"/>
            <a:chOff x="7019085" y="157473"/>
            <a:chExt cx="3868830" cy="3952255"/>
          </a:xfrm>
          <a:solidFill>
            <a:schemeClr val="accent1"/>
          </a:solidFill>
        </p:grpSpPr>
        <p:sp>
          <p:nvSpPr>
            <p:cNvPr id="48" name="椭圆 4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椭圆 4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椭圆 5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2" name="椭圆 5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3" name="椭圆 5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4" name="椭圆 5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 name="椭圆 5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 name="椭圆 5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7" name="椭圆 5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8" name="椭圆 5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9" name="椭圆 5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椭圆 5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1" name="椭圆 6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2" name="任意多边形 61"/>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63" name="TextBox 62"/>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pic>
        <p:nvPicPr>
          <p:cNvPr id="2" name="图片 1" descr="LOGO"/>
          <p:cNvPicPr>
            <a:picLocks noChangeAspect="1"/>
          </p:cNvPicPr>
          <p:nvPr userDrawn="1"/>
        </p:nvPicPr>
        <p:blipFill>
          <a:blip r:embed="rId2" cstate="print"/>
          <a:stretch>
            <a:fillRect/>
          </a:stretch>
        </p:blipFill>
        <p:spPr>
          <a:xfrm>
            <a:off x="8447405" y="213360"/>
            <a:ext cx="3602990" cy="82296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第4章节">
    <p:spTree>
      <p:nvGrpSpPr>
        <p:cNvPr id="1" name=""/>
        <p:cNvGrpSpPr/>
        <p:nvPr/>
      </p:nvGrpSpPr>
      <p:grpSpPr>
        <a:xfrm>
          <a:off x="0" y="0"/>
          <a:ext cx="0" cy="0"/>
          <a:chOff x="0" y="0"/>
          <a:chExt cx="0" cy="0"/>
        </a:xfrm>
      </p:grpSpPr>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6"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cxnSp>
        <p:nvCxnSpPr>
          <p:cNvPr id="45" name="直接连接符 4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userDrawn="1"/>
        </p:nvGrpSpPr>
        <p:grpSpPr>
          <a:xfrm flipH="1">
            <a:off x="975516" y="6268899"/>
            <a:ext cx="412970" cy="421874"/>
            <a:chOff x="7019085" y="157473"/>
            <a:chExt cx="3868830" cy="3952255"/>
          </a:xfrm>
          <a:solidFill>
            <a:schemeClr val="accent1"/>
          </a:solidFill>
        </p:grpSpPr>
        <p:sp>
          <p:nvSpPr>
            <p:cNvPr id="48" name="椭圆 4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椭圆 4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椭圆 5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2" name="椭圆 5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3" name="椭圆 5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4" name="椭圆 5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 name="椭圆 5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 name="椭圆 5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7" name="椭圆 5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8" name="椭圆 5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9" name="椭圆 5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椭圆 5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1" name="椭圆 6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2" name="任意多边形 61"/>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63" name="TextBox 62"/>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pic>
        <p:nvPicPr>
          <p:cNvPr id="2" name="图片 1" descr="LOGO"/>
          <p:cNvPicPr>
            <a:picLocks noChangeAspect="1"/>
          </p:cNvPicPr>
          <p:nvPr userDrawn="1"/>
        </p:nvPicPr>
        <p:blipFill>
          <a:blip r:embed="rId2" cstate="print"/>
          <a:stretch>
            <a:fillRect/>
          </a:stretch>
        </p:blipFill>
        <p:spPr>
          <a:xfrm>
            <a:off x="8447405" y="213360"/>
            <a:ext cx="3602990" cy="82296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第5章节">
    <p:spTree>
      <p:nvGrpSpPr>
        <p:cNvPr id="1" name=""/>
        <p:cNvGrpSpPr/>
        <p:nvPr/>
      </p:nvGrpSpPr>
      <p:grpSpPr>
        <a:xfrm>
          <a:off x="0" y="0"/>
          <a:ext cx="0" cy="0"/>
          <a:chOff x="0" y="0"/>
          <a:chExt cx="0" cy="0"/>
        </a:xfrm>
      </p:grpSpPr>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6"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cxnSp>
        <p:nvCxnSpPr>
          <p:cNvPr id="45" name="直接连接符 4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userDrawn="1"/>
        </p:nvGrpSpPr>
        <p:grpSpPr>
          <a:xfrm flipH="1">
            <a:off x="975516" y="6268899"/>
            <a:ext cx="412970" cy="421874"/>
            <a:chOff x="7019085" y="157473"/>
            <a:chExt cx="3868830" cy="3952255"/>
          </a:xfrm>
          <a:solidFill>
            <a:schemeClr val="accent1"/>
          </a:solidFill>
        </p:grpSpPr>
        <p:sp>
          <p:nvSpPr>
            <p:cNvPr id="48" name="椭圆 4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椭圆 4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椭圆 5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2" name="椭圆 5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3" name="椭圆 5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4" name="椭圆 5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 name="椭圆 5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 name="椭圆 5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7" name="椭圆 5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8" name="椭圆 5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9" name="椭圆 5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椭圆 5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1" name="椭圆 6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2" name="任意多边形 61"/>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63" name="TextBox 62"/>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pic>
        <p:nvPicPr>
          <p:cNvPr id="2" name="图片 1" descr="LOGO"/>
          <p:cNvPicPr>
            <a:picLocks noChangeAspect="1"/>
          </p:cNvPicPr>
          <p:nvPr userDrawn="1"/>
        </p:nvPicPr>
        <p:blipFill>
          <a:blip r:embed="rId2" cstate="print"/>
          <a:stretch>
            <a:fillRect/>
          </a:stretch>
        </p:blipFill>
        <p:spPr>
          <a:xfrm>
            <a:off x="8447405" y="227965"/>
            <a:ext cx="3602990" cy="82296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第6章节">
    <p:spTree>
      <p:nvGrpSpPr>
        <p:cNvPr id="1" name=""/>
        <p:cNvGrpSpPr/>
        <p:nvPr/>
      </p:nvGrpSpPr>
      <p:grpSpPr>
        <a:xfrm>
          <a:off x="0" y="0"/>
          <a:ext cx="0" cy="0"/>
          <a:chOff x="0" y="0"/>
          <a:chExt cx="0" cy="0"/>
        </a:xfrm>
      </p:grpSpPr>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7"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cxnSp>
        <p:nvCxnSpPr>
          <p:cNvPr id="28" name="直接连接符 27"/>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userDrawn="1"/>
        </p:nvGrpSpPr>
        <p:grpSpPr>
          <a:xfrm flipH="1">
            <a:off x="975516" y="6268899"/>
            <a:ext cx="412970" cy="421874"/>
            <a:chOff x="7019085" y="157473"/>
            <a:chExt cx="3868830" cy="3952255"/>
          </a:xfrm>
          <a:solidFill>
            <a:schemeClr val="accent1"/>
          </a:solidFill>
        </p:grpSpPr>
        <p:sp>
          <p:nvSpPr>
            <p:cNvPr id="32" name="椭圆 31"/>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椭圆 33"/>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椭圆 34"/>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椭圆 35"/>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椭圆 36"/>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椭圆 37"/>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椭圆 38"/>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 name="椭圆 39"/>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椭圆 40"/>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椭圆 41"/>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3" name="椭圆 42"/>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椭圆 43"/>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5" name="椭圆 44"/>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46" name="任意多边形 45"/>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47" name="TextBox 46"/>
          <p:cNvSpPr txBox="1"/>
          <p:nvPr userDrawn="1"/>
        </p:nvSpPr>
        <p:spPr>
          <a:xfrm>
            <a:off x="479376" y="333261"/>
            <a:ext cx="846609" cy="58356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en-US" sz="3200" dirty="0">
              <a:solidFill>
                <a:schemeClr val="accent1"/>
              </a:solidFill>
              <a:latin typeface="Impact" panose="020B0806030902050204" pitchFamily="34" charset="0"/>
            </a:endParaRPr>
          </a:p>
        </p:txBody>
      </p:sp>
      <p:pic>
        <p:nvPicPr>
          <p:cNvPr id="2" name="图片 1" descr="LOGO"/>
          <p:cNvPicPr>
            <a:picLocks noChangeAspect="1"/>
          </p:cNvPicPr>
          <p:nvPr userDrawn="1"/>
        </p:nvPicPr>
        <p:blipFill>
          <a:blip r:embed="rId2" cstate="print"/>
          <a:stretch>
            <a:fillRect/>
          </a:stretch>
        </p:blipFill>
        <p:spPr>
          <a:xfrm>
            <a:off x="8447405" y="227965"/>
            <a:ext cx="3602990" cy="82296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底面">
    <p:spTree>
      <p:nvGrpSpPr>
        <p:cNvPr id="1" name=""/>
        <p:cNvGrpSpPr/>
        <p:nvPr/>
      </p:nvGrpSpPr>
      <p:grpSpPr>
        <a:xfrm>
          <a:off x="0" y="0"/>
          <a:ext cx="0" cy="0"/>
          <a:chOff x="0" y="0"/>
          <a:chExt cx="0" cy="0"/>
        </a:xfrm>
      </p:grpSpPr>
      <p:pic>
        <p:nvPicPr>
          <p:cNvPr id="2" name="图片 1" descr="LOGO"/>
          <p:cNvPicPr>
            <a:picLocks noChangeAspect="1"/>
          </p:cNvPicPr>
          <p:nvPr userDrawn="1"/>
        </p:nvPicPr>
        <p:blipFill>
          <a:blip r:embed="rId3" cstate="print"/>
          <a:stretch>
            <a:fillRect/>
          </a:stretch>
        </p:blipFill>
        <p:spPr>
          <a:xfrm>
            <a:off x="8314690" y="220980"/>
            <a:ext cx="3602990" cy="822960"/>
          </a:xfrm>
          <a:prstGeom prst="rect">
            <a:avLst/>
          </a:prstGeom>
        </p:spPr>
      </p:pic>
      <p:cxnSp>
        <p:nvCxnSpPr>
          <p:cNvPr id="4" name="直接连接符 3"/>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2" name="TextBox 46"/>
          <p:cNvSpPr txBox="1"/>
          <p:nvPr userDrawn="1"/>
        </p:nvSpPr>
        <p:spPr>
          <a:xfrm>
            <a:off x="479376" y="333261"/>
            <a:ext cx="846609" cy="58356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07</a:t>
            </a:r>
            <a:endParaRPr lang="en-US" sz="3200" dirty="0">
              <a:solidFill>
                <a:schemeClr val="accent1"/>
              </a:solidFill>
              <a:latin typeface="Impact" panose="020B0806030902050204" pitchFamily="34" charset="0"/>
            </a:endParaRPr>
          </a:p>
        </p:txBody>
      </p:sp>
      <p:sp>
        <p:nvSpPr>
          <p:cNvPr id="27"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grpSp>
        <p:nvGrpSpPr>
          <p:cNvPr id="23" name="组合 22"/>
          <p:cNvGrpSpPr/>
          <p:nvPr userDrawn="1"/>
        </p:nvGrpSpPr>
        <p:grpSpPr>
          <a:xfrm flipH="1">
            <a:off x="975516" y="6268899"/>
            <a:ext cx="412970" cy="421874"/>
            <a:chOff x="7019085" y="157473"/>
            <a:chExt cx="3868830" cy="3952255"/>
          </a:xfrm>
          <a:solidFill>
            <a:schemeClr val="accent1"/>
          </a:solidFill>
        </p:grpSpPr>
        <p:sp>
          <p:nvSpPr>
            <p:cNvPr id="24" name="椭圆 23"/>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5" name="椭圆 24"/>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6" name="椭圆 25"/>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椭圆 28"/>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8" name="椭圆 47"/>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椭圆 48"/>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椭圆 50"/>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2" name="椭圆 51"/>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3" name="椭圆 52"/>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4" name="椭圆 53"/>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 name="椭圆 54"/>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 name="椭圆 55"/>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7" name="椭圆 56"/>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灯片编号占位符 3"/>
          <p:cNvSpPr>
            <a:spLocks noGrp="1"/>
          </p:cNvSpPr>
          <p:nvPr>
            <p:ph type="sldNum" sz="quarter" idx="4"/>
          </p:nvPr>
        </p:nvSpPr>
        <p:spPr>
          <a:xfrm>
            <a:off x="943261" y="6338262"/>
            <a:ext cx="540987" cy="283147"/>
          </a:xfrm>
          <a:prstGeom prst="rect">
            <a:avLst/>
          </a:prstGeom>
        </p:spPr>
        <p:txBody>
          <a:bodyPr wrap="square" lIns="0" tIns="0" rIns="0" bIns="0"/>
          <a:lstStyle>
            <a:lvl1pPr algn="ctr">
              <a:defRPr>
                <a:solidFill>
                  <a:schemeClr val="tx1">
                    <a:lumMod val="65000"/>
                    <a:lumOff val="35000"/>
                  </a:schemeClr>
                </a:solidFill>
              </a:defRPr>
            </a:lvl1pPr>
          </a:lstStyle>
          <a:p>
            <a:fld id="{55183D58-648D-4475-BEF8-624F48514A30}"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5" r:id="rId13"/>
    <p:sldLayoutId id="2147483661" r:id="rId14"/>
    <p:sldLayoutId id="2147483662" r:id="rId15"/>
  </p:sldLayoutIdLst>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timing>
    <p:tnLst>
      <p:par>
        <p:cTn id="1" dur="indefinite" restart="never" nodeType="tmRoot"/>
      </p:par>
    </p:tnLst>
  </p:timing>
  <p:hf hdr="0" ftr="0" dt="0"/>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E886A6-E6CE-4BF8-B75F-B5CA10708C46}" type="datetimeFigureOut">
              <a:rPr lang="zh-CN" altLang="en-US" smtClean="0"/>
              <a:pPr/>
              <a:t>2019/10/18</a:t>
            </a:fld>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9682D-EDEB-404A-8C08-0761F558FCC2}"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13"/>
          <p:cNvSpPr txBox="1"/>
          <p:nvPr/>
        </p:nvSpPr>
        <p:spPr>
          <a:xfrm>
            <a:off x="3215680" y="3212976"/>
            <a:ext cx="5616624" cy="583565"/>
          </a:xfrm>
          <a:prstGeom prst="rect">
            <a:avLst/>
          </a:prstGeom>
          <a:noFill/>
          <a:effectLst>
            <a:outerShdw blurRad="50800" dist="38100" dir="2700000" algn="tl" rotWithShape="0">
              <a:prstClr val="black">
                <a:alpha val="40000"/>
              </a:prstClr>
            </a:outerShdw>
          </a:effectLst>
        </p:spPr>
        <p:txBody>
          <a:bodyPr wrap="square" rtlCol="0">
            <a:spAutoFit/>
          </a:bodyPr>
          <a:lstStyle>
            <a:defPPr>
              <a:defRPr lang="zh-CN"/>
            </a:defPPr>
            <a:lvl1pPr algn="ctr">
              <a:defRPr sz="3200" b="1">
                <a:ln w="3175">
                  <a:solidFill>
                    <a:srgbClr val="31A5D7"/>
                  </a:solidFill>
                </a:ln>
                <a:solidFill>
                  <a:schemeClr val="bg1"/>
                </a:solidFill>
                <a:latin typeface="+mj-ea"/>
                <a:ea typeface="+mj-ea"/>
              </a:defRPr>
            </a:lvl1pPr>
          </a:lstStyle>
          <a:p>
            <a:r>
              <a:rPr lang="zh-CN" altLang="en-US" dirty="0"/>
              <a:t>暖通基础设施配置概况培训</a:t>
            </a:r>
            <a:endParaRPr lang="en-US" altLang="zh-CN" dirty="0"/>
          </a:p>
        </p:txBody>
      </p:sp>
      <p:sp>
        <p:nvSpPr>
          <p:cNvPr id="2" name="TextBox 1"/>
          <p:cNvSpPr txBox="1"/>
          <p:nvPr/>
        </p:nvSpPr>
        <p:spPr>
          <a:xfrm>
            <a:off x="8904312" y="4869160"/>
            <a:ext cx="1325880" cy="645160"/>
          </a:xfrm>
          <a:prstGeom prst="rect">
            <a:avLst/>
          </a:prstGeom>
          <a:noFill/>
        </p:spPr>
        <p:txBody>
          <a:bodyPr wrap="none" rtlCol="0">
            <a:spAutoFit/>
          </a:bodyPr>
          <a:lstStyle/>
          <a:p>
            <a:r>
              <a:rPr lang="zh-CN" altLang="en-US" dirty="0" smtClean="0"/>
              <a:t>培训讲师：</a:t>
            </a:r>
            <a:endParaRPr lang="en-US" altLang="zh-CN" dirty="0" smtClean="0"/>
          </a:p>
          <a:p>
            <a:r>
              <a:rPr lang="zh-CN" altLang="en-US" dirty="0" smtClean="0"/>
              <a:t>培训日期：</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9</a:t>
            </a:fld>
            <a:endParaRPr lang="zh-CN" altLang="en-US" dirty="0"/>
          </a:p>
        </p:txBody>
      </p:sp>
      <p:sp>
        <p:nvSpPr>
          <p:cNvPr id="46" name="TextBox 42"/>
          <p:cNvSpPr txBox="1"/>
          <p:nvPr/>
        </p:nvSpPr>
        <p:spPr>
          <a:xfrm>
            <a:off x="1663065" y="368300"/>
            <a:ext cx="3681095" cy="521970"/>
          </a:xfrm>
          <a:prstGeom prst="rect">
            <a:avLst/>
          </a:prstGeom>
          <a:noFill/>
        </p:spPr>
        <p:txBody>
          <a:bodyPr wrap="square" rtlCol="0">
            <a:spAutoFit/>
            <a:scene3d>
              <a:camera prst="orthographicFront"/>
              <a:lightRig rig="threePt" dir="t"/>
            </a:scene3d>
          </a:bodyPr>
          <a:lstStyle/>
          <a:p>
            <a:r>
              <a:rPr lang="zh-CN" altLang="en-US" sz="2800" b="1" dirty="0">
                <a:solidFill>
                  <a:schemeClr val="accent1"/>
                </a:solidFill>
                <a:effectLst>
                  <a:outerShdw blurRad="38100" dist="19050" dir="2700000" algn="tl" rotWithShape="0">
                    <a:schemeClr val="dk1">
                      <a:alpha val="40000"/>
                    </a:schemeClr>
                  </a:outerShdw>
                </a:effectLst>
              </a:rPr>
              <a:t>水泵系统配置</a:t>
            </a:r>
          </a:p>
        </p:txBody>
      </p:sp>
      <p:pic>
        <p:nvPicPr>
          <p:cNvPr id="3" name="图片 2" descr="恒压补水泵"/>
          <p:cNvPicPr>
            <a:picLocks noChangeAspect="1"/>
          </p:cNvPicPr>
          <p:nvPr/>
        </p:nvPicPr>
        <p:blipFill>
          <a:blip r:embed="rId2" cstate="print"/>
          <a:stretch>
            <a:fillRect/>
          </a:stretch>
        </p:blipFill>
        <p:spPr>
          <a:xfrm>
            <a:off x="266065" y="1223010"/>
            <a:ext cx="2952750" cy="2684145"/>
          </a:xfrm>
          <a:prstGeom prst="rect">
            <a:avLst/>
          </a:prstGeom>
        </p:spPr>
      </p:pic>
      <p:graphicFrame>
        <p:nvGraphicFramePr>
          <p:cNvPr id="6" name="表格 5"/>
          <p:cNvGraphicFramePr/>
          <p:nvPr/>
        </p:nvGraphicFramePr>
        <p:xfrm>
          <a:off x="3879850" y="1496695"/>
          <a:ext cx="5585460" cy="1430020"/>
        </p:xfrm>
        <a:graphic>
          <a:graphicData uri="http://schemas.openxmlformats.org/drawingml/2006/table">
            <a:tbl>
              <a:tblPr firstRow="1" bandRow="1">
                <a:tableStyleId>{5C22544A-7EE6-4342-B048-85BDC9FD1C3A}</a:tableStyleId>
              </a:tblPr>
              <a:tblGrid>
                <a:gridCol w="797923"/>
                <a:gridCol w="797923"/>
                <a:gridCol w="797923"/>
                <a:gridCol w="797922"/>
                <a:gridCol w="797923"/>
                <a:gridCol w="797923"/>
                <a:gridCol w="797923"/>
              </a:tblGrid>
              <a:tr h="607060">
                <a:tc>
                  <a:txBody>
                    <a:bodyPr/>
                    <a:lstStyle/>
                    <a:p>
                      <a:pPr algn="ctr">
                        <a:buNone/>
                      </a:pPr>
                      <a:r>
                        <a:rPr lang="zh-CN" altLang="en-US"/>
                        <a:t>品牌</a:t>
                      </a:r>
                    </a:p>
                  </a:txBody>
                  <a:tcPr anchor="ctr"/>
                </a:tc>
                <a:tc>
                  <a:txBody>
                    <a:bodyPr/>
                    <a:lstStyle/>
                    <a:p>
                      <a:pPr algn="ctr">
                        <a:buNone/>
                      </a:pPr>
                      <a:r>
                        <a:rPr lang="zh-CN" altLang="en-US"/>
                        <a:t>名称</a:t>
                      </a:r>
                    </a:p>
                  </a:txBody>
                  <a:tcPr anchor="ctr"/>
                </a:tc>
                <a:tc>
                  <a:txBody>
                    <a:bodyPr/>
                    <a:lstStyle/>
                    <a:p>
                      <a:pPr algn="ctr">
                        <a:buNone/>
                      </a:pPr>
                      <a:r>
                        <a:rPr lang="zh-CN" altLang="en-US"/>
                        <a:t>功率</a:t>
                      </a:r>
                    </a:p>
                  </a:txBody>
                  <a:tcPr anchor="ctr"/>
                </a:tc>
                <a:tc>
                  <a:txBody>
                    <a:bodyPr/>
                    <a:lstStyle/>
                    <a:p>
                      <a:pPr algn="ctr">
                        <a:buNone/>
                      </a:pPr>
                      <a:r>
                        <a:rPr lang="zh-CN" altLang="en-US"/>
                        <a:t>扬程</a:t>
                      </a:r>
                    </a:p>
                  </a:txBody>
                  <a:tcPr anchor="ctr"/>
                </a:tc>
                <a:tc>
                  <a:txBody>
                    <a:bodyPr/>
                    <a:lstStyle/>
                    <a:p>
                      <a:pPr algn="ctr">
                        <a:buNone/>
                      </a:pPr>
                      <a:r>
                        <a:rPr lang="zh-CN" altLang="en-US"/>
                        <a:t>流量</a:t>
                      </a:r>
                    </a:p>
                  </a:txBody>
                  <a:tcPr anchor="ctr"/>
                </a:tc>
                <a:tc>
                  <a:txBody>
                    <a:bodyPr/>
                    <a:lstStyle/>
                    <a:p>
                      <a:pPr algn="ctr">
                        <a:buNone/>
                      </a:pPr>
                      <a:r>
                        <a:rPr lang="zh-CN" altLang="en-US"/>
                        <a:t>数量</a:t>
                      </a:r>
                    </a:p>
                  </a:txBody>
                  <a:tcPr anchor="ctr"/>
                </a:tc>
                <a:tc>
                  <a:txBody>
                    <a:bodyPr/>
                    <a:lstStyle/>
                    <a:p>
                      <a:pPr algn="ctr">
                        <a:buNone/>
                      </a:pPr>
                      <a:r>
                        <a:rPr lang="zh-CN" altLang="en-US"/>
                        <a:t>位置</a:t>
                      </a:r>
                    </a:p>
                  </a:txBody>
                  <a:tcPr anchor="ctr"/>
                </a:tc>
              </a:tr>
              <a:tr h="779780">
                <a:tc>
                  <a:txBody>
                    <a:bodyPr/>
                    <a:lstStyle/>
                    <a:p>
                      <a:pPr algn="ctr">
                        <a:buNone/>
                      </a:pPr>
                      <a:r>
                        <a:rPr lang="zh-CN" altLang="en-US" sz="1600" b="1"/>
                        <a:t>威乐</a:t>
                      </a:r>
                    </a:p>
                  </a:txBody>
                  <a:tcPr anchor="ctr"/>
                </a:tc>
                <a:tc>
                  <a:txBody>
                    <a:bodyPr/>
                    <a:lstStyle/>
                    <a:p>
                      <a:pPr algn="ctr">
                        <a:buNone/>
                      </a:pPr>
                      <a:r>
                        <a:rPr lang="zh-CN" altLang="en-US" sz="1600" b="1"/>
                        <a:t>冷却补水泵（恒压）</a:t>
                      </a:r>
                    </a:p>
                  </a:txBody>
                  <a:tcPr anchor="ctr"/>
                </a:tc>
                <a:tc>
                  <a:txBody>
                    <a:bodyPr/>
                    <a:lstStyle/>
                    <a:p>
                      <a:pPr algn="ctr">
                        <a:buNone/>
                      </a:pPr>
                      <a:r>
                        <a:rPr lang="en-US" altLang="zh-CN" b="1"/>
                        <a:t>7.5</a:t>
                      </a:r>
                    </a:p>
                  </a:txBody>
                  <a:tcPr anchor="ctr"/>
                </a:tc>
                <a:tc>
                  <a:txBody>
                    <a:bodyPr/>
                    <a:lstStyle/>
                    <a:p>
                      <a:pPr algn="ctr">
                        <a:buNone/>
                      </a:pPr>
                      <a:r>
                        <a:rPr lang="en-US" altLang="zh-CN" b="1"/>
                        <a:t>35</a:t>
                      </a:r>
                    </a:p>
                  </a:txBody>
                  <a:tcPr anchor="ctr"/>
                </a:tc>
                <a:tc>
                  <a:txBody>
                    <a:bodyPr/>
                    <a:lstStyle/>
                    <a:p>
                      <a:pPr algn="ctr">
                        <a:buNone/>
                      </a:pPr>
                      <a:r>
                        <a:rPr lang="en-US" altLang="zh-CN" b="1"/>
                        <a:t>50</a:t>
                      </a:r>
                    </a:p>
                  </a:txBody>
                  <a:tcPr anchor="ctr"/>
                </a:tc>
                <a:tc>
                  <a:txBody>
                    <a:bodyPr/>
                    <a:lstStyle/>
                    <a:p>
                      <a:pPr algn="ctr">
                        <a:buNone/>
                      </a:pPr>
                      <a:r>
                        <a:rPr lang="en-US" altLang="zh-CN" b="1">
                          <a:solidFill>
                            <a:schemeClr val="tx1"/>
                          </a:solidFill>
                        </a:rPr>
                        <a:t>2</a:t>
                      </a:r>
                    </a:p>
                  </a:txBody>
                  <a:tcPr anchor="ctr"/>
                </a:tc>
                <a:tc>
                  <a:txBody>
                    <a:bodyPr/>
                    <a:lstStyle/>
                    <a:p>
                      <a:pPr algn="ctr">
                        <a:buNone/>
                      </a:pPr>
                      <a:r>
                        <a:rPr lang="en-US" altLang="zh-CN" sz="1800" b="1">
                          <a:solidFill>
                            <a:schemeClr val="tx1"/>
                          </a:solidFill>
                        </a:rPr>
                        <a:t>M2</a:t>
                      </a:r>
                      <a:r>
                        <a:rPr lang="zh-CN" altLang="en-US" sz="1800" b="1">
                          <a:solidFill>
                            <a:schemeClr val="tx1"/>
                          </a:solidFill>
                        </a:rPr>
                        <a:t>冷冻站</a:t>
                      </a:r>
                    </a:p>
                  </a:txBody>
                  <a:tcPr anchor="ctr"/>
                </a:tc>
              </a:tr>
            </a:tbl>
          </a:graphicData>
        </a:graphic>
      </p:graphicFrame>
      <p:graphicFrame>
        <p:nvGraphicFramePr>
          <p:cNvPr id="4" name="表格 3"/>
          <p:cNvGraphicFramePr/>
          <p:nvPr/>
        </p:nvGraphicFramePr>
        <p:xfrm>
          <a:off x="6459220" y="4251325"/>
          <a:ext cx="5585460" cy="1430020"/>
        </p:xfrm>
        <a:graphic>
          <a:graphicData uri="http://schemas.openxmlformats.org/drawingml/2006/table">
            <a:tbl>
              <a:tblPr firstRow="1" bandRow="1">
                <a:tableStyleId>{5C22544A-7EE6-4342-B048-85BDC9FD1C3A}</a:tableStyleId>
              </a:tblPr>
              <a:tblGrid>
                <a:gridCol w="797923"/>
                <a:gridCol w="797923"/>
                <a:gridCol w="797923"/>
                <a:gridCol w="797560"/>
                <a:gridCol w="798285"/>
                <a:gridCol w="797923"/>
                <a:gridCol w="797923"/>
              </a:tblGrid>
              <a:tr h="607060">
                <a:tc>
                  <a:txBody>
                    <a:bodyPr/>
                    <a:lstStyle/>
                    <a:p>
                      <a:pPr algn="ctr">
                        <a:buNone/>
                      </a:pPr>
                      <a:r>
                        <a:rPr lang="zh-CN" altLang="en-US"/>
                        <a:t>品牌</a:t>
                      </a:r>
                    </a:p>
                  </a:txBody>
                  <a:tcPr anchor="ctr"/>
                </a:tc>
                <a:tc>
                  <a:txBody>
                    <a:bodyPr/>
                    <a:lstStyle/>
                    <a:p>
                      <a:pPr algn="ctr">
                        <a:buNone/>
                      </a:pPr>
                      <a:r>
                        <a:rPr lang="zh-CN" altLang="en-US"/>
                        <a:t>名称</a:t>
                      </a:r>
                    </a:p>
                  </a:txBody>
                  <a:tcPr anchor="ctr"/>
                </a:tc>
                <a:tc>
                  <a:txBody>
                    <a:bodyPr/>
                    <a:lstStyle/>
                    <a:p>
                      <a:pPr algn="ctr">
                        <a:buNone/>
                      </a:pPr>
                      <a:r>
                        <a:rPr lang="zh-CN" altLang="en-US"/>
                        <a:t>功率</a:t>
                      </a:r>
                    </a:p>
                  </a:txBody>
                  <a:tcPr anchor="ctr"/>
                </a:tc>
                <a:tc>
                  <a:txBody>
                    <a:bodyPr/>
                    <a:lstStyle/>
                    <a:p>
                      <a:pPr algn="ctr">
                        <a:buNone/>
                      </a:pPr>
                      <a:r>
                        <a:rPr lang="zh-CN" altLang="en-US"/>
                        <a:t>扬程</a:t>
                      </a:r>
                    </a:p>
                  </a:txBody>
                  <a:tcPr anchor="ctr"/>
                </a:tc>
                <a:tc>
                  <a:txBody>
                    <a:bodyPr/>
                    <a:lstStyle/>
                    <a:p>
                      <a:pPr algn="ctr">
                        <a:buNone/>
                      </a:pPr>
                      <a:r>
                        <a:rPr lang="zh-CN" altLang="en-US"/>
                        <a:t>流量</a:t>
                      </a:r>
                    </a:p>
                  </a:txBody>
                  <a:tcPr anchor="ctr"/>
                </a:tc>
                <a:tc>
                  <a:txBody>
                    <a:bodyPr/>
                    <a:lstStyle/>
                    <a:p>
                      <a:pPr algn="ctr">
                        <a:buNone/>
                      </a:pPr>
                      <a:r>
                        <a:rPr lang="zh-CN" altLang="en-US"/>
                        <a:t>数量</a:t>
                      </a:r>
                    </a:p>
                  </a:txBody>
                  <a:tcPr anchor="ctr"/>
                </a:tc>
                <a:tc>
                  <a:txBody>
                    <a:bodyPr/>
                    <a:lstStyle/>
                    <a:p>
                      <a:pPr algn="ctr">
                        <a:buNone/>
                      </a:pPr>
                      <a:r>
                        <a:rPr lang="zh-CN" altLang="en-US"/>
                        <a:t>位置</a:t>
                      </a:r>
                    </a:p>
                  </a:txBody>
                  <a:tcPr anchor="ctr"/>
                </a:tc>
              </a:tr>
              <a:tr h="779780">
                <a:tc>
                  <a:txBody>
                    <a:bodyPr/>
                    <a:lstStyle/>
                    <a:p>
                      <a:pPr algn="ctr">
                        <a:buNone/>
                      </a:pPr>
                      <a:r>
                        <a:rPr lang="zh-CN" altLang="en-US" sz="1600" b="1"/>
                        <a:t>威乐</a:t>
                      </a:r>
                    </a:p>
                  </a:txBody>
                  <a:tcPr anchor="ctr"/>
                </a:tc>
                <a:tc>
                  <a:txBody>
                    <a:bodyPr/>
                    <a:lstStyle/>
                    <a:p>
                      <a:pPr algn="ctr">
                        <a:buNone/>
                      </a:pPr>
                      <a:r>
                        <a:rPr lang="zh-CN" altLang="en-US" sz="1600" b="1"/>
                        <a:t>冷却补水泵（定压）</a:t>
                      </a:r>
                    </a:p>
                  </a:txBody>
                  <a:tcPr anchor="ctr"/>
                </a:tc>
                <a:tc>
                  <a:txBody>
                    <a:bodyPr/>
                    <a:lstStyle/>
                    <a:p>
                      <a:pPr algn="ctr">
                        <a:buNone/>
                      </a:pPr>
                      <a:r>
                        <a:rPr lang="en-US" altLang="zh-CN" b="1"/>
                        <a:t>15</a:t>
                      </a:r>
                    </a:p>
                  </a:txBody>
                  <a:tcPr anchor="ctr"/>
                </a:tc>
                <a:tc>
                  <a:txBody>
                    <a:bodyPr/>
                    <a:lstStyle/>
                    <a:p>
                      <a:pPr algn="ctr">
                        <a:buNone/>
                      </a:pPr>
                      <a:r>
                        <a:rPr lang="en-US" altLang="zh-CN" b="1"/>
                        <a:t>60</a:t>
                      </a:r>
                    </a:p>
                  </a:txBody>
                  <a:tcPr anchor="ctr"/>
                </a:tc>
                <a:tc>
                  <a:txBody>
                    <a:bodyPr/>
                    <a:lstStyle/>
                    <a:p>
                      <a:pPr algn="ctr">
                        <a:buNone/>
                      </a:pPr>
                      <a:r>
                        <a:rPr lang="en-US" altLang="zh-CN" b="1"/>
                        <a:t>52</a:t>
                      </a:r>
                    </a:p>
                  </a:txBody>
                  <a:tcPr anchor="ctr"/>
                </a:tc>
                <a:tc>
                  <a:txBody>
                    <a:bodyPr/>
                    <a:lstStyle/>
                    <a:p>
                      <a:pPr algn="ctr">
                        <a:buNone/>
                      </a:pPr>
                      <a:r>
                        <a:rPr lang="en-US" altLang="zh-CN" b="1">
                          <a:solidFill>
                            <a:schemeClr val="tx1"/>
                          </a:solidFill>
                        </a:rPr>
                        <a:t>2</a:t>
                      </a:r>
                    </a:p>
                  </a:txBody>
                  <a:tcPr anchor="ctr"/>
                </a:tc>
                <a:tc>
                  <a:txBody>
                    <a:bodyPr/>
                    <a:lstStyle/>
                    <a:p>
                      <a:pPr algn="ctr">
                        <a:buNone/>
                      </a:pPr>
                      <a:r>
                        <a:rPr lang="en-US" altLang="zh-CN" sz="1800" b="1">
                          <a:solidFill>
                            <a:schemeClr val="tx1"/>
                          </a:solidFill>
                        </a:rPr>
                        <a:t>M4</a:t>
                      </a:r>
                      <a:r>
                        <a:rPr lang="zh-CN" altLang="en-US" sz="1800" b="1">
                          <a:solidFill>
                            <a:schemeClr val="tx1"/>
                          </a:solidFill>
                        </a:rPr>
                        <a:t>冷冻站</a:t>
                      </a:r>
                    </a:p>
                  </a:txBody>
                  <a:tcPr anchor="ctr"/>
                </a:tc>
              </a:tr>
            </a:tbl>
          </a:graphicData>
        </a:graphic>
      </p:graphicFrame>
      <p:pic>
        <p:nvPicPr>
          <p:cNvPr id="8" name="图片 7" descr="定压补水泵"/>
          <p:cNvPicPr>
            <a:picLocks noChangeAspect="1"/>
          </p:cNvPicPr>
          <p:nvPr/>
        </p:nvPicPr>
        <p:blipFill>
          <a:blip r:embed="rId3" cstate="print"/>
          <a:stretch>
            <a:fillRect/>
          </a:stretch>
        </p:blipFill>
        <p:spPr>
          <a:xfrm>
            <a:off x="3270885" y="3350260"/>
            <a:ext cx="3188335" cy="29845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035971" y="6334897"/>
            <a:ext cx="292061" cy="283147"/>
          </a:xfrm>
        </p:spPr>
        <p:txBody>
          <a:bodyPr/>
          <a:lstStyle/>
          <a:p>
            <a:fld id="{55183D58-648D-4475-BEF8-624F48514A30}" type="slidenum">
              <a:rPr lang="zh-CN" altLang="en-US" smtClean="0"/>
              <a:pPr/>
              <a:t>10</a:t>
            </a:fld>
            <a:endParaRPr lang="zh-CN" altLang="en-US" dirty="0"/>
          </a:p>
        </p:txBody>
      </p:sp>
      <p:cxnSp>
        <p:nvCxnSpPr>
          <p:cNvPr id="34" name="直接连接符 33"/>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40" y="22554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40" y="17728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40" y="206084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3" name="组合 11"/>
          <p:cNvGrpSpPr/>
          <p:nvPr/>
        </p:nvGrpSpPr>
        <p:grpSpPr>
          <a:xfrm>
            <a:off x="1847528" y="908720"/>
            <a:ext cx="7533639" cy="540000"/>
            <a:chOff x="3666118" y="1244634"/>
            <a:chExt cx="5021006" cy="1587733"/>
          </a:xfrm>
          <a:solidFill>
            <a:schemeClr val="accent1"/>
          </a:solidFill>
        </p:grpSpPr>
        <p:sp>
          <p:nvSpPr>
            <p:cNvPr id="13" name="矩形 12"/>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8A9D6"/>
                </a:solidFill>
              </a:endParaRPr>
            </a:p>
          </p:txBody>
        </p:sp>
        <p:sp>
          <p:nvSpPr>
            <p:cNvPr id="14"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grp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6209632" y="1555615"/>
              <a:ext cx="1376291" cy="917395"/>
            </a:xfrm>
            <a:prstGeom prst="rect">
              <a:avLst/>
            </a:prstGeom>
            <a:noFill/>
          </p:spPr>
          <p:txBody>
            <a:bodyPr wrap="square" rtlCol="0">
              <a:spAutoFit/>
            </a:bodyPr>
            <a:lstStyle/>
            <a:p>
              <a:r>
                <a:rPr lang="zh-CN" altLang="en-US" sz="1600" b="1" dirty="0" smtClean="0">
                  <a:solidFill>
                    <a:schemeClr val="bg1"/>
                  </a:solidFill>
                </a:rPr>
                <a:t>培训目标及目的</a:t>
              </a:r>
              <a:endParaRPr lang="zh-CN" altLang="en-US" sz="1600" b="1" dirty="0">
                <a:solidFill>
                  <a:schemeClr val="bg1"/>
                </a:solidFill>
              </a:endParaRPr>
            </a:p>
          </p:txBody>
        </p:sp>
      </p:grpSp>
      <p:grpSp>
        <p:nvGrpSpPr>
          <p:cNvPr id="9" name="组合 41"/>
          <p:cNvGrpSpPr/>
          <p:nvPr/>
        </p:nvGrpSpPr>
        <p:grpSpPr>
          <a:xfrm>
            <a:off x="1847528" y="1412776"/>
            <a:ext cx="7533639" cy="540000"/>
            <a:chOff x="3666118" y="1244634"/>
            <a:chExt cx="5021006" cy="1587733"/>
          </a:xfrm>
        </p:grpSpPr>
        <p:sp>
          <p:nvSpPr>
            <p:cNvPr id="43" name="矩形 42"/>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50000"/>
                    <a:lumOff val="50000"/>
                  </a:schemeClr>
                </a:solidFill>
              </a:endParaRPr>
            </a:p>
          </p:txBody>
        </p:sp>
        <p:sp>
          <p:nvSpPr>
            <p:cNvPr id="44"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5"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46"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rPr>
                <a:t>冷机、板换系统配置</a:t>
              </a:r>
            </a:p>
          </p:txBody>
        </p:sp>
      </p:grpSp>
      <p:grpSp>
        <p:nvGrpSpPr>
          <p:cNvPr id="12" name="组合 47"/>
          <p:cNvGrpSpPr/>
          <p:nvPr/>
        </p:nvGrpSpPr>
        <p:grpSpPr>
          <a:xfrm>
            <a:off x="1847528" y="1916832"/>
            <a:ext cx="7533639" cy="540000"/>
            <a:chOff x="3666118" y="1244634"/>
            <a:chExt cx="5021006" cy="1587733"/>
          </a:xfrm>
        </p:grpSpPr>
        <p:sp>
          <p:nvSpPr>
            <p:cNvPr id="49" name="矩形 4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5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水泵系统配置</a:t>
              </a:r>
              <a:endParaRPr lang="zh-CN" altLang="en-US" sz="1600" b="1" dirty="0">
                <a:solidFill>
                  <a:schemeClr val="bg1"/>
                </a:solidFill>
              </a:endParaRPr>
            </a:p>
          </p:txBody>
        </p:sp>
      </p:grpSp>
      <p:grpSp>
        <p:nvGrpSpPr>
          <p:cNvPr id="20" name="组合 52"/>
          <p:cNvGrpSpPr/>
          <p:nvPr/>
        </p:nvGrpSpPr>
        <p:grpSpPr>
          <a:xfrm>
            <a:off x="1847528" y="2420888"/>
            <a:ext cx="7533639" cy="540000"/>
            <a:chOff x="3666118" y="1244634"/>
            <a:chExt cx="5021006" cy="1587733"/>
          </a:xfrm>
        </p:grpSpPr>
        <p:sp>
          <p:nvSpPr>
            <p:cNvPr id="54" name="矩形 53"/>
            <p:cNvSpPr/>
            <p:nvPr/>
          </p:nvSpPr>
          <p:spPr>
            <a:xfrm>
              <a:off x="5108853" y="1353478"/>
              <a:ext cx="3578271" cy="1321671"/>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5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加药系统配置</a:t>
              </a:r>
              <a:endParaRPr lang="zh-CN" altLang="en-US" sz="1600" b="1" dirty="0">
                <a:solidFill>
                  <a:schemeClr val="bg1"/>
                </a:solidFill>
              </a:endParaRPr>
            </a:p>
          </p:txBody>
        </p:sp>
      </p:grpSp>
      <p:grpSp>
        <p:nvGrpSpPr>
          <p:cNvPr id="21" name="组合 57"/>
          <p:cNvGrpSpPr/>
          <p:nvPr/>
        </p:nvGrpSpPr>
        <p:grpSpPr>
          <a:xfrm>
            <a:off x="1847528" y="2924944"/>
            <a:ext cx="7533639" cy="540000"/>
            <a:chOff x="3666118" y="1244634"/>
            <a:chExt cx="5021006" cy="1587733"/>
          </a:xfrm>
        </p:grpSpPr>
        <p:sp>
          <p:nvSpPr>
            <p:cNvPr id="59" name="矩形 5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sp>
          <p:nvSpPr>
            <p:cNvPr id="6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恒湿机系统配置</a:t>
              </a:r>
              <a:endParaRPr lang="zh-CN" altLang="en-US" sz="1600" b="1" dirty="0">
                <a:solidFill>
                  <a:schemeClr val="bg1"/>
                </a:solidFill>
              </a:endParaRPr>
            </a:p>
          </p:txBody>
        </p:sp>
      </p:grpSp>
      <p:grpSp>
        <p:nvGrpSpPr>
          <p:cNvPr id="22" name="组合 62"/>
          <p:cNvGrpSpPr/>
          <p:nvPr/>
        </p:nvGrpSpPr>
        <p:grpSpPr>
          <a:xfrm>
            <a:off x="1847528" y="3429000"/>
            <a:ext cx="7533639" cy="540000"/>
            <a:chOff x="3666118" y="1244634"/>
            <a:chExt cx="5021006" cy="1587733"/>
          </a:xfrm>
        </p:grpSpPr>
        <p:sp>
          <p:nvSpPr>
            <p:cNvPr id="64" name="矩形 6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sp>
          <p:nvSpPr>
            <p:cNvPr id="6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蓄冷罐系统配置</a:t>
              </a:r>
              <a:endParaRPr lang="zh-CN" altLang="en-US" sz="1600" b="1" dirty="0">
                <a:solidFill>
                  <a:schemeClr val="bg1"/>
                </a:solidFill>
              </a:endParaRPr>
            </a:p>
          </p:txBody>
        </p:sp>
      </p:grpSp>
      <p:grpSp>
        <p:nvGrpSpPr>
          <p:cNvPr id="23" name="组合 67"/>
          <p:cNvGrpSpPr/>
          <p:nvPr/>
        </p:nvGrpSpPr>
        <p:grpSpPr>
          <a:xfrm>
            <a:off x="1847528" y="3933056"/>
            <a:ext cx="7533639" cy="540000"/>
            <a:chOff x="3666118" y="1244634"/>
            <a:chExt cx="5021006" cy="1587733"/>
          </a:xfrm>
        </p:grpSpPr>
        <p:sp>
          <p:nvSpPr>
            <p:cNvPr id="69" name="矩形 6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07</a:t>
              </a:r>
              <a:endParaRPr lang="zh-CN" altLang="en-US" sz="3200" dirty="0">
                <a:solidFill>
                  <a:schemeClr val="accent1"/>
                </a:solidFill>
                <a:latin typeface="Impact" panose="020B0806030902050204" pitchFamily="34" charset="0"/>
              </a:endParaRPr>
            </a:p>
          </p:txBody>
        </p:sp>
        <p:sp>
          <p:nvSpPr>
            <p:cNvPr id="7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冷却塔系统配置</a:t>
              </a:r>
              <a:endParaRPr lang="zh-CN" altLang="en-US" sz="1600" b="1" dirty="0">
                <a:solidFill>
                  <a:schemeClr val="bg1"/>
                </a:solidFill>
              </a:endParaRPr>
            </a:p>
          </p:txBody>
        </p:sp>
      </p:grpSp>
      <p:grpSp>
        <p:nvGrpSpPr>
          <p:cNvPr id="24" name="组合 72"/>
          <p:cNvGrpSpPr/>
          <p:nvPr/>
        </p:nvGrpSpPr>
        <p:grpSpPr>
          <a:xfrm>
            <a:off x="1847528" y="4437112"/>
            <a:ext cx="7533639" cy="540000"/>
            <a:chOff x="3666118" y="1244634"/>
            <a:chExt cx="5021006" cy="1587733"/>
          </a:xfrm>
        </p:grpSpPr>
        <p:sp>
          <p:nvSpPr>
            <p:cNvPr id="74" name="矩形 7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a:t>
              </a:r>
              <a:r>
                <a:rPr lang="en-US" sz="3200" dirty="0" smtClean="0">
                  <a:solidFill>
                    <a:schemeClr val="accent1"/>
                  </a:solidFill>
                  <a:latin typeface="Impact" panose="020B0806030902050204" pitchFamily="34" charset="0"/>
                </a:rPr>
                <a:t>8</a:t>
              </a:r>
              <a:endParaRPr lang="en-US" sz="3200" dirty="0">
                <a:solidFill>
                  <a:schemeClr val="accent1"/>
                </a:solidFill>
                <a:latin typeface="Impact" panose="020B0806030902050204" pitchFamily="34" charset="0"/>
              </a:endParaRPr>
            </a:p>
          </p:txBody>
        </p:sp>
        <p:sp>
          <p:nvSpPr>
            <p:cNvPr id="7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空调系统配置</a:t>
              </a:r>
              <a:endParaRPr lang="zh-CN" altLang="en-US" sz="1600" b="1" dirty="0">
                <a:solidFill>
                  <a:schemeClr val="bg1"/>
                </a:solidFill>
              </a:endParaRPr>
            </a:p>
          </p:txBody>
        </p:sp>
      </p:grpSp>
      <p:grpSp>
        <p:nvGrpSpPr>
          <p:cNvPr id="25" name="组合 2"/>
          <p:cNvGrpSpPr/>
          <p:nvPr/>
        </p:nvGrpSpPr>
        <p:grpSpPr>
          <a:xfrm>
            <a:off x="1847528" y="4941168"/>
            <a:ext cx="7533639" cy="583565"/>
            <a:chOff x="3666118" y="1180588"/>
            <a:chExt cx="5021006" cy="1715825"/>
          </a:xfrm>
        </p:grpSpPr>
        <p:sp>
          <p:nvSpPr>
            <p:cNvPr id="4" name="矩形 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a:t>
              </a:r>
              <a:r>
                <a:rPr lang="en-US" sz="3200" dirty="0" smtClean="0">
                  <a:solidFill>
                    <a:schemeClr val="accent1"/>
                  </a:solidFill>
                  <a:latin typeface="Impact" panose="020B0806030902050204" pitchFamily="34" charset="0"/>
                </a:rPr>
                <a:t>9</a:t>
              </a:r>
              <a:endParaRPr lang="en-US" sz="3200" dirty="0">
                <a:solidFill>
                  <a:schemeClr val="accent1"/>
                </a:solidFill>
                <a:latin typeface="Impact" panose="020B0806030902050204" pitchFamily="34" charset="0"/>
              </a:endParaRPr>
            </a:p>
          </p:txBody>
        </p:sp>
        <p:sp>
          <p:nvSpPr>
            <p:cNvPr id="8"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sym typeface="+mn-ea"/>
                </a:rPr>
                <a:t>新风、排烟系统配置</a:t>
              </a:r>
              <a:endParaRPr lang="zh-CN" altLang="en-US" sz="1600" b="1" dirty="0">
                <a:solidFill>
                  <a:schemeClr val="bg1"/>
                </a:solidFill>
              </a:endParaRPr>
            </a:p>
          </p:txBody>
        </p:sp>
      </p:grpSp>
      <p:grpSp>
        <p:nvGrpSpPr>
          <p:cNvPr id="26" name="组合 8"/>
          <p:cNvGrpSpPr/>
          <p:nvPr/>
        </p:nvGrpSpPr>
        <p:grpSpPr>
          <a:xfrm>
            <a:off x="1847528" y="5949280"/>
            <a:ext cx="7533639" cy="583565"/>
            <a:chOff x="3666118" y="1180588"/>
            <a:chExt cx="5021006" cy="1715825"/>
          </a:xfrm>
        </p:grpSpPr>
        <p:sp>
          <p:nvSpPr>
            <p:cNvPr id="11" name="矩形 10"/>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11</a:t>
              </a:r>
              <a:endParaRPr lang="en-US" sz="3200" dirty="0">
                <a:solidFill>
                  <a:schemeClr val="accent1"/>
                </a:solidFill>
                <a:latin typeface="Impact" panose="020B0806030902050204" pitchFamily="34" charset="0"/>
              </a:endParaRPr>
            </a:p>
          </p:txBody>
        </p:sp>
        <p:sp>
          <p:nvSpPr>
            <p:cNvPr id="19" name="TextBox 42"/>
            <p:cNvSpPr txBox="1"/>
            <p:nvPr/>
          </p:nvSpPr>
          <p:spPr>
            <a:xfrm>
              <a:off x="6209632" y="1555615"/>
              <a:ext cx="1376291" cy="991407"/>
            </a:xfrm>
            <a:prstGeom prst="rect">
              <a:avLst/>
            </a:prstGeom>
            <a:noFill/>
          </p:spPr>
          <p:txBody>
            <a:bodyPr wrap="square" rtlCol="0">
              <a:spAutoFit/>
            </a:bodyPr>
            <a:lstStyle/>
            <a:p>
              <a:r>
                <a:rPr lang="zh-CN" altLang="en-US" sz="1600" b="1" dirty="0" smtClean="0">
                  <a:solidFill>
                    <a:schemeClr val="bg1"/>
                  </a:solidFill>
                  <a:sym typeface="+mn-ea"/>
                </a:rPr>
                <a:t>制冷系统配置</a:t>
              </a:r>
              <a:endParaRPr lang="zh-CN" altLang="en-US" sz="1600" b="1" dirty="0">
                <a:solidFill>
                  <a:schemeClr val="bg1"/>
                </a:solidFill>
              </a:endParaRPr>
            </a:p>
          </p:txBody>
        </p:sp>
      </p:grpSp>
      <p:grpSp>
        <p:nvGrpSpPr>
          <p:cNvPr id="27" name="组合 77"/>
          <p:cNvGrpSpPr/>
          <p:nvPr/>
        </p:nvGrpSpPr>
        <p:grpSpPr>
          <a:xfrm>
            <a:off x="1847528" y="5445224"/>
            <a:ext cx="7533639" cy="583565"/>
            <a:chOff x="3666118" y="1180588"/>
            <a:chExt cx="5021006" cy="1715825"/>
          </a:xfrm>
        </p:grpSpPr>
        <p:sp>
          <p:nvSpPr>
            <p:cNvPr id="79" name="矩形 78"/>
            <p:cNvSpPr/>
            <p:nvPr/>
          </p:nvSpPr>
          <p:spPr>
            <a:xfrm>
              <a:off x="5108853" y="1353477"/>
              <a:ext cx="3578271" cy="1321670"/>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1"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10</a:t>
              </a:r>
              <a:endParaRPr lang="en-US" sz="3200" dirty="0">
                <a:solidFill>
                  <a:schemeClr val="accent1"/>
                </a:solidFill>
                <a:latin typeface="Impact" panose="020B0806030902050204" pitchFamily="34" charset="0"/>
              </a:endParaRPr>
            </a:p>
          </p:txBody>
        </p:sp>
        <p:sp>
          <p:nvSpPr>
            <p:cNvPr id="82"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sym typeface="+mn-ea"/>
                </a:rPr>
                <a:t>无负压补水系统配置</a:t>
              </a:r>
              <a:endParaRPr lang="zh-CN" altLang="en-US" sz="16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11</a:t>
            </a:fld>
            <a:endParaRPr lang="zh-CN" altLang="en-US" dirty="0"/>
          </a:p>
        </p:txBody>
      </p:sp>
      <p:pic>
        <p:nvPicPr>
          <p:cNvPr id="3" name="图片 2" descr="冷却加药装置"/>
          <p:cNvPicPr>
            <a:picLocks noChangeAspect="1"/>
          </p:cNvPicPr>
          <p:nvPr/>
        </p:nvPicPr>
        <p:blipFill>
          <a:blip r:embed="rId2" cstate="print"/>
          <a:stretch>
            <a:fillRect/>
          </a:stretch>
        </p:blipFill>
        <p:spPr>
          <a:xfrm>
            <a:off x="289560" y="1318260"/>
            <a:ext cx="5988685" cy="4749800"/>
          </a:xfrm>
          <a:prstGeom prst="rect">
            <a:avLst/>
          </a:prstGeom>
        </p:spPr>
      </p:pic>
      <p:graphicFrame>
        <p:nvGraphicFramePr>
          <p:cNvPr id="6" name="表格 5"/>
          <p:cNvGraphicFramePr/>
          <p:nvPr/>
        </p:nvGraphicFramePr>
        <p:xfrm>
          <a:off x="6391910" y="1318260"/>
          <a:ext cx="5671185" cy="1094105"/>
        </p:xfrm>
        <a:graphic>
          <a:graphicData uri="http://schemas.openxmlformats.org/drawingml/2006/table">
            <a:tbl>
              <a:tblPr firstRow="1" bandRow="1">
                <a:tableStyleId>{5C22544A-7EE6-4342-B048-85BDC9FD1C3A}</a:tableStyleId>
              </a:tblPr>
              <a:tblGrid>
                <a:gridCol w="1017270"/>
                <a:gridCol w="911588"/>
                <a:gridCol w="1863725"/>
                <a:gridCol w="659402"/>
                <a:gridCol w="1219200"/>
              </a:tblGrid>
              <a:tr h="407670">
                <a:tc>
                  <a:txBody>
                    <a:bodyPr/>
                    <a:lstStyle/>
                    <a:p>
                      <a:pPr algn="ctr">
                        <a:buNone/>
                      </a:pPr>
                      <a:r>
                        <a:rPr lang="zh-CN" altLang="en-US" sz="1800"/>
                        <a:t>品牌</a:t>
                      </a:r>
                    </a:p>
                  </a:txBody>
                  <a:tcPr anchor="ctr"/>
                </a:tc>
                <a:tc>
                  <a:txBody>
                    <a:bodyPr/>
                    <a:lstStyle/>
                    <a:p>
                      <a:pPr algn="ctr">
                        <a:buNone/>
                      </a:pPr>
                      <a:r>
                        <a:rPr lang="zh-CN" altLang="en-US" sz="1800"/>
                        <a:t>名称</a:t>
                      </a:r>
                    </a:p>
                  </a:txBody>
                  <a:tcPr anchor="ctr"/>
                </a:tc>
                <a:tc>
                  <a:txBody>
                    <a:bodyPr/>
                    <a:lstStyle/>
                    <a:p>
                      <a:pPr algn="ctr">
                        <a:buNone/>
                      </a:pPr>
                      <a:r>
                        <a:rPr lang="zh-CN" altLang="en-US" sz="1800"/>
                        <a:t>型号</a:t>
                      </a:r>
                    </a:p>
                  </a:txBody>
                  <a:tcPr anchor="ctr"/>
                </a:tc>
                <a:tc>
                  <a:txBody>
                    <a:bodyPr/>
                    <a:lstStyle/>
                    <a:p>
                      <a:pPr algn="ctr">
                        <a:buNone/>
                      </a:pPr>
                      <a:r>
                        <a:rPr lang="zh-CN" altLang="en-US" sz="1800"/>
                        <a:t>数量</a:t>
                      </a:r>
                    </a:p>
                  </a:txBody>
                  <a:tcPr anchor="ctr"/>
                </a:tc>
                <a:tc>
                  <a:txBody>
                    <a:bodyPr/>
                    <a:lstStyle/>
                    <a:p>
                      <a:pPr algn="ctr">
                        <a:buNone/>
                      </a:pPr>
                      <a:r>
                        <a:rPr lang="zh-CN" altLang="en-US" sz="1800"/>
                        <a:t>位置</a:t>
                      </a:r>
                    </a:p>
                  </a:txBody>
                  <a:tcPr anchor="ctr"/>
                </a:tc>
              </a:tr>
              <a:tr h="686435">
                <a:tc>
                  <a:txBody>
                    <a:bodyPr/>
                    <a:lstStyle/>
                    <a:p>
                      <a:pPr algn="ctr">
                        <a:buNone/>
                      </a:pPr>
                      <a:r>
                        <a:rPr lang="zh-CN" altLang="en-US" sz="1600" b="1">
                          <a:solidFill>
                            <a:schemeClr val="tx1"/>
                          </a:solidFill>
                        </a:rPr>
                        <a:t>同济赛一</a:t>
                      </a:r>
                    </a:p>
                  </a:txBody>
                  <a:tcPr anchor="ctr"/>
                </a:tc>
                <a:tc>
                  <a:txBody>
                    <a:bodyPr/>
                    <a:lstStyle/>
                    <a:p>
                      <a:pPr algn="ctr">
                        <a:buNone/>
                      </a:pPr>
                      <a:r>
                        <a:rPr lang="zh-CN" altLang="en-US" sz="1600" b="1">
                          <a:solidFill>
                            <a:schemeClr val="tx1"/>
                          </a:solidFill>
                        </a:rPr>
                        <a:t>冷却加药配置</a:t>
                      </a:r>
                    </a:p>
                  </a:txBody>
                  <a:tcPr anchor="ctr"/>
                </a:tc>
                <a:tc>
                  <a:txBody>
                    <a:bodyPr/>
                    <a:lstStyle/>
                    <a:p>
                      <a:pPr algn="ctr">
                        <a:buNone/>
                      </a:pPr>
                      <a:r>
                        <a:rPr lang="en-US" altLang="zh-CN" sz="1800">
                          <a:solidFill>
                            <a:schemeClr val="tx1"/>
                          </a:solidFill>
                        </a:rPr>
                        <a:t>SCIII-ZY01-ZA</a:t>
                      </a:r>
                    </a:p>
                  </a:txBody>
                  <a:tcPr anchor="ctr"/>
                </a:tc>
                <a:tc>
                  <a:txBody>
                    <a:bodyPr/>
                    <a:lstStyle/>
                    <a:p>
                      <a:pPr algn="ctr">
                        <a:buNone/>
                      </a:pPr>
                      <a:r>
                        <a:rPr lang="en-US" altLang="zh-CN" sz="2000">
                          <a:solidFill>
                            <a:schemeClr val="tx1"/>
                          </a:solidFill>
                        </a:rPr>
                        <a:t>3</a:t>
                      </a:r>
                    </a:p>
                  </a:txBody>
                  <a:tcPr anchor="ctr"/>
                </a:tc>
                <a:tc>
                  <a:txBody>
                    <a:bodyPr/>
                    <a:lstStyle/>
                    <a:p>
                      <a:pPr algn="ctr">
                        <a:buNone/>
                      </a:pPr>
                      <a:r>
                        <a:rPr lang="en-US" altLang="zh-CN" sz="1600">
                          <a:solidFill>
                            <a:schemeClr val="tx1"/>
                          </a:solidFill>
                        </a:rPr>
                        <a:t>M2</a:t>
                      </a:r>
                      <a:r>
                        <a:rPr lang="zh-CN" altLang="en-US" sz="1600">
                          <a:solidFill>
                            <a:schemeClr val="tx1"/>
                          </a:solidFill>
                        </a:rPr>
                        <a:t>冷冻站</a:t>
                      </a:r>
                    </a:p>
                  </a:txBody>
                  <a:tcPr anchor="ctr"/>
                </a:tc>
              </a:tr>
            </a:tbl>
          </a:graphicData>
        </a:graphic>
      </p:graphicFrame>
      <p:sp>
        <p:nvSpPr>
          <p:cNvPr id="46" name="TextBox 42"/>
          <p:cNvSpPr txBox="1"/>
          <p:nvPr/>
        </p:nvSpPr>
        <p:spPr>
          <a:xfrm>
            <a:off x="1672590" y="377190"/>
            <a:ext cx="3681095" cy="521970"/>
          </a:xfrm>
          <a:prstGeom prst="rect">
            <a:avLst/>
          </a:prstGeom>
          <a:noFill/>
        </p:spPr>
        <p:txBody>
          <a:bodyPr wrap="square" rtlCol="0">
            <a:spAutoFit/>
            <a:scene3d>
              <a:camera prst="orthographicFront"/>
              <a:lightRig rig="threePt" dir="t"/>
            </a:scene3d>
          </a:bodyPr>
          <a:lstStyle/>
          <a:p>
            <a:r>
              <a:rPr lang="zh-CN" altLang="en-US" sz="2800" b="1" dirty="0">
                <a:solidFill>
                  <a:schemeClr val="accent1"/>
                </a:solidFill>
                <a:effectLst>
                  <a:outerShdw blurRad="38100" dist="19050" dir="2700000" algn="tl" rotWithShape="0">
                    <a:schemeClr val="dk1">
                      <a:alpha val="40000"/>
                    </a:schemeClr>
                  </a:outerShdw>
                </a:effectLst>
              </a:rPr>
              <a:t>加药系统配置</a:t>
            </a:r>
          </a:p>
        </p:txBody>
      </p:sp>
      <p:graphicFrame>
        <p:nvGraphicFramePr>
          <p:cNvPr id="4" name="表格 3"/>
          <p:cNvGraphicFramePr/>
          <p:nvPr/>
        </p:nvGraphicFramePr>
        <p:xfrm>
          <a:off x="6391910" y="2917825"/>
          <a:ext cx="5680982" cy="1022985"/>
        </p:xfrm>
        <a:graphic>
          <a:graphicData uri="http://schemas.openxmlformats.org/drawingml/2006/table">
            <a:tbl>
              <a:tblPr firstRow="1" bandRow="1">
                <a:tableStyleId>{5C22544A-7EE6-4342-B048-85BDC9FD1C3A}</a:tableStyleId>
              </a:tblPr>
              <a:tblGrid>
                <a:gridCol w="998220"/>
                <a:gridCol w="912495"/>
                <a:gridCol w="1910443"/>
                <a:gridCol w="640624"/>
                <a:gridCol w="1219200"/>
              </a:tblGrid>
              <a:tr h="416560">
                <a:tc>
                  <a:txBody>
                    <a:bodyPr/>
                    <a:lstStyle/>
                    <a:p>
                      <a:pPr algn="ctr">
                        <a:buNone/>
                      </a:pPr>
                      <a:r>
                        <a:rPr lang="zh-CN" altLang="en-US" sz="1800"/>
                        <a:t>品牌</a:t>
                      </a:r>
                    </a:p>
                  </a:txBody>
                  <a:tcPr anchor="ctr"/>
                </a:tc>
                <a:tc>
                  <a:txBody>
                    <a:bodyPr/>
                    <a:lstStyle/>
                    <a:p>
                      <a:pPr algn="ctr">
                        <a:buNone/>
                      </a:pPr>
                      <a:r>
                        <a:rPr lang="zh-CN" altLang="en-US" sz="1800"/>
                        <a:t>名称</a:t>
                      </a:r>
                    </a:p>
                  </a:txBody>
                  <a:tcPr anchor="ctr"/>
                </a:tc>
                <a:tc>
                  <a:txBody>
                    <a:bodyPr/>
                    <a:lstStyle/>
                    <a:p>
                      <a:pPr algn="ctr">
                        <a:buNone/>
                      </a:pPr>
                      <a:r>
                        <a:rPr lang="zh-CN" altLang="en-US" sz="1800"/>
                        <a:t>型号</a:t>
                      </a:r>
                    </a:p>
                  </a:txBody>
                  <a:tcPr anchor="ctr"/>
                </a:tc>
                <a:tc>
                  <a:txBody>
                    <a:bodyPr/>
                    <a:lstStyle/>
                    <a:p>
                      <a:pPr algn="ctr">
                        <a:buNone/>
                      </a:pPr>
                      <a:r>
                        <a:rPr lang="zh-CN" altLang="en-US" sz="1800"/>
                        <a:t>数量</a:t>
                      </a:r>
                    </a:p>
                  </a:txBody>
                  <a:tcPr anchor="ctr"/>
                </a:tc>
                <a:tc>
                  <a:txBody>
                    <a:bodyPr/>
                    <a:lstStyle/>
                    <a:p>
                      <a:pPr algn="ctr">
                        <a:buNone/>
                      </a:pPr>
                      <a:r>
                        <a:rPr lang="zh-CN" altLang="en-US" sz="1800"/>
                        <a:t>位置</a:t>
                      </a:r>
                    </a:p>
                  </a:txBody>
                  <a:tcPr anchor="ctr"/>
                </a:tc>
              </a:tr>
              <a:tr h="606425">
                <a:tc>
                  <a:txBody>
                    <a:bodyPr/>
                    <a:lstStyle/>
                    <a:p>
                      <a:pPr algn="ctr">
                        <a:buNone/>
                      </a:pPr>
                      <a:r>
                        <a:rPr lang="zh-CN" altLang="en-US" sz="1600" b="1">
                          <a:solidFill>
                            <a:schemeClr val="tx1"/>
                          </a:solidFill>
                        </a:rPr>
                        <a:t>同济赛一</a:t>
                      </a:r>
                    </a:p>
                  </a:txBody>
                  <a:tcPr anchor="ctr"/>
                </a:tc>
                <a:tc>
                  <a:txBody>
                    <a:bodyPr/>
                    <a:lstStyle/>
                    <a:p>
                      <a:pPr algn="ctr">
                        <a:buNone/>
                      </a:pPr>
                      <a:r>
                        <a:rPr lang="zh-CN" altLang="en-US" sz="1600" b="1">
                          <a:solidFill>
                            <a:schemeClr val="tx1"/>
                          </a:solidFill>
                        </a:rPr>
                        <a:t>冷却加药配置</a:t>
                      </a:r>
                    </a:p>
                  </a:txBody>
                  <a:tcPr anchor="ctr"/>
                </a:tc>
                <a:tc>
                  <a:txBody>
                    <a:bodyPr/>
                    <a:lstStyle/>
                    <a:p>
                      <a:pPr algn="ctr">
                        <a:buNone/>
                      </a:pPr>
                      <a:r>
                        <a:rPr lang="en-US" altLang="zh-CN" sz="1800">
                          <a:solidFill>
                            <a:schemeClr val="tx1"/>
                          </a:solidFill>
                        </a:rPr>
                        <a:t>SCIII-ZY01-ZA</a:t>
                      </a:r>
                    </a:p>
                  </a:txBody>
                  <a:tcPr anchor="ctr"/>
                </a:tc>
                <a:tc>
                  <a:txBody>
                    <a:bodyPr/>
                    <a:lstStyle/>
                    <a:p>
                      <a:pPr algn="ctr">
                        <a:buNone/>
                      </a:pPr>
                      <a:r>
                        <a:rPr lang="en-US" altLang="zh-CN" sz="2000">
                          <a:solidFill>
                            <a:schemeClr val="tx1"/>
                          </a:solidFill>
                        </a:rPr>
                        <a:t>3</a:t>
                      </a:r>
                    </a:p>
                  </a:txBody>
                  <a:tcPr anchor="ctr"/>
                </a:tc>
                <a:tc>
                  <a:txBody>
                    <a:bodyPr/>
                    <a:lstStyle/>
                    <a:p>
                      <a:pPr algn="ctr">
                        <a:buNone/>
                      </a:pPr>
                      <a:r>
                        <a:rPr lang="en-US" altLang="zh-CN" sz="1600">
                          <a:solidFill>
                            <a:schemeClr val="tx1"/>
                          </a:solidFill>
                        </a:rPr>
                        <a:t>M4</a:t>
                      </a:r>
                      <a:r>
                        <a:rPr lang="zh-CN" altLang="en-US" sz="1600">
                          <a:solidFill>
                            <a:schemeClr val="tx1"/>
                          </a:solidFill>
                        </a:rPr>
                        <a:t>冷冻站</a:t>
                      </a:r>
                    </a:p>
                  </a:txBody>
                  <a:tcPr anchor="ctr"/>
                </a:tc>
              </a:tr>
            </a:tbl>
          </a:graphicData>
        </a:graphic>
      </p:graphicFrame>
      <p:sp>
        <p:nvSpPr>
          <p:cNvPr id="5" name="文本框 4"/>
          <p:cNvSpPr txBox="1"/>
          <p:nvPr/>
        </p:nvSpPr>
        <p:spPr>
          <a:xfrm>
            <a:off x="6628130" y="4734560"/>
            <a:ext cx="3318510" cy="922020"/>
          </a:xfrm>
          <a:prstGeom prst="rect">
            <a:avLst/>
          </a:prstGeom>
          <a:noFill/>
        </p:spPr>
        <p:txBody>
          <a:bodyPr wrap="none" rtlCol="0">
            <a:spAutoFit/>
          </a:bodyPr>
          <a:lstStyle/>
          <a:p>
            <a:r>
              <a:rPr lang="zh-CN" altLang="en-US" b="1"/>
              <a:t>全自动加药装置作用：</a:t>
            </a:r>
          </a:p>
          <a:p>
            <a:r>
              <a:rPr lang="en-US" altLang="zh-CN" b="1"/>
              <a:t>1</a:t>
            </a:r>
            <a:r>
              <a:rPr lang="zh-CN" altLang="en-US" b="1"/>
              <a:t>、阻止管路结垢</a:t>
            </a:r>
          </a:p>
          <a:p>
            <a:r>
              <a:rPr lang="en-US" altLang="zh-CN" b="1"/>
              <a:t>2</a:t>
            </a:r>
            <a:r>
              <a:rPr lang="zh-CN" altLang="en-US" b="1"/>
              <a:t>、防止水质细菌滋生腐蚀管路</a:t>
            </a:r>
          </a:p>
        </p:txBody>
      </p:sp>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12</a:t>
            </a:fld>
            <a:endParaRPr lang="zh-CN" altLang="en-US" dirty="0"/>
          </a:p>
        </p:txBody>
      </p:sp>
      <p:pic>
        <p:nvPicPr>
          <p:cNvPr id="3" name="图片 2" descr="微信图片_201903101914294"/>
          <p:cNvPicPr>
            <a:picLocks noChangeAspect="1"/>
          </p:cNvPicPr>
          <p:nvPr/>
        </p:nvPicPr>
        <p:blipFill>
          <a:blip r:embed="rId2" cstate="print"/>
          <a:stretch>
            <a:fillRect/>
          </a:stretch>
        </p:blipFill>
        <p:spPr>
          <a:xfrm>
            <a:off x="349250" y="1200150"/>
            <a:ext cx="4276090" cy="5059045"/>
          </a:xfrm>
          <a:prstGeom prst="rect">
            <a:avLst/>
          </a:prstGeom>
        </p:spPr>
      </p:pic>
      <p:graphicFrame>
        <p:nvGraphicFramePr>
          <p:cNvPr id="4" name="表格 3"/>
          <p:cNvGraphicFramePr/>
          <p:nvPr/>
        </p:nvGraphicFramePr>
        <p:xfrm>
          <a:off x="4899025" y="1200150"/>
          <a:ext cx="6376307" cy="1614170"/>
        </p:xfrm>
        <a:graphic>
          <a:graphicData uri="http://schemas.openxmlformats.org/drawingml/2006/table">
            <a:tbl>
              <a:tblPr firstRow="1" bandRow="1">
                <a:tableStyleId>{5C22544A-7EE6-4342-B048-85BDC9FD1C3A}</a:tableStyleId>
              </a:tblPr>
              <a:tblGrid>
                <a:gridCol w="998220"/>
                <a:gridCol w="807720"/>
                <a:gridCol w="2053318"/>
                <a:gridCol w="973999"/>
                <a:gridCol w="1543050"/>
              </a:tblGrid>
              <a:tr h="701040">
                <a:tc>
                  <a:txBody>
                    <a:bodyPr/>
                    <a:lstStyle/>
                    <a:p>
                      <a:pPr algn="ctr">
                        <a:buNone/>
                      </a:pPr>
                      <a:r>
                        <a:rPr lang="zh-CN" altLang="en-US"/>
                        <a:t>品牌</a:t>
                      </a:r>
                    </a:p>
                  </a:txBody>
                  <a:tcPr anchor="ctr"/>
                </a:tc>
                <a:tc>
                  <a:txBody>
                    <a:bodyPr/>
                    <a:lstStyle/>
                    <a:p>
                      <a:pPr algn="ctr">
                        <a:buNone/>
                      </a:pPr>
                      <a:r>
                        <a:rPr lang="zh-CN" altLang="en-US"/>
                        <a:t>名称</a:t>
                      </a:r>
                    </a:p>
                  </a:txBody>
                  <a:tcPr anchor="ctr"/>
                </a:tc>
                <a:tc>
                  <a:txBody>
                    <a:bodyPr/>
                    <a:lstStyle/>
                    <a:p>
                      <a:pPr algn="ctr">
                        <a:buNone/>
                      </a:pPr>
                      <a:r>
                        <a:rPr lang="zh-CN" altLang="en-US"/>
                        <a:t>型号</a:t>
                      </a:r>
                    </a:p>
                  </a:txBody>
                  <a:tcPr anchor="ctr"/>
                </a:tc>
                <a:tc>
                  <a:txBody>
                    <a:bodyPr/>
                    <a:lstStyle/>
                    <a:p>
                      <a:pPr algn="ctr">
                        <a:buNone/>
                      </a:pPr>
                      <a:r>
                        <a:rPr lang="zh-CN" altLang="en-US"/>
                        <a:t>数量</a:t>
                      </a:r>
                    </a:p>
                  </a:txBody>
                  <a:tcPr anchor="ctr"/>
                </a:tc>
                <a:tc>
                  <a:txBody>
                    <a:bodyPr/>
                    <a:lstStyle/>
                    <a:p>
                      <a:pPr algn="ctr">
                        <a:buNone/>
                      </a:pPr>
                      <a:r>
                        <a:rPr lang="zh-CN" altLang="en-US"/>
                        <a:t>位置</a:t>
                      </a:r>
                    </a:p>
                  </a:txBody>
                  <a:tcPr anchor="ctr"/>
                </a:tc>
              </a:tr>
              <a:tr h="913130">
                <a:tc>
                  <a:txBody>
                    <a:bodyPr/>
                    <a:lstStyle/>
                    <a:p>
                      <a:pPr algn="ctr">
                        <a:buNone/>
                      </a:pPr>
                      <a:r>
                        <a:rPr lang="zh-CN" altLang="en-US" sz="1600" b="1">
                          <a:solidFill>
                            <a:schemeClr val="tx1"/>
                          </a:solidFill>
                        </a:rPr>
                        <a:t>同济赛一</a:t>
                      </a:r>
                    </a:p>
                  </a:txBody>
                  <a:tcPr anchor="ctr"/>
                </a:tc>
                <a:tc>
                  <a:txBody>
                    <a:bodyPr/>
                    <a:lstStyle/>
                    <a:p>
                      <a:pPr algn="ctr">
                        <a:buNone/>
                      </a:pPr>
                      <a:r>
                        <a:rPr lang="zh-CN" altLang="en-US" sz="1600" b="1">
                          <a:solidFill>
                            <a:schemeClr val="tx1"/>
                          </a:solidFill>
                        </a:rPr>
                        <a:t>冷冻加药配置</a:t>
                      </a:r>
                    </a:p>
                  </a:txBody>
                  <a:tcPr anchor="ctr"/>
                </a:tc>
                <a:tc>
                  <a:txBody>
                    <a:bodyPr/>
                    <a:lstStyle/>
                    <a:p>
                      <a:pPr algn="ctr">
                        <a:buNone/>
                      </a:pPr>
                      <a:r>
                        <a:rPr lang="en-US" altLang="zh-CN" sz="2000" b="1">
                          <a:solidFill>
                            <a:schemeClr val="tx1"/>
                          </a:solidFill>
                        </a:rPr>
                        <a:t>SCIII-ZY01-ZA</a:t>
                      </a:r>
                    </a:p>
                  </a:txBody>
                  <a:tcPr anchor="ctr"/>
                </a:tc>
                <a:tc>
                  <a:txBody>
                    <a:bodyPr/>
                    <a:lstStyle/>
                    <a:p>
                      <a:pPr algn="ctr">
                        <a:buNone/>
                      </a:pPr>
                      <a:r>
                        <a:rPr lang="en-US" altLang="zh-CN" b="1">
                          <a:solidFill>
                            <a:schemeClr val="tx1"/>
                          </a:solidFill>
                        </a:rPr>
                        <a:t>1</a:t>
                      </a:r>
                    </a:p>
                  </a:txBody>
                  <a:tcPr anchor="ctr"/>
                </a:tc>
                <a:tc>
                  <a:txBody>
                    <a:bodyPr/>
                    <a:lstStyle/>
                    <a:p>
                      <a:pPr algn="ctr">
                        <a:buNone/>
                      </a:pPr>
                      <a:r>
                        <a:rPr lang="en-US" altLang="zh-CN" sz="1600" b="1">
                          <a:solidFill>
                            <a:schemeClr val="tx1"/>
                          </a:solidFill>
                        </a:rPr>
                        <a:t>M2</a:t>
                      </a:r>
                      <a:r>
                        <a:rPr lang="zh-CN" altLang="en-US" sz="1600" b="1">
                          <a:solidFill>
                            <a:schemeClr val="tx1"/>
                          </a:solidFill>
                        </a:rPr>
                        <a:t>冷冻站</a:t>
                      </a:r>
                    </a:p>
                  </a:txBody>
                  <a:tcPr anchor="ctr"/>
                </a:tc>
              </a:tr>
            </a:tbl>
          </a:graphicData>
        </a:graphic>
      </p:graphicFrame>
      <p:graphicFrame>
        <p:nvGraphicFramePr>
          <p:cNvPr id="5" name="表格 4"/>
          <p:cNvGraphicFramePr/>
          <p:nvPr/>
        </p:nvGraphicFramePr>
        <p:xfrm>
          <a:off x="4879975" y="2936240"/>
          <a:ext cx="6414407" cy="1614170"/>
        </p:xfrm>
        <a:graphic>
          <a:graphicData uri="http://schemas.openxmlformats.org/drawingml/2006/table">
            <a:tbl>
              <a:tblPr firstRow="1" bandRow="1">
                <a:tableStyleId>{5C22544A-7EE6-4342-B048-85BDC9FD1C3A}</a:tableStyleId>
              </a:tblPr>
              <a:tblGrid>
                <a:gridCol w="998220"/>
                <a:gridCol w="817245"/>
                <a:gridCol w="2062843"/>
                <a:gridCol w="964474"/>
                <a:gridCol w="1571625"/>
              </a:tblGrid>
              <a:tr h="701040">
                <a:tc>
                  <a:txBody>
                    <a:bodyPr/>
                    <a:lstStyle/>
                    <a:p>
                      <a:pPr algn="ctr">
                        <a:buNone/>
                      </a:pPr>
                      <a:r>
                        <a:rPr lang="zh-CN" altLang="en-US"/>
                        <a:t>品牌</a:t>
                      </a:r>
                    </a:p>
                  </a:txBody>
                  <a:tcPr anchor="ctr"/>
                </a:tc>
                <a:tc>
                  <a:txBody>
                    <a:bodyPr/>
                    <a:lstStyle/>
                    <a:p>
                      <a:pPr algn="ctr">
                        <a:buNone/>
                      </a:pPr>
                      <a:r>
                        <a:rPr lang="zh-CN" altLang="en-US"/>
                        <a:t>名称</a:t>
                      </a:r>
                    </a:p>
                  </a:txBody>
                  <a:tcPr anchor="ctr"/>
                </a:tc>
                <a:tc>
                  <a:txBody>
                    <a:bodyPr/>
                    <a:lstStyle/>
                    <a:p>
                      <a:pPr algn="ctr">
                        <a:buNone/>
                      </a:pPr>
                      <a:r>
                        <a:rPr lang="zh-CN" altLang="en-US"/>
                        <a:t>型号</a:t>
                      </a:r>
                    </a:p>
                  </a:txBody>
                  <a:tcPr anchor="ctr"/>
                </a:tc>
                <a:tc>
                  <a:txBody>
                    <a:bodyPr/>
                    <a:lstStyle/>
                    <a:p>
                      <a:pPr algn="ctr">
                        <a:buNone/>
                      </a:pPr>
                      <a:r>
                        <a:rPr lang="zh-CN" altLang="en-US"/>
                        <a:t>数量</a:t>
                      </a:r>
                    </a:p>
                  </a:txBody>
                  <a:tcPr anchor="ctr"/>
                </a:tc>
                <a:tc>
                  <a:txBody>
                    <a:bodyPr/>
                    <a:lstStyle/>
                    <a:p>
                      <a:pPr algn="ctr">
                        <a:buNone/>
                      </a:pPr>
                      <a:r>
                        <a:rPr lang="zh-CN" altLang="en-US"/>
                        <a:t>位置</a:t>
                      </a:r>
                    </a:p>
                  </a:txBody>
                  <a:tcPr anchor="ctr"/>
                </a:tc>
              </a:tr>
              <a:tr h="913130">
                <a:tc>
                  <a:txBody>
                    <a:bodyPr/>
                    <a:lstStyle/>
                    <a:p>
                      <a:pPr algn="ctr">
                        <a:buNone/>
                      </a:pPr>
                      <a:r>
                        <a:rPr lang="zh-CN" altLang="en-US" sz="1600" b="1">
                          <a:solidFill>
                            <a:schemeClr val="tx1"/>
                          </a:solidFill>
                          <a:sym typeface="+mn-ea"/>
                        </a:rPr>
                        <a:t>同济赛一</a:t>
                      </a:r>
                    </a:p>
                    <a:p>
                      <a:pPr algn="ctr">
                        <a:buNone/>
                      </a:pPr>
                      <a:endParaRPr lang="zh-CN" altLang="en-US" sz="1600" b="1">
                        <a:solidFill>
                          <a:schemeClr val="tx1"/>
                        </a:solidFill>
                        <a:sym typeface="+mn-ea"/>
                      </a:endParaRPr>
                    </a:p>
                  </a:txBody>
                  <a:tcPr anchor="ctr"/>
                </a:tc>
                <a:tc>
                  <a:txBody>
                    <a:bodyPr/>
                    <a:lstStyle/>
                    <a:p>
                      <a:pPr algn="ctr">
                        <a:buNone/>
                      </a:pPr>
                      <a:r>
                        <a:rPr lang="zh-CN" altLang="en-US" sz="1600" b="1">
                          <a:solidFill>
                            <a:schemeClr val="tx1"/>
                          </a:solidFill>
                        </a:rPr>
                        <a:t>冷冻加药配置</a:t>
                      </a:r>
                    </a:p>
                  </a:txBody>
                  <a:tcPr anchor="ctr"/>
                </a:tc>
                <a:tc>
                  <a:txBody>
                    <a:bodyPr/>
                    <a:lstStyle/>
                    <a:p>
                      <a:pPr algn="ctr">
                        <a:buNone/>
                      </a:pPr>
                      <a:r>
                        <a:rPr lang="en-US" altLang="zh-CN" sz="2000" b="1">
                          <a:solidFill>
                            <a:schemeClr val="tx1"/>
                          </a:solidFill>
                        </a:rPr>
                        <a:t>SCIII-ZY01-ZA</a:t>
                      </a:r>
                    </a:p>
                  </a:txBody>
                  <a:tcPr anchor="ctr"/>
                </a:tc>
                <a:tc>
                  <a:txBody>
                    <a:bodyPr/>
                    <a:lstStyle/>
                    <a:p>
                      <a:pPr algn="ctr">
                        <a:buNone/>
                      </a:pPr>
                      <a:r>
                        <a:rPr lang="en-US" altLang="zh-CN" b="1">
                          <a:solidFill>
                            <a:schemeClr val="tx1"/>
                          </a:solidFill>
                        </a:rPr>
                        <a:t>1</a:t>
                      </a:r>
                    </a:p>
                  </a:txBody>
                  <a:tcPr anchor="ctr"/>
                </a:tc>
                <a:tc>
                  <a:txBody>
                    <a:bodyPr/>
                    <a:lstStyle/>
                    <a:p>
                      <a:pPr algn="ctr">
                        <a:buNone/>
                      </a:pPr>
                      <a:r>
                        <a:rPr lang="en-US" altLang="zh-CN" sz="1600" b="1">
                          <a:solidFill>
                            <a:schemeClr val="tx1"/>
                          </a:solidFill>
                        </a:rPr>
                        <a:t>M4</a:t>
                      </a:r>
                      <a:r>
                        <a:rPr lang="zh-CN" altLang="en-US" sz="1600" b="1">
                          <a:solidFill>
                            <a:schemeClr val="tx1"/>
                          </a:solidFill>
                        </a:rPr>
                        <a:t>冷冻站</a:t>
                      </a:r>
                    </a:p>
                  </a:txBody>
                  <a:tcPr anchor="ctr"/>
                </a:tc>
              </a:tr>
            </a:tbl>
          </a:graphicData>
        </a:graphic>
      </p:graphicFrame>
      <p:sp>
        <p:nvSpPr>
          <p:cNvPr id="6" name="文本框 5"/>
          <p:cNvSpPr txBox="1"/>
          <p:nvPr/>
        </p:nvSpPr>
        <p:spPr>
          <a:xfrm>
            <a:off x="4899025" y="4958080"/>
            <a:ext cx="6583680" cy="368300"/>
          </a:xfrm>
          <a:prstGeom prst="rect">
            <a:avLst/>
          </a:prstGeom>
          <a:noFill/>
        </p:spPr>
        <p:txBody>
          <a:bodyPr wrap="none" rtlCol="0">
            <a:spAutoFit/>
            <a:scene3d>
              <a:camera prst="orthographicFront"/>
              <a:lightRig rig="threePt" dir="t"/>
            </a:scene3d>
          </a:bodyPr>
          <a:lstStyle/>
          <a:p>
            <a:r>
              <a:rPr lang="zh-CN" altLang="en-US" b="1">
                <a:solidFill>
                  <a:schemeClr val="tx1"/>
                </a:solidFill>
                <a:effectLst>
                  <a:outerShdw blurRad="38100" dist="25400" dir="5400000" algn="ctr" rotWithShape="0">
                    <a:srgbClr val="6E747A">
                      <a:alpha val="43000"/>
                    </a:srgbClr>
                  </a:outerShdw>
                </a:effectLst>
              </a:rPr>
              <a:t>作用：消除冷冻系统管路细菌的滋生，降低水质造成的管路腐蚀</a:t>
            </a:r>
          </a:p>
        </p:txBody>
      </p:sp>
      <p:sp>
        <p:nvSpPr>
          <p:cNvPr id="7" name="文本框 6"/>
          <p:cNvSpPr txBox="1"/>
          <p:nvPr/>
        </p:nvSpPr>
        <p:spPr>
          <a:xfrm>
            <a:off x="1643380" y="300355"/>
            <a:ext cx="3638550" cy="521970"/>
          </a:xfrm>
          <a:prstGeom prst="rect">
            <a:avLst/>
          </a:prstGeom>
          <a:noFill/>
        </p:spPr>
        <p:txBody>
          <a:bodyPr wrap="square" rtlCol="0">
            <a:spAutoFit/>
          </a:bodyPr>
          <a:lstStyle/>
          <a:p>
            <a:r>
              <a:rPr lang="zh-CN" altLang="en-US" sz="2800" b="1" dirty="0">
                <a:solidFill>
                  <a:schemeClr val="accent1"/>
                </a:solidFill>
                <a:effectLst>
                  <a:outerShdw blurRad="38100" dist="19050" dir="2700000" algn="tl" rotWithShape="0">
                    <a:schemeClr val="dk1">
                      <a:alpha val="40000"/>
                    </a:schemeClr>
                  </a:outerShdw>
                </a:effectLst>
                <a:sym typeface="+mn-ea"/>
              </a:rPr>
              <a:t>加药系统配置</a:t>
            </a:r>
            <a:endParaRPr lang="zh-CN" altLang="en-US" sz="2800"/>
          </a:p>
        </p:txBody>
      </p:sp>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13</a:t>
            </a:fld>
            <a:endParaRPr lang="zh-CN" altLang="en-US" dirty="0"/>
          </a:p>
        </p:txBody>
      </p:sp>
      <p:pic>
        <p:nvPicPr>
          <p:cNvPr id="3" name="图片 2" descr="微晶旁流"/>
          <p:cNvPicPr>
            <a:picLocks noChangeAspect="1"/>
          </p:cNvPicPr>
          <p:nvPr/>
        </p:nvPicPr>
        <p:blipFill>
          <a:blip r:embed="rId2" cstate="print"/>
          <a:stretch>
            <a:fillRect/>
          </a:stretch>
        </p:blipFill>
        <p:spPr>
          <a:xfrm>
            <a:off x="320675" y="1301750"/>
            <a:ext cx="3943350" cy="4254500"/>
          </a:xfrm>
          <a:prstGeom prst="rect">
            <a:avLst/>
          </a:prstGeom>
        </p:spPr>
      </p:pic>
      <p:graphicFrame>
        <p:nvGraphicFramePr>
          <p:cNvPr id="6" name="表格 5"/>
          <p:cNvGraphicFramePr/>
          <p:nvPr/>
        </p:nvGraphicFramePr>
        <p:xfrm>
          <a:off x="4955540" y="1083945"/>
          <a:ext cx="5906770" cy="1175385"/>
        </p:xfrm>
        <a:graphic>
          <a:graphicData uri="http://schemas.openxmlformats.org/drawingml/2006/table">
            <a:tbl>
              <a:tblPr firstRow="1" bandRow="1">
                <a:tableStyleId>{5C22544A-7EE6-4342-B048-85BDC9FD1C3A}</a:tableStyleId>
              </a:tblPr>
              <a:tblGrid>
                <a:gridCol w="1099820"/>
                <a:gridCol w="1421765"/>
                <a:gridCol w="1485900"/>
                <a:gridCol w="708025"/>
                <a:gridCol w="1191260"/>
              </a:tblGrid>
              <a:tr h="572135">
                <a:tc>
                  <a:txBody>
                    <a:bodyPr/>
                    <a:lstStyle/>
                    <a:p>
                      <a:pPr algn="ctr">
                        <a:buNone/>
                      </a:pPr>
                      <a:r>
                        <a:rPr lang="zh-CN" altLang="en-US" sz="1600"/>
                        <a:t>品牌</a:t>
                      </a:r>
                    </a:p>
                  </a:txBody>
                  <a:tcPr anchor="ctr"/>
                </a:tc>
                <a:tc>
                  <a:txBody>
                    <a:bodyPr/>
                    <a:lstStyle/>
                    <a:p>
                      <a:pPr algn="ctr">
                        <a:buNone/>
                      </a:pPr>
                      <a:r>
                        <a:rPr lang="zh-CN" altLang="en-US" sz="1600"/>
                        <a:t>名称</a:t>
                      </a:r>
                    </a:p>
                  </a:txBody>
                  <a:tcPr anchor="ctr"/>
                </a:tc>
                <a:tc>
                  <a:txBody>
                    <a:bodyPr/>
                    <a:lstStyle/>
                    <a:p>
                      <a:pPr algn="ctr">
                        <a:buNone/>
                      </a:pPr>
                      <a:r>
                        <a:rPr lang="zh-CN" altLang="en-US" sz="1800"/>
                        <a:t>型号</a:t>
                      </a:r>
                    </a:p>
                  </a:txBody>
                  <a:tcPr anchor="ctr"/>
                </a:tc>
                <a:tc>
                  <a:txBody>
                    <a:bodyPr/>
                    <a:lstStyle/>
                    <a:p>
                      <a:pPr algn="ctr">
                        <a:buNone/>
                      </a:pPr>
                      <a:r>
                        <a:rPr lang="zh-CN" altLang="en-US" sz="1800"/>
                        <a:t>数量</a:t>
                      </a:r>
                    </a:p>
                  </a:txBody>
                  <a:tcPr anchor="ctr"/>
                </a:tc>
                <a:tc>
                  <a:txBody>
                    <a:bodyPr/>
                    <a:lstStyle/>
                    <a:p>
                      <a:pPr algn="ctr">
                        <a:buNone/>
                      </a:pPr>
                      <a:r>
                        <a:rPr lang="zh-CN" altLang="en-US" sz="1800"/>
                        <a:t>位置</a:t>
                      </a:r>
                    </a:p>
                  </a:txBody>
                  <a:tcPr anchor="ctr"/>
                </a:tc>
              </a:tr>
              <a:tr h="603250">
                <a:tc>
                  <a:txBody>
                    <a:bodyPr/>
                    <a:lstStyle/>
                    <a:p>
                      <a:pPr algn="ctr">
                        <a:buNone/>
                      </a:pPr>
                      <a:r>
                        <a:rPr lang="zh-CN" altLang="en-US" sz="1600" b="1">
                          <a:solidFill>
                            <a:schemeClr val="tx1"/>
                          </a:solidFill>
                        </a:rPr>
                        <a:t>同济赛一</a:t>
                      </a:r>
                    </a:p>
                  </a:txBody>
                  <a:tcPr anchor="ctr"/>
                </a:tc>
                <a:tc>
                  <a:txBody>
                    <a:bodyPr/>
                    <a:lstStyle/>
                    <a:p>
                      <a:pPr algn="ctr">
                        <a:buNone/>
                      </a:pPr>
                      <a:r>
                        <a:rPr lang="zh-CN" altLang="en-US" sz="1400" b="1">
                          <a:solidFill>
                            <a:schemeClr val="tx1"/>
                          </a:solidFill>
                        </a:rPr>
                        <a:t>微晶旁流配置</a:t>
                      </a:r>
                    </a:p>
                  </a:txBody>
                  <a:tcPr anchor="ctr"/>
                </a:tc>
                <a:tc>
                  <a:txBody>
                    <a:bodyPr/>
                    <a:lstStyle/>
                    <a:p>
                      <a:pPr algn="ctr">
                        <a:buNone/>
                      </a:pPr>
                      <a:r>
                        <a:rPr lang="en-US" altLang="zh-CN" sz="1600" b="1">
                          <a:solidFill>
                            <a:schemeClr val="tx1"/>
                          </a:solidFill>
                        </a:rPr>
                        <a:t>SCII-0900F</a:t>
                      </a:r>
                    </a:p>
                  </a:txBody>
                  <a:tcPr anchor="ctr"/>
                </a:tc>
                <a:tc>
                  <a:txBody>
                    <a:bodyPr/>
                    <a:lstStyle/>
                    <a:p>
                      <a:pPr algn="ctr">
                        <a:buNone/>
                      </a:pPr>
                      <a:r>
                        <a:rPr lang="en-US" altLang="zh-CN" sz="1800" b="1">
                          <a:solidFill>
                            <a:schemeClr val="tx1"/>
                          </a:solidFill>
                        </a:rPr>
                        <a:t>3</a:t>
                      </a:r>
                    </a:p>
                  </a:txBody>
                  <a:tcPr anchor="ctr"/>
                </a:tc>
                <a:tc>
                  <a:txBody>
                    <a:bodyPr/>
                    <a:lstStyle/>
                    <a:p>
                      <a:pPr algn="ctr">
                        <a:buNone/>
                      </a:pPr>
                      <a:r>
                        <a:rPr lang="en-US" altLang="zh-CN" sz="1400" b="1">
                          <a:solidFill>
                            <a:schemeClr val="tx1"/>
                          </a:solidFill>
                        </a:rPr>
                        <a:t>M2</a:t>
                      </a:r>
                      <a:r>
                        <a:rPr lang="zh-CN" altLang="en-US" sz="1400" b="1">
                          <a:solidFill>
                            <a:schemeClr val="tx1"/>
                          </a:solidFill>
                        </a:rPr>
                        <a:t>冷冻站</a:t>
                      </a:r>
                    </a:p>
                  </a:txBody>
                  <a:tcPr anchor="ctr"/>
                </a:tc>
              </a:tr>
            </a:tbl>
          </a:graphicData>
        </a:graphic>
      </p:graphicFrame>
      <p:graphicFrame>
        <p:nvGraphicFramePr>
          <p:cNvPr id="4" name="表格 3"/>
          <p:cNvGraphicFramePr/>
          <p:nvPr/>
        </p:nvGraphicFramePr>
        <p:xfrm>
          <a:off x="4955540" y="2378075"/>
          <a:ext cx="5916295" cy="1225550"/>
        </p:xfrm>
        <a:graphic>
          <a:graphicData uri="http://schemas.openxmlformats.org/drawingml/2006/table">
            <a:tbl>
              <a:tblPr firstRow="1" bandRow="1">
                <a:tableStyleId>{5C22544A-7EE6-4342-B048-85BDC9FD1C3A}</a:tableStyleId>
              </a:tblPr>
              <a:tblGrid>
                <a:gridCol w="1110615"/>
                <a:gridCol w="1383030"/>
                <a:gridCol w="1532890"/>
                <a:gridCol w="660400"/>
                <a:gridCol w="1229360"/>
              </a:tblGrid>
              <a:tr h="589915">
                <a:tc>
                  <a:txBody>
                    <a:bodyPr/>
                    <a:lstStyle/>
                    <a:p>
                      <a:pPr algn="ctr">
                        <a:buNone/>
                      </a:pPr>
                      <a:r>
                        <a:rPr lang="zh-CN" altLang="en-US" sz="1600"/>
                        <a:t>品牌</a:t>
                      </a:r>
                    </a:p>
                  </a:txBody>
                  <a:tcPr anchor="ctr"/>
                </a:tc>
                <a:tc>
                  <a:txBody>
                    <a:bodyPr/>
                    <a:lstStyle/>
                    <a:p>
                      <a:pPr algn="ctr">
                        <a:buNone/>
                      </a:pPr>
                      <a:r>
                        <a:rPr lang="zh-CN" altLang="en-US" sz="1600"/>
                        <a:t>名称</a:t>
                      </a:r>
                    </a:p>
                  </a:txBody>
                  <a:tcPr anchor="ctr"/>
                </a:tc>
                <a:tc>
                  <a:txBody>
                    <a:bodyPr/>
                    <a:lstStyle/>
                    <a:p>
                      <a:pPr algn="ctr">
                        <a:buNone/>
                      </a:pPr>
                      <a:r>
                        <a:rPr lang="zh-CN" altLang="en-US" sz="1800"/>
                        <a:t>型号</a:t>
                      </a:r>
                    </a:p>
                  </a:txBody>
                  <a:tcPr anchor="ctr"/>
                </a:tc>
                <a:tc>
                  <a:txBody>
                    <a:bodyPr/>
                    <a:lstStyle/>
                    <a:p>
                      <a:pPr algn="ctr">
                        <a:buNone/>
                      </a:pPr>
                      <a:r>
                        <a:rPr lang="zh-CN" altLang="en-US" sz="1800"/>
                        <a:t>数量</a:t>
                      </a:r>
                    </a:p>
                  </a:txBody>
                  <a:tcPr anchor="ctr"/>
                </a:tc>
                <a:tc>
                  <a:txBody>
                    <a:bodyPr/>
                    <a:lstStyle/>
                    <a:p>
                      <a:pPr algn="ctr">
                        <a:buNone/>
                      </a:pPr>
                      <a:r>
                        <a:rPr lang="zh-CN" altLang="en-US" sz="1800"/>
                        <a:t>位置</a:t>
                      </a:r>
                    </a:p>
                  </a:txBody>
                  <a:tcPr anchor="ctr"/>
                </a:tc>
              </a:tr>
              <a:tr h="635635">
                <a:tc>
                  <a:txBody>
                    <a:bodyPr/>
                    <a:lstStyle/>
                    <a:p>
                      <a:pPr algn="ctr">
                        <a:buNone/>
                      </a:pPr>
                      <a:r>
                        <a:rPr lang="zh-CN" altLang="en-US" sz="1600" b="1">
                          <a:solidFill>
                            <a:schemeClr val="tx1"/>
                          </a:solidFill>
                          <a:sym typeface="+mn-ea"/>
                        </a:rPr>
                        <a:t>同济赛一</a:t>
                      </a:r>
                    </a:p>
                  </a:txBody>
                  <a:tcPr anchor="ctr"/>
                </a:tc>
                <a:tc>
                  <a:txBody>
                    <a:bodyPr/>
                    <a:lstStyle/>
                    <a:p>
                      <a:pPr algn="ctr">
                        <a:buNone/>
                      </a:pPr>
                      <a:r>
                        <a:rPr lang="zh-CN" altLang="en-US" sz="1400" b="1">
                          <a:solidFill>
                            <a:schemeClr val="tx1"/>
                          </a:solidFill>
                        </a:rPr>
                        <a:t>微晶旁流配置</a:t>
                      </a:r>
                    </a:p>
                  </a:txBody>
                  <a:tcPr anchor="ctr"/>
                </a:tc>
                <a:tc>
                  <a:txBody>
                    <a:bodyPr/>
                    <a:lstStyle/>
                    <a:p>
                      <a:pPr algn="ctr">
                        <a:buNone/>
                      </a:pPr>
                      <a:r>
                        <a:rPr lang="en-US" altLang="zh-CN" sz="1600" b="1">
                          <a:solidFill>
                            <a:schemeClr val="tx1"/>
                          </a:solidFill>
                        </a:rPr>
                        <a:t>SCII-0900F</a:t>
                      </a:r>
                    </a:p>
                  </a:txBody>
                  <a:tcPr anchor="ctr"/>
                </a:tc>
                <a:tc>
                  <a:txBody>
                    <a:bodyPr/>
                    <a:lstStyle/>
                    <a:p>
                      <a:pPr algn="ctr">
                        <a:buNone/>
                      </a:pPr>
                      <a:r>
                        <a:rPr lang="en-US" altLang="zh-CN" sz="1800" b="1">
                          <a:solidFill>
                            <a:schemeClr val="tx1"/>
                          </a:solidFill>
                        </a:rPr>
                        <a:t>3</a:t>
                      </a:r>
                    </a:p>
                  </a:txBody>
                  <a:tcPr anchor="ctr"/>
                </a:tc>
                <a:tc>
                  <a:txBody>
                    <a:bodyPr/>
                    <a:lstStyle/>
                    <a:p>
                      <a:pPr algn="ctr">
                        <a:buNone/>
                      </a:pPr>
                      <a:r>
                        <a:rPr lang="en-US" altLang="zh-CN" sz="1400" b="1">
                          <a:solidFill>
                            <a:schemeClr val="tx1"/>
                          </a:solidFill>
                        </a:rPr>
                        <a:t>M4</a:t>
                      </a:r>
                      <a:r>
                        <a:rPr lang="zh-CN" altLang="en-US" sz="1400" b="1">
                          <a:solidFill>
                            <a:schemeClr val="tx1"/>
                          </a:solidFill>
                        </a:rPr>
                        <a:t>冷冻站</a:t>
                      </a:r>
                    </a:p>
                  </a:txBody>
                  <a:tcPr anchor="ctr"/>
                </a:tc>
              </a:tr>
            </a:tbl>
          </a:graphicData>
        </a:graphic>
      </p:graphicFrame>
      <p:sp>
        <p:nvSpPr>
          <p:cNvPr id="46" name="TextBox 42"/>
          <p:cNvSpPr txBox="1"/>
          <p:nvPr/>
        </p:nvSpPr>
        <p:spPr>
          <a:xfrm>
            <a:off x="1663065" y="368300"/>
            <a:ext cx="3681095" cy="521970"/>
          </a:xfrm>
          <a:prstGeom prst="rect">
            <a:avLst/>
          </a:prstGeom>
          <a:noFill/>
        </p:spPr>
        <p:txBody>
          <a:bodyPr wrap="square" rtlCol="0">
            <a:spAutoFit/>
            <a:scene3d>
              <a:camera prst="orthographicFront"/>
              <a:lightRig rig="threePt" dir="t"/>
            </a:scene3d>
          </a:bodyPr>
          <a:lstStyle/>
          <a:p>
            <a:r>
              <a:rPr lang="zh-CN" altLang="en-US" sz="2800" b="1" dirty="0">
                <a:solidFill>
                  <a:schemeClr val="accent1"/>
                </a:solidFill>
                <a:effectLst>
                  <a:outerShdw blurRad="38100" dist="19050" dir="2700000" algn="tl" rotWithShape="0">
                    <a:schemeClr val="dk1">
                      <a:alpha val="40000"/>
                    </a:schemeClr>
                  </a:outerShdw>
                </a:effectLst>
              </a:rPr>
              <a:t>加药系统配置</a:t>
            </a:r>
          </a:p>
        </p:txBody>
      </p:sp>
      <p:sp>
        <p:nvSpPr>
          <p:cNvPr id="5" name="文本框 4"/>
          <p:cNvSpPr txBox="1"/>
          <p:nvPr/>
        </p:nvSpPr>
        <p:spPr>
          <a:xfrm>
            <a:off x="4718685" y="3926840"/>
            <a:ext cx="2755265" cy="1753235"/>
          </a:xfrm>
          <a:prstGeom prst="rect">
            <a:avLst/>
          </a:prstGeom>
          <a:noFill/>
        </p:spPr>
        <p:txBody>
          <a:bodyPr wrap="none" rtlCol="0">
            <a:spAutoFit/>
          </a:bodyPr>
          <a:lstStyle/>
          <a:p>
            <a:pPr algn="l"/>
            <a:r>
              <a:rPr lang="zh-CN" altLang="en-US" b="1"/>
              <a:t>功能：</a:t>
            </a:r>
          </a:p>
          <a:p>
            <a:pPr algn="l"/>
            <a:r>
              <a:rPr lang="zh-CN" altLang="en-US" b="1"/>
              <a:t>杀水中细菌 ﹡杀灭军团菌</a:t>
            </a:r>
          </a:p>
          <a:p>
            <a:pPr algn="l"/>
            <a:r>
              <a:rPr lang="zh-CN" altLang="en-US" b="1"/>
              <a:t>抑灭水藻</a:t>
            </a:r>
          </a:p>
          <a:p>
            <a:pPr algn="l"/>
            <a:r>
              <a:rPr lang="zh-CN" altLang="en-US" b="1"/>
              <a:t>防水垢、除水垢</a:t>
            </a:r>
          </a:p>
          <a:p>
            <a:pPr algn="l"/>
            <a:r>
              <a:rPr lang="zh-CN" altLang="en-US" b="1"/>
              <a:t>防设备管道腐蚀</a:t>
            </a:r>
          </a:p>
          <a:p>
            <a:pPr algn="l"/>
            <a:r>
              <a:rPr lang="zh-CN" altLang="en-US" b="1"/>
              <a:t>去除悬浮物</a:t>
            </a:r>
          </a:p>
        </p:txBody>
      </p:sp>
      <p:sp>
        <p:nvSpPr>
          <p:cNvPr id="7" name="文本框 6"/>
          <p:cNvSpPr txBox="1"/>
          <p:nvPr/>
        </p:nvSpPr>
        <p:spPr>
          <a:xfrm>
            <a:off x="7753350" y="3750310"/>
            <a:ext cx="3926205" cy="2584450"/>
          </a:xfrm>
          <a:prstGeom prst="rect">
            <a:avLst/>
          </a:prstGeom>
          <a:noFill/>
        </p:spPr>
        <p:txBody>
          <a:bodyPr wrap="square" rtlCol="0">
            <a:spAutoFit/>
          </a:bodyPr>
          <a:lstStyle/>
          <a:p>
            <a:pPr algn="l"/>
            <a:r>
              <a:rPr lang="zh-CN" altLang="en-US" b="1"/>
              <a:t>作用：</a:t>
            </a:r>
          </a:p>
          <a:p>
            <a:pPr algn="l"/>
            <a:r>
              <a:rPr lang="en-US" altLang="zh-CN" b="1"/>
              <a:t>1</a:t>
            </a:r>
            <a:r>
              <a:rPr lang="zh-CN" altLang="en-US" b="1"/>
              <a:t>、热交换器换热表面免生水垢，保持高效换热</a:t>
            </a:r>
          </a:p>
          <a:p>
            <a:pPr algn="l"/>
            <a:r>
              <a:rPr lang="en-US" altLang="zh-CN" b="1"/>
              <a:t>2</a:t>
            </a:r>
            <a:r>
              <a:rPr lang="zh-CN" altLang="en-US" b="1"/>
              <a:t>、消灭冷却水中的细菌总数，冷却水中无藻类滋生，杀灭军团菌</a:t>
            </a:r>
          </a:p>
          <a:p>
            <a:pPr algn="l"/>
            <a:r>
              <a:rPr lang="en-US" altLang="zh-CN" b="1"/>
              <a:t>3</a:t>
            </a:r>
            <a:r>
              <a:rPr lang="zh-CN" altLang="en-US" b="1"/>
              <a:t>、碳钢输水管内壁逐步形成保护膜，解决黄锈水问题</a:t>
            </a:r>
          </a:p>
          <a:p>
            <a:pPr algn="l"/>
            <a:r>
              <a:rPr lang="en-US" altLang="zh-CN" b="1"/>
              <a:t>4</a:t>
            </a:r>
            <a:r>
              <a:rPr lang="zh-CN" altLang="en-US" b="1"/>
              <a:t>、冷却水水质指标全面达到国家工业循环冷却水水质标准</a:t>
            </a:r>
          </a:p>
        </p:txBody>
      </p:sp>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035971" y="6334897"/>
            <a:ext cx="292061" cy="283147"/>
          </a:xfrm>
        </p:spPr>
        <p:txBody>
          <a:bodyPr/>
          <a:lstStyle/>
          <a:p>
            <a:fld id="{55183D58-648D-4475-BEF8-624F48514A30}" type="slidenum">
              <a:rPr lang="zh-CN" altLang="en-US" smtClean="0"/>
              <a:pPr/>
              <a:t>14</a:t>
            </a:fld>
            <a:endParaRPr lang="zh-CN" altLang="en-US" dirty="0"/>
          </a:p>
        </p:txBody>
      </p:sp>
      <p:cxnSp>
        <p:nvCxnSpPr>
          <p:cNvPr id="34" name="直接连接符 33"/>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40" y="22554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40" y="17728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40" y="206084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3" name="组合 11"/>
          <p:cNvGrpSpPr/>
          <p:nvPr/>
        </p:nvGrpSpPr>
        <p:grpSpPr>
          <a:xfrm>
            <a:off x="1847528" y="908720"/>
            <a:ext cx="7533639" cy="540000"/>
            <a:chOff x="3666118" y="1244634"/>
            <a:chExt cx="5021006" cy="1587733"/>
          </a:xfrm>
          <a:solidFill>
            <a:schemeClr val="accent1"/>
          </a:solidFill>
        </p:grpSpPr>
        <p:sp>
          <p:nvSpPr>
            <p:cNvPr id="13" name="矩形 12"/>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8A9D6"/>
                </a:solidFill>
              </a:endParaRPr>
            </a:p>
          </p:txBody>
        </p:sp>
        <p:sp>
          <p:nvSpPr>
            <p:cNvPr id="14"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grp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6209632" y="1555615"/>
              <a:ext cx="1376291" cy="917395"/>
            </a:xfrm>
            <a:prstGeom prst="rect">
              <a:avLst/>
            </a:prstGeom>
            <a:noFill/>
          </p:spPr>
          <p:txBody>
            <a:bodyPr wrap="square" rtlCol="0">
              <a:spAutoFit/>
            </a:bodyPr>
            <a:lstStyle/>
            <a:p>
              <a:r>
                <a:rPr lang="zh-CN" altLang="en-US" sz="1600" b="1" dirty="0" smtClean="0">
                  <a:solidFill>
                    <a:schemeClr val="bg1"/>
                  </a:solidFill>
                </a:rPr>
                <a:t>培训目标及目的</a:t>
              </a:r>
              <a:endParaRPr lang="zh-CN" altLang="en-US" sz="1600" b="1" dirty="0">
                <a:solidFill>
                  <a:schemeClr val="bg1"/>
                </a:solidFill>
              </a:endParaRPr>
            </a:p>
          </p:txBody>
        </p:sp>
      </p:grpSp>
      <p:grpSp>
        <p:nvGrpSpPr>
          <p:cNvPr id="9" name="组合 41"/>
          <p:cNvGrpSpPr/>
          <p:nvPr/>
        </p:nvGrpSpPr>
        <p:grpSpPr>
          <a:xfrm>
            <a:off x="1847528" y="1412776"/>
            <a:ext cx="7533639" cy="540000"/>
            <a:chOff x="3666118" y="1244634"/>
            <a:chExt cx="5021006" cy="1587733"/>
          </a:xfrm>
        </p:grpSpPr>
        <p:sp>
          <p:nvSpPr>
            <p:cNvPr id="43" name="矩形 42"/>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44"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5"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46"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rPr>
                <a:t>冷机、板换系统配置</a:t>
              </a:r>
            </a:p>
          </p:txBody>
        </p:sp>
      </p:grpSp>
      <p:grpSp>
        <p:nvGrpSpPr>
          <p:cNvPr id="12" name="组合 47"/>
          <p:cNvGrpSpPr/>
          <p:nvPr/>
        </p:nvGrpSpPr>
        <p:grpSpPr>
          <a:xfrm>
            <a:off x="1847528" y="1916832"/>
            <a:ext cx="7533639" cy="540000"/>
            <a:chOff x="3666118" y="1244634"/>
            <a:chExt cx="5021006" cy="1587733"/>
          </a:xfrm>
        </p:grpSpPr>
        <p:sp>
          <p:nvSpPr>
            <p:cNvPr id="49" name="矩形 4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5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水泵系统配置</a:t>
              </a:r>
              <a:endParaRPr lang="zh-CN" altLang="en-US" sz="1600" b="1" dirty="0">
                <a:solidFill>
                  <a:schemeClr val="bg1"/>
                </a:solidFill>
              </a:endParaRPr>
            </a:p>
          </p:txBody>
        </p:sp>
      </p:grpSp>
      <p:grpSp>
        <p:nvGrpSpPr>
          <p:cNvPr id="20" name="组合 52"/>
          <p:cNvGrpSpPr/>
          <p:nvPr/>
        </p:nvGrpSpPr>
        <p:grpSpPr>
          <a:xfrm>
            <a:off x="1847528" y="2420888"/>
            <a:ext cx="7533639" cy="540000"/>
            <a:chOff x="3666118" y="1244634"/>
            <a:chExt cx="5021006" cy="1587733"/>
          </a:xfrm>
        </p:grpSpPr>
        <p:sp>
          <p:nvSpPr>
            <p:cNvPr id="54" name="矩形 5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5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加药系统配置</a:t>
              </a:r>
              <a:endParaRPr lang="zh-CN" altLang="en-US" sz="1600" b="1" dirty="0">
                <a:solidFill>
                  <a:schemeClr val="bg1"/>
                </a:solidFill>
              </a:endParaRPr>
            </a:p>
          </p:txBody>
        </p:sp>
      </p:grpSp>
      <p:grpSp>
        <p:nvGrpSpPr>
          <p:cNvPr id="21" name="组合 57"/>
          <p:cNvGrpSpPr/>
          <p:nvPr/>
        </p:nvGrpSpPr>
        <p:grpSpPr>
          <a:xfrm>
            <a:off x="1847528" y="2924944"/>
            <a:ext cx="7533639" cy="540000"/>
            <a:chOff x="3666118" y="1244634"/>
            <a:chExt cx="5021006" cy="1587733"/>
          </a:xfrm>
        </p:grpSpPr>
        <p:sp>
          <p:nvSpPr>
            <p:cNvPr id="59" name="矩形 58"/>
            <p:cNvSpPr/>
            <p:nvPr/>
          </p:nvSpPr>
          <p:spPr>
            <a:xfrm>
              <a:off x="5108853" y="1353478"/>
              <a:ext cx="3578271" cy="1321671"/>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sp>
          <p:nvSpPr>
            <p:cNvPr id="6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恒湿机系统配置</a:t>
              </a:r>
              <a:endParaRPr lang="zh-CN" altLang="en-US" sz="1600" b="1" dirty="0">
                <a:solidFill>
                  <a:schemeClr val="bg1"/>
                </a:solidFill>
              </a:endParaRPr>
            </a:p>
          </p:txBody>
        </p:sp>
      </p:grpSp>
      <p:grpSp>
        <p:nvGrpSpPr>
          <p:cNvPr id="22" name="组合 62"/>
          <p:cNvGrpSpPr/>
          <p:nvPr/>
        </p:nvGrpSpPr>
        <p:grpSpPr>
          <a:xfrm>
            <a:off x="1847528" y="3429000"/>
            <a:ext cx="7533639" cy="540000"/>
            <a:chOff x="3666118" y="1244634"/>
            <a:chExt cx="5021006" cy="1587733"/>
          </a:xfrm>
        </p:grpSpPr>
        <p:sp>
          <p:nvSpPr>
            <p:cNvPr id="64" name="矩形 6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sp>
          <p:nvSpPr>
            <p:cNvPr id="6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蓄冷罐系统配置</a:t>
              </a:r>
              <a:endParaRPr lang="zh-CN" altLang="en-US" sz="1600" b="1" dirty="0">
                <a:solidFill>
                  <a:schemeClr val="bg1"/>
                </a:solidFill>
              </a:endParaRPr>
            </a:p>
          </p:txBody>
        </p:sp>
      </p:grpSp>
      <p:grpSp>
        <p:nvGrpSpPr>
          <p:cNvPr id="23" name="组合 67"/>
          <p:cNvGrpSpPr/>
          <p:nvPr/>
        </p:nvGrpSpPr>
        <p:grpSpPr>
          <a:xfrm>
            <a:off x="1847528" y="3933056"/>
            <a:ext cx="7533639" cy="540000"/>
            <a:chOff x="3666118" y="1244634"/>
            <a:chExt cx="5021006" cy="1587733"/>
          </a:xfrm>
        </p:grpSpPr>
        <p:sp>
          <p:nvSpPr>
            <p:cNvPr id="69" name="矩形 6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07</a:t>
              </a:r>
              <a:endParaRPr lang="zh-CN" altLang="en-US" sz="3200" dirty="0">
                <a:solidFill>
                  <a:schemeClr val="accent1"/>
                </a:solidFill>
                <a:latin typeface="Impact" panose="020B0806030902050204" pitchFamily="34" charset="0"/>
              </a:endParaRPr>
            </a:p>
          </p:txBody>
        </p:sp>
        <p:sp>
          <p:nvSpPr>
            <p:cNvPr id="7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冷却塔系统配置</a:t>
              </a:r>
              <a:endParaRPr lang="zh-CN" altLang="en-US" sz="1600" b="1" dirty="0">
                <a:solidFill>
                  <a:schemeClr val="bg1"/>
                </a:solidFill>
              </a:endParaRPr>
            </a:p>
          </p:txBody>
        </p:sp>
      </p:grpSp>
      <p:grpSp>
        <p:nvGrpSpPr>
          <p:cNvPr id="24" name="组合 72"/>
          <p:cNvGrpSpPr/>
          <p:nvPr/>
        </p:nvGrpSpPr>
        <p:grpSpPr>
          <a:xfrm>
            <a:off x="1847528" y="4437112"/>
            <a:ext cx="7533639" cy="540000"/>
            <a:chOff x="3666118" y="1244634"/>
            <a:chExt cx="5021006" cy="1587733"/>
          </a:xfrm>
        </p:grpSpPr>
        <p:sp>
          <p:nvSpPr>
            <p:cNvPr id="74" name="矩形 7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a:t>
              </a:r>
              <a:r>
                <a:rPr lang="en-US" sz="3200" dirty="0" smtClean="0">
                  <a:solidFill>
                    <a:schemeClr val="accent1"/>
                  </a:solidFill>
                  <a:latin typeface="Impact" panose="020B0806030902050204" pitchFamily="34" charset="0"/>
                </a:rPr>
                <a:t>8</a:t>
              </a:r>
              <a:endParaRPr lang="en-US" sz="3200" dirty="0">
                <a:solidFill>
                  <a:schemeClr val="accent1"/>
                </a:solidFill>
                <a:latin typeface="Impact" panose="020B0806030902050204" pitchFamily="34" charset="0"/>
              </a:endParaRPr>
            </a:p>
          </p:txBody>
        </p:sp>
        <p:sp>
          <p:nvSpPr>
            <p:cNvPr id="7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空调系统配置</a:t>
              </a:r>
              <a:endParaRPr lang="zh-CN" altLang="en-US" sz="1600" b="1" dirty="0">
                <a:solidFill>
                  <a:schemeClr val="bg1"/>
                </a:solidFill>
              </a:endParaRPr>
            </a:p>
          </p:txBody>
        </p:sp>
      </p:grpSp>
      <p:grpSp>
        <p:nvGrpSpPr>
          <p:cNvPr id="25" name="组合 2"/>
          <p:cNvGrpSpPr/>
          <p:nvPr/>
        </p:nvGrpSpPr>
        <p:grpSpPr>
          <a:xfrm>
            <a:off x="1847528" y="4941168"/>
            <a:ext cx="7533639" cy="583565"/>
            <a:chOff x="3666118" y="1180588"/>
            <a:chExt cx="5021006" cy="1715825"/>
          </a:xfrm>
        </p:grpSpPr>
        <p:sp>
          <p:nvSpPr>
            <p:cNvPr id="4" name="矩形 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a:t>
              </a:r>
              <a:r>
                <a:rPr lang="en-US" sz="3200" dirty="0" smtClean="0">
                  <a:solidFill>
                    <a:schemeClr val="accent1"/>
                  </a:solidFill>
                  <a:latin typeface="Impact" panose="020B0806030902050204" pitchFamily="34" charset="0"/>
                </a:rPr>
                <a:t>9</a:t>
              </a:r>
              <a:endParaRPr lang="en-US" sz="3200" dirty="0">
                <a:solidFill>
                  <a:schemeClr val="accent1"/>
                </a:solidFill>
                <a:latin typeface="Impact" panose="020B0806030902050204" pitchFamily="34" charset="0"/>
              </a:endParaRPr>
            </a:p>
          </p:txBody>
        </p:sp>
        <p:sp>
          <p:nvSpPr>
            <p:cNvPr id="8"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sym typeface="+mn-ea"/>
                </a:rPr>
                <a:t>新风、排烟系统配置</a:t>
              </a:r>
              <a:endParaRPr lang="zh-CN" altLang="en-US" sz="1600" b="1" dirty="0">
                <a:solidFill>
                  <a:schemeClr val="bg1"/>
                </a:solidFill>
              </a:endParaRPr>
            </a:p>
          </p:txBody>
        </p:sp>
      </p:grpSp>
      <p:grpSp>
        <p:nvGrpSpPr>
          <p:cNvPr id="26" name="组合 8"/>
          <p:cNvGrpSpPr/>
          <p:nvPr/>
        </p:nvGrpSpPr>
        <p:grpSpPr>
          <a:xfrm>
            <a:off x="1847528" y="5949280"/>
            <a:ext cx="7533639" cy="583565"/>
            <a:chOff x="3666118" y="1180588"/>
            <a:chExt cx="5021006" cy="1715825"/>
          </a:xfrm>
        </p:grpSpPr>
        <p:sp>
          <p:nvSpPr>
            <p:cNvPr id="11" name="矩形 10"/>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11</a:t>
              </a:r>
              <a:endParaRPr lang="en-US" sz="3200" dirty="0">
                <a:solidFill>
                  <a:schemeClr val="accent1"/>
                </a:solidFill>
                <a:latin typeface="Impact" panose="020B0806030902050204" pitchFamily="34" charset="0"/>
              </a:endParaRPr>
            </a:p>
          </p:txBody>
        </p:sp>
        <p:sp>
          <p:nvSpPr>
            <p:cNvPr id="19" name="TextBox 42"/>
            <p:cNvSpPr txBox="1"/>
            <p:nvPr/>
          </p:nvSpPr>
          <p:spPr>
            <a:xfrm>
              <a:off x="6209632" y="1555615"/>
              <a:ext cx="1376291" cy="991407"/>
            </a:xfrm>
            <a:prstGeom prst="rect">
              <a:avLst/>
            </a:prstGeom>
            <a:noFill/>
          </p:spPr>
          <p:txBody>
            <a:bodyPr wrap="square" rtlCol="0">
              <a:spAutoFit/>
            </a:bodyPr>
            <a:lstStyle/>
            <a:p>
              <a:r>
                <a:rPr lang="zh-CN" altLang="en-US" sz="1600" b="1" dirty="0" smtClean="0">
                  <a:solidFill>
                    <a:schemeClr val="bg1"/>
                  </a:solidFill>
                  <a:sym typeface="+mn-ea"/>
                </a:rPr>
                <a:t>制冷系统配置</a:t>
              </a:r>
              <a:endParaRPr lang="zh-CN" altLang="en-US" sz="1600" b="1" dirty="0">
                <a:solidFill>
                  <a:schemeClr val="bg1"/>
                </a:solidFill>
              </a:endParaRPr>
            </a:p>
          </p:txBody>
        </p:sp>
      </p:grpSp>
      <p:grpSp>
        <p:nvGrpSpPr>
          <p:cNvPr id="27" name="组合 77"/>
          <p:cNvGrpSpPr/>
          <p:nvPr/>
        </p:nvGrpSpPr>
        <p:grpSpPr>
          <a:xfrm>
            <a:off x="1847528" y="5445224"/>
            <a:ext cx="7533639" cy="583565"/>
            <a:chOff x="3666118" y="1180588"/>
            <a:chExt cx="5021006" cy="1715825"/>
          </a:xfrm>
        </p:grpSpPr>
        <p:sp>
          <p:nvSpPr>
            <p:cNvPr id="79" name="矩形 78"/>
            <p:cNvSpPr/>
            <p:nvPr/>
          </p:nvSpPr>
          <p:spPr>
            <a:xfrm>
              <a:off x="5108853" y="1353477"/>
              <a:ext cx="3578271" cy="1321670"/>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1"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10</a:t>
              </a:r>
              <a:endParaRPr lang="en-US" sz="3200" dirty="0">
                <a:solidFill>
                  <a:schemeClr val="accent1"/>
                </a:solidFill>
                <a:latin typeface="Impact" panose="020B0806030902050204" pitchFamily="34" charset="0"/>
              </a:endParaRPr>
            </a:p>
          </p:txBody>
        </p:sp>
        <p:sp>
          <p:nvSpPr>
            <p:cNvPr id="82"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sym typeface="+mn-ea"/>
                </a:rPr>
                <a:t>无负压补水系统配置</a:t>
              </a:r>
              <a:endParaRPr lang="zh-CN" altLang="en-US" sz="16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15</a:t>
            </a:fld>
            <a:endParaRPr lang="zh-CN" altLang="en-US" dirty="0"/>
          </a:p>
        </p:txBody>
      </p:sp>
      <p:pic>
        <p:nvPicPr>
          <p:cNvPr id="3" name="图片 2" descr="恒湿机"/>
          <p:cNvPicPr>
            <a:picLocks noChangeAspect="1"/>
          </p:cNvPicPr>
          <p:nvPr/>
        </p:nvPicPr>
        <p:blipFill>
          <a:blip r:embed="rId2" cstate="print"/>
          <a:stretch>
            <a:fillRect/>
          </a:stretch>
        </p:blipFill>
        <p:spPr>
          <a:xfrm>
            <a:off x="789940" y="1064260"/>
            <a:ext cx="4439920" cy="4843780"/>
          </a:xfrm>
          <a:prstGeom prst="rect">
            <a:avLst/>
          </a:prstGeom>
        </p:spPr>
      </p:pic>
      <p:sp>
        <p:nvSpPr>
          <p:cNvPr id="5" name="文本框 4"/>
          <p:cNvSpPr txBox="1"/>
          <p:nvPr/>
        </p:nvSpPr>
        <p:spPr>
          <a:xfrm>
            <a:off x="1586230" y="381000"/>
            <a:ext cx="2672080" cy="521970"/>
          </a:xfrm>
          <a:prstGeom prst="rect">
            <a:avLst/>
          </a:prstGeom>
          <a:noFill/>
        </p:spPr>
        <p:txBody>
          <a:bodyPr wrap="none" rtlCol="0">
            <a:spAutoFit/>
          </a:bodyPr>
          <a:lstStyle/>
          <a:p>
            <a:r>
              <a:rPr lang="zh-CN" altLang="en-US" sz="2800" b="1">
                <a:solidFill>
                  <a:schemeClr val="accent1"/>
                </a:solidFill>
              </a:rPr>
              <a:t>恒湿机系统配置</a:t>
            </a:r>
          </a:p>
        </p:txBody>
      </p:sp>
      <p:graphicFrame>
        <p:nvGraphicFramePr>
          <p:cNvPr id="7" name="表格 6"/>
          <p:cNvGraphicFramePr/>
          <p:nvPr/>
        </p:nvGraphicFramePr>
        <p:xfrm>
          <a:off x="5658485" y="1064260"/>
          <a:ext cx="5585460" cy="1038225"/>
        </p:xfrm>
        <a:graphic>
          <a:graphicData uri="http://schemas.openxmlformats.org/drawingml/2006/table">
            <a:tbl>
              <a:tblPr firstRow="1" bandRow="1">
                <a:tableStyleId>{5C22544A-7EE6-4342-B048-85BDC9FD1C3A}</a:tableStyleId>
              </a:tblPr>
              <a:tblGrid>
                <a:gridCol w="797923"/>
                <a:gridCol w="930275"/>
                <a:gridCol w="1864632"/>
                <a:gridCol w="773430"/>
                <a:gridCol w="1219200"/>
              </a:tblGrid>
              <a:tr h="483870">
                <a:tc>
                  <a:txBody>
                    <a:bodyPr/>
                    <a:lstStyle/>
                    <a:p>
                      <a:pPr algn="ctr">
                        <a:buNone/>
                      </a:pPr>
                      <a:r>
                        <a:rPr lang="zh-CN" altLang="en-US" sz="2000"/>
                        <a:t>品牌</a:t>
                      </a:r>
                    </a:p>
                  </a:txBody>
                  <a:tcPr anchor="ctr"/>
                </a:tc>
                <a:tc>
                  <a:txBody>
                    <a:bodyPr/>
                    <a:lstStyle/>
                    <a:p>
                      <a:pPr algn="ctr">
                        <a:buNone/>
                      </a:pPr>
                      <a:r>
                        <a:rPr lang="zh-CN" altLang="en-US" sz="2000"/>
                        <a:t>名称</a:t>
                      </a:r>
                    </a:p>
                  </a:txBody>
                  <a:tcPr anchor="ctr"/>
                </a:tc>
                <a:tc>
                  <a:txBody>
                    <a:bodyPr/>
                    <a:lstStyle/>
                    <a:p>
                      <a:pPr algn="ctr">
                        <a:buNone/>
                      </a:pPr>
                      <a:r>
                        <a:rPr lang="zh-CN" altLang="en-US" sz="2000"/>
                        <a:t>型号</a:t>
                      </a:r>
                    </a:p>
                  </a:txBody>
                  <a:tcPr anchor="ctr"/>
                </a:tc>
                <a:tc>
                  <a:txBody>
                    <a:bodyPr/>
                    <a:lstStyle/>
                    <a:p>
                      <a:pPr algn="ctr">
                        <a:buNone/>
                      </a:pPr>
                      <a:r>
                        <a:rPr lang="zh-CN" altLang="en-US" sz="2000"/>
                        <a:t>数量</a:t>
                      </a:r>
                    </a:p>
                  </a:txBody>
                  <a:tcPr anchor="ctr"/>
                </a:tc>
                <a:tc>
                  <a:txBody>
                    <a:bodyPr/>
                    <a:lstStyle/>
                    <a:p>
                      <a:pPr algn="ctr">
                        <a:buNone/>
                      </a:pPr>
                      <a:r>
                        <a:rPr lang="zh-CN" altLang="en-US" sz="2000"/>
                        <a:t>位置</a:t>
                      </a:r>
                    </a:p>
                  </a:txBody>
                  <a:tcPr anchor="ctr"/>
                </a:tc>
              </a:tr>
              <a:tr h="554355">
                <a:tc>
                  <a:txBody>
                    <a:bodyPr/>
                    <a:lstStyle/>
                    <a:p>
                      <a:pPr algn="ctr">
                        <a:buNone/>
                      </a:pPr>
                      <a:r>
                        <a:rPr lang="zh-CN" altLang="en-US" sz="1400" b="1">
                          <a:solidFill>
                            <a:schemeClr val="tx1"/>
                          </a:solidFill>
                        </a:rPr>
                        <a:t>思探德</a:t>
                      </a:r>
                    </a:p>
                  </a:txBody>
                  <a:tcPr anchor="ctr"/>
                </a:tc>
                <a:tc>
                  <a:txBody>
                    <a:bodyPr/>
                    <a:lstStyle/>
                    <a:p>
                      <a:pPr algn="ctr">
                        <a:buNone/>
                      </a:pPr>
                      <a:r>
                        <a:rPr lang="zh-CN" altLang="en-US" sz="1400" b="1">
                          <a:solidFill>
                            <a:schemeClr val="tx1"/>
                          </a:solidFill>
                        </a:rPr>
                        <a:t>恒湿机系统配置</a:t>
                      </a:r>
                    </a:p>
                  </a:txBody>
                  <a:tcPr anchor="ctr"/>
                </a:tc>
                <a:tc>
                  <a:txBody>
                    <a:bodyPr/>
                    <a:lstStyle/>
                    <a:p>
                      <a:pPr algn="ctr">
                        <a:buNone/>
                      </a:pPr>
                      <a:r>
                        <a:rPr lang="en-US" altLang="zh-CN" sz="1600" b="1">
                          <a:solidFill>
                            <a:schemeClr val="tx1"/>
                          </a:solidFill>
                        </a:rPr>
                        <a:t>SM15.0/150-S</a:t>
                      </a:r>
                    </a:p>
                  </a:txBody>
                  <a:tcPr anchor="ctr"/>
                </a:tc>
                <a:tc>
                  <a:txBody>
                    <a:bodyPr/>
                    <a:lstStyle/>
                    <a:p>
                      <a:pPr algn="ctr">
                        <a:buNone/>
                      </a:pPr>
                      <a:r>
                        <a:rPr lang="en-US" altLang="zh-CN" sz="2000" b="1">
                          <a:solidFill>
                            <a:schemeClr val="tx1"/>
                          </a:solidFill>
                        </a:rPr>
                        <a:t>16</a:t>
                      </a:r>
                    </a:p>
                  </a:txBody>
                  <a:tcPr anchor="ctr"/>
                </a:tc>
                <a:tc>
                  <a:txBody>
                    <a:bodyPr/>
                    <a:lstStyle/>
                    <a:p>
                      <a:pPr algn="ctr">
                        <a:buNone/>
                      </a:pPr>
                      <a:r>
                        <a:rPr lang="en-US" altLang="zh-CN" sz="1400" b="1">
                          <a:solidFill>
                            <a:schemeClr val="tx1"/>
                          </a:solidFill>
                        </a:rPr>
                        <a:t>M1</a:t>
                      </a:r>
                      <a:r>
                        <a:rPr lang="zh-CN" altLang="en-US" sz="1400" b="1">
                          <a:solidFill>
                            <a:schemeClr val="tx1"/>
                          </a:solidFill>
                        </a:rPr>
                        <a:t>空调间</a:t>
                      </a:r>
                    </a:p>
                  </a:txBody>
                  <a:tcPr anchor="ctr"/>
                </a:tc>
              </a:tr>
            </a:tbl>
          </a:graphicData>
        </a:graphic>
      </p:graphicFrame>
      <p:graphicFrame>
        <p:nvGraphicFramePr>
          <p:cNvPr id="9" name="表格 8"/>
          <p:cNvGraphicFramePr/>
          <p:nvPr/>
        </p:nvGraphicFramePr>
        <p:xfrm>
          <a:off x="5658485" y="2221230"/>
          <a:ext cx="5585460" cy="1038225"/>
        </p:xfrm>
        <a:graphic>
          <a:graphicData uri="http://schemas.openxmlformats.org/drawingml/2006/table">
            <a:tbl>
              <a:tblPr firstRow="1" bandRow="1">
                <a:tableStyleId>{5C22544A-7EE6-4342-B048-85BDC9FD1C3A}</a:tableStyleId>
              </a:tblPr>
              <a:tblGrid>
                <a:gridCol w="797923"/>
                <a:gridCol w="930275"/>
                <a:gridCol w="1864632"/>
                <a:gridCol w="773430"/>
                <a:gridCol w="1219200"/>
              </a:tblGrid>
              <a:tr h="483870">
                <a:tc>
                  <a:txBody>
                    <a:bodyPr/>
                    <a:lstStyle/>
                    <a:p>
                      <a:pPr algn="ctr">
                        <a:buNone/>
                      </a:pPr>
                      <a:r>
                        <a:rPr lang="zh-CN" altLang="en-US" sz="2000"/>
                        <a:t>品牌</a:t>
                      </a:r>
                    </a:p>
                  </a:txBody>
                  <a:tcPr anchor="ctr"/>
                </a:tc>
                <a:tc>
                  <a:txBody>
                    <a:bodyPr/>
                    <a:lstStyle/>
                    <a:p>
                      <a:pPr algn="ctr">
                        <a:buNone/>
                      </a:pPr>
                      <a:r>
                        <a:rPr lang="zh-CN" altLang="en-US" sz="2000"/>
                        <a:t>名称</a:t>
                      </a:r>
                    </a:p>
                  </a:txBody>
                  <a:tcPr anchor="ctr"/>
                </a:tc>
                <a:tc>
                  <a:txBody>
                    <a:bodyPr/>
                    <a:lstStyle/>
                    <a:p>
                      <a:pPr algn="ctr">
                        <a:buNone/>
                      </a:pPr>
                      <a:r>
                        <a:rPr lang="zh-CN" altLang="en-US" sz="2000"/>
                        <a:t>型号</a:t>
                      </a:r>
                    </a:p>
                  </a:txBody>
                  <a:tcPr anchor="ctr"/>
                </a:tc>
                <a:tc>
                  <a:txBody>
                    <a:bodyPr/>
                    <a:lstStyle/>
                    <a:p>
                      <a:pPr algn="ctr">
                        <a:buNone/>
                      </a:pPr>
                      <a:r>
                        <a:rPr lang="zh-CN" altLang="en-US" sz="2000"/>
                        <a:t>数量</a:t>
                      </a:r>
                    </a:p>
                  </a:txBody>
                  <a:tcPr anchor="ctr"/>
                </a:tc>
                <a:tc>
                  <a:txBody>
                    <a:bodyPr/>
                    <a:lstStyle/>
                    <a:p>
                      <a:pPr algn="ctr">
                        <a:buNone/>
                      </a:pPr>
                      <a:r>
                        <a:rPr lang="zh-CN" altLang="en-US" sz="2000"/>
                        <a:t>位置</a:t>
                      </a:r>
                    </a:p>
                  </a:txBody>
                  <a:tcPr anchor="ctr"/>
                </a:tc>
              </a:tr>
              <a:tr h="554355">
                <a:tc>
                  <a:txBody>
                    <a:bodyPr/>
                    <a:lstStyle/>
                    <a:p>
                      <a:pPr algn="ctr">
                        <a:buNone/>
                      </a:pPr>
                      <a:r>
                        <a:rPr lang="zh-CN" altLang="en-US" sz="1400" b="1">
                          <a:solidFill>
                            <a:schemeClr val="tx1"/>
                          </a:solidFill>
                        </a:rPr>
                        <a:t>思探德</a:t>
                      </a:r>
                    </a:p>
                  </a:txBody>
                  <a:tcPr anchor="ctr"/>
                </a:tc>
                <a:tc>
                  <a:txBody>
                    <a:bodyPr/>
                    <a:lstStyle/>
                    <a:p>
                      <a:pPr algn="ctr">
                        <a:buNone/>
                      </a:pPr>
                      <a:r>
                        <a:rPr lang="zh-CN" altLang="en-US" sz="1400" b="1">
                          <a:solidFill>
                            <a:schemeClr val="tx1"/>
                          </a:solidFill>
                        </a:rPr>
                        <a:t>恒湿机系统配置</a:t>
                      </a:r>
                    </a:p>
                  </a:txBody>
                  <a:tcPr anchor="ctr"/>
                </a:tc>
                <a:tc>
                  <a:txBody>
                    <a:bodyPr/>
                    <a:lstStyle/>
                    <a:p>
                      <a:pPr algn="ctr">
                        <a:buNone/>
                      </a:pPr>
                      <a:r>
                        <a:rPr lang="en-US" altLang="zh-CN" sz="1600" b="1">
                          <a:solidFill>
                            <a:schemeClr val="tx1"/>
                          </a:solidFill>
                        </a:rPr>
                        <a:t>SM15.0/150-S</a:t>
                      </a:r>
                    </a:p>
                  </a:txBody>
                  <a:tcPr anchor="ctr"/>
                </a:tc>
                <a:tc>
                  <a:txBody>
                    <a:bodyPr/>
                    <a:lstStyle/>
                    <a:p>
                      <a:pPr algn="ctr">
                        <a:buNone/>
                      </a:pPr>
                      <a:r>
                        <a:rPr lang="en-US" altLang="zh-CN" sz="2000" b="1">
                          <a:solidFill>
                            <a:schemeClr val="tx1"/>
                          </a:solidFill>
                        </a:rPr>
                        <a:t>12</a:t>
                      </a:r>
                    </a:p>
                  </a:txBody>
                  <a:tcPr anchor="ctr"/>
                </a:tc>
                <a:tc>
                  <a:txBody>
                    <a:bodyPr/>
                    <a:lstStyle/>
                    <a:p>
                      <a:pPr algn="ctr">
                        <a:buNone/>
                      </a:pPr>
                      <a:r>
                        <a:rPr lang="en-US" altLang="zh-CN" sz="1400" b="1">
                          <a:solidFill>
                            <a:schemeClr val="tx1"/>
                          </a:solidFill>
                        </a:rPr>
                        <a:t>M2</a:t>
                      </a:r>
                      <a:r>
                        <a:rPr lang="zh-CN" altLang="en-US" sz="1400" b="1">
                          <a:solidFill>
                            <a:schemeClr val="tx1"/>
                          </a:solidFill>
                        </a:rPr>
                        <a:t>空调间</a:t>
                      </a:r>
                    </a:p>
                  </a:txBody>
                  <a:tcPr anchor="ctr"/>
                </a:tc>
              </a:tr>
            </a:tbl>
          </a:graphicData>
        </a:graphic>
      </p:graphicFrame>
      <p:graphicFrame>
        <p:nvGraphicFramePr>
          <p:cNvPr id="10" name="表格 9"/>
          <p:cNvGraphicFramePr/>
          <p:nvPr/>
        </p:nvGraphicFramePr>
        <p:xfrm>
          <a:off x="5658485" y="3364865"/>
          <a:ext cx="5585460" cy="1038225"/>
        </p:xfrm>
        <a:graphic>
          <a:graphicData uri="http://schemas.openxmlformats.org/drawingml/2006/table">
            <a:tbl>
              <a:tblPr firstRow="1" bandRow="1">
                <a:tableStyleId>{5C22544A-7EE6-4342-B048-85BDC9FD1C3A}</a:tableStyleId>
              </a:tblPr>
              <a:tblGrid>
                <a:gridCol w="797923"/>
                <a:gridCol w="930275"/>
                <a:gridCol w="1864632"/>
                <a:gridCol w="773430"/>
                <a:gridCol w="1219200"/>
              </a:tblGrid>
              <a:tr h="483870">
                <a:tc>
                  <a:txBody>
                    <a:bodyPr/>
                    <a:lstStyle/>
                    <a:p>
                      <a:pPr algn="ctr">
                        <a:buNone/>
                      </a:pPr>
                      <a:r>
                        <a:rPr lang="zh-CN" altLang="en-US" sz="2000"/>
                        <a:t>品牌</a:t>
                      </a:r>
                    </a:p>
                  </a:txBody>
                  <a:tcPr anchor="ctr"/>
                </a:tc>
                <a:tc>
                  <a:txBody>
                    <a:bodyPr/>
                    <a:lstStyle/>
                    <a:p>
                      <a:pPr algn="ctr">
                        <a:buNone/>
                      </a:pPr>
                      <a:r>
                        <a:rPr lang="zh-CN" altLang="en-US" sz="2000"/>
                        <a:t>名称</a:t>
                      </a:r>
                    </a:p>
                  </a:txBody>
                  <a:tcPr anchor="ctr"/>
                </a:tc>
                <a:tc>
                  <a:txBody>
                    <a:bodyPr/>
                    <a:lstStyle/>
                    <a:p>
                      <a:pPr algn="ctr">
                        <a:buNone/>
                      </a:pPr>
                      <a:r>
                        <a:rPr lang="zh-CN" altLang="en-US" sz="2000"/>
                        <a:t>型号</a:t>
                      </a:r>
                    </a:p>
                  </a:txBody>
                  <a:tcPr anchor="ctr"/>
                </a:tc>
                <a:tc>
                  <a:txBody>
                    <a:bodyPr/>
                    <a:lstStyle/>
                    <a:p>
                      <a:pPr algn="ctr">
                        <a:buNone/>
                      </a:pPr>
                      <a:r>
                        <a:rPr lang="zh-CN" altLang="en-US" sz="2000"/>
                        <a:t>数量</a:t>
                      </a:r>
                    </a:p>
                  </a:txBody>
                  <a:tcPr anchor="ctr"/>
                </a:tc>
                <a:tc>
                  <a:txBody>
                    <a:bodyPr/>
                    <a:lstStyle/>
                    <a:p>
                      <a:pPr algn="ctr">
                        <a:buNone/>
                      </a:pPr>
                      <a:r>
                        <a:rPr lang="zh-CN" altLang="en-US" sz="2000"/>
                        <a:t>位置</a:t>
                      </a:r>
                    </a:p>
                  </a:txBody>
                  <a:tcPr anchor="ctr"/>
                </a:tc>
              </a:tr>
              <a:tr h="554355">
                <a:tc>
                  <a:txBody>
                    <a:bodyPr/>
                    <a:lstStyle/>
                    <a:p>
                      <a:pPr algn="ctr">
                        <a:buNone/>
                      </a:pPr>
                      <a:r>
                        <a:rPr lang="zh-CN" altLang="en-US" sz="1400" b="1">
                          <a:solidFill>
                            <a:schemeClr val="tx1"/>
                          </a:solidFill>
                        </a:rPr>
                        <a:t>思探德</a:t>
                      </a:r>
                    </a:p>
                  </a:txBody>
                  <a:tcPr anchor="ctr"/>
                </a:tc>
                <a:tc>
                  <a:txBody>
                    <a:bodyPr/>
                    <a:lstStyle/>
                    <a:p>
                      <a:pPr algn="ctr">
                        <a:buNone/>
                      </a:pPr>
                      <a:r>
                        <a:rPr lang="zh-CN" altLang="en-US" sz="1400" b="1">
                          <a:solidFill>
                            <a:schemeClr val="tx1"/>
                          </a:solidFill>
                        </a:rPr>
                        <a:t>恒湿机系统配置</a:t>
                      </a:r>
                    </a:p>
                  </a:txBody>
                  <a:tcPr anchor="ctr"/>
                </a:tc>
                <a:tc>
                  <a:txBody>
                    <a:bodyPr/>
                    <a:lstStyle/>
                    <a:p>
                      <a:pPr algn="ctr">
                        <a:buNone/>
                      </a:pPr>
                      <a:r>
                        <a:rPr lang="en-US" altLang="zh-CN" sz="1600" b="1">
                          <a:solidFill>
                            <a:schemeClr val="tx1"/>
                          </a:solidFill>
                        </a:rPr>
                        <a:t>SM15.0/150-S</a:t>
                      </a:r>
                    </a:p>
                  </a:txBody>
                  <a:tcPr anchor="ctr"/>
                </a:tc>
                <a:tc>
                  <a:txBody>
                    <a:bodyPr/>
                    <a:lstStyle/>
                    <a:p>
                      <a:pPr algn="ctr">
                        <a:buNone/>
                      </a:pPr>
                      <a:r>
                        <a:rPr lang="en-US" altLang="zh-CN" sz="2000" b="1">
                          <a:solidFill>
                            <a:schemeClr val="tx1"/>
                          </a:solidFill>
                        </a:rPr>
                        <a:t>12</a:t>
                      </a:r>
                    </a:p>
                  </a:txBody>
                  <a:tcPr anchor="ctr"/>
                </a:tc>
                <a:tc>
                  <a:txBody>
                    <a:bodyPr/>
                    <a:lstStyle/>
                    <a:p>
                      <a:pPr algn="ctr">
                        <a:buNone/>
                      </a:pPr>
                      <a:r>
                        <a:rPr lang="en-US" altLang="zh-CN" sz="1400" b="1">
                          <a:solidFill>
                            <a:schemeClr val="tx1"/>
                          </a:solidFill>
                        </a:rPr>
                        <a:t>M4</a:t>
                      </a:r>
                      <a:r>
                        <a:rPr lang="zh-CN" altLang="en-US" sz="1400" b="1">
                          <a:solidFill>
                            <a:schemeClr val="tx1"/>
                          </a:solidFill>
                        </a:rPr>
                        <a:t>空调间</a:t>
                      </a:r>
                    </a:p>
                  </a:txBody>
                  <a:tcPr anchor="ctr"/>
                </a:tc>
              </a:tr>
            </a:tbl>
          </a:graphicData>
        </a:graphic>
      </p:graphicFrame>
      <p:graphicFrame>
        <p:nvGraphicFramePr>
          <p:cNvPr id="11" name="表格 10"/>
          <p:cNvGraphicFramePr/>
          <p:nvPr/>
        </p:nvGraphicFramePr>
        <p:xfrm>
          <a:off x="5658485" y="4531360"/>
          <a:ext cx="5585460" cy="1038225"/>
        </p:xfrm>
        <a:graphic>
          <a:graphicData uri="http://schemas.openxmlformats.org/drawingml/2006/table">
            <a:tbl>
              <a:tblPr firstRow="1" bandRow="1">
                <a:tableStyleId>{5C22544A-7EE6-4342-B048-85BDC9FD1C3A}</a:tableStyleId>
              </a:tblPr>
              <a:tblGrid>
                <a:gridCol w="797923"/>
                <a:gridCol w="930275"/>
                <a:gridCol w="1864632"/>
                <a:gridCol w="773430"/>
                <a:gridCol w="1219200"/>
              </a:tblGrid>
              <a:tr h="483870">
                <a:tc>
                  <a:txBody>
                    <a:bodyPr/>
                    <a:lstStyle/>
                    <a:p>
                      <a:pPr algn="ctr">
                        <a:buNone/>
                      </a:pPr>
                      <a:r>
                        <a:rPr lang="zh-CN" altLang="en-US" sz="2000"/>
                        <a:t>品牌</a:t>
                      </a:r>
                    </a:p>
                  </a:txBody>
                  <a:tcPr anchor="ctr"/>
                </a:tc>
                <a:tc>
                  <a:txBody>
                    <a:bodyPr/>
                    <a:lstStyle/>
                    <a:p>
                      <a:pPr algn="ctr">
                        <a:buNone/>
                      </a:pPr>
                      <a:r>
                        <a:rPr lang="zh-CN" altLang="en-US" sz="2000"/>
                        <a:t>名称</a:t>
                      </a:r>
                    </a:p>
                  </a:txBody>
                  <a:tcPr anchor="ctr"/>
                </a:tc>
                <a:tc>
                  <a:txBody>
                    <a:bodyPr/>
                    <a:lstStyle/>
                    <a:p>
                      <a:pPr algn="ctr">
                        <a:buNone/>
                      </a:pPr>
                      <a:r>
                        <a:rPr lang="zh-CN" altLang="en-US" sz="2000"/>
                        <a:t>型号</a:t>
                      </a:r>
                    </a:p>
                  </a:txBody>
                  <a:tcPr anchor="ctr"/>
                </a:tc>
                <a:tc>
                  <a:txBody>
                    <a:bodyPr/>
                    <a:lstStyle/>
                    <a:p>
                      <a:pPr algn="ctr">
                        <a:buNone/>
                      </a:pPr>
                      <a:r>
                        <a:rPr lang="zh-CN" altLang="en-US" sz="2000"/>
                        <a:t>数量</a:t>
                      </a:r>
                    </a:p>
                  </a:txBody>
                  <a:tcPr anchor="ctr"/>
                </a:tc>
                <a:tc>
                  <a:txBody>
                    <a:bodyPr/>
                    <a:lstStyle/>
                    <a:p>
                      <a:pPr algn="ctr">
                        <a:buNone/>
                      </a:pPr>
                      <a:r>
                        <a:rPr lang="zh-CN" altLang="en-US" sz="2000"/>
                        <a:t>位置</a:t>
                      </a:r>
                    </a:p>
                  </a:txBody>
                  <a:tcPr anchor="ctr"/>
                </a:tc>
              </a:tr>
              <a:tr h="554355">
                <a:tc>
                  <a:txBody>
                    <a:bodyPr/>
                    <a:lstStyle/>
                    <a:p>
                      <a:pPr algn="ctr">
                        <a:buNone/>
                      </a:pPr>
                      <a:r>
                        <a:rPr lang="zh-CN" altLang="en-US" sz="1400" b="1">
                          <a:solidFill>
                            <a:schemeClr val="tx1"/>
                          </a:solidFill>
                        </a:rPr>
                        <a:t>思探德</a:t>
                      </a:r>
                    </a:p>
                  </a:txBody>
                  <a:tcPr anchor="ctr"/>
                </a:tc>
                <a:tc>
                  <a:txBody>
                    <a:bodyPr/>
                    <a:lstStyle/>
                    <a:p>
                      <a:pPr algn="ctr">
                        <a:buNone/>
                      </a:pPr>
                      <a:r>
                        <a:rPr lang="zh-CN" altLang="en-US" sz="1400" b="1">
                          <a:solidFill>
                            <a:schemeClr val="tx1"/>
                          </a:solidFill>
                        </a:rPr>
                        <a:t>恒湿机系统配置</a:t>
                      </a:r>
                    </a:p>
                  </a:txBody>
                  <a:tcPr anchor="ctr"/>
                </a:tc>
                <a:tc>
                  <a:txBody>
                    <a:bodyPr/>
                    <a:lstStyle/>
                    <a:p>
                      <a:pPr algn="ctr">
                        <a:buNone/>
                      </a:pPr>
                      <a:r>
                        <a:rPr lang="en-US" altLang="zh-CN" sz="1600" b="1">
                          <a:solidFill>
                            <a:schemeClr val="tx1"/>
                          </a:solidFill>
                        </a:rPr>
                        <a:t>SM15.0/150-S</a:t>
                      </a:r>
                    </a:p>
                  </a:txBody>
                  <a:tcPr anchor="ctr"/>
                </a:tc>
                <a:tc>
                  <a:txBody>
                    <a:bodyPr/>
                    <a:lstStyle/>
                    <a:p>
                      <a:pPr algn="ctr">
                        <a:buNone/>
                      </a:pPr>
                      <a:r>
                        <a:rPr lang="en-US" altLang="zh-CN" sz="2000" b="1">
                          <a:solidFill>
                            <a:schemeClr val="tx1"/>
                          </a:solidFill>
                        </a:rPr>
                        <a:t>5</a:t>
                      </a:r>
                    </a:p>
                  </a:txBody>
                  <a:tcPr anchor="ctr"/>
                </a:tc>
                <a:tc>
                  <a:txBody>
                    <a:bodyPr/>
                    <a:lstStyle/>
                    <a:p>
                      <a:pPr algn="ctr">
                        <a:buNone/>
                      </a:pPr>
                      <a:r>
                        <a:rPr lang="en-US" altLang="zh-CN" sz="1400" b="1">
                          <a:solidFill>
                            <a:schemeClr val="tx1"/>
                          </a:solidFill>
                        </a:rPr>
                        <a:t>M5</a:t>
                      </a:r>
                      <a:r>
                        <a:rPr lang="zh-CN" altLang="en-US" sz="1400" b="1">
                          <a:solidFill>
                            <a:schemeClr val="tx1"/>
                          </a:solidFill>
                        </a:rPr>
                        <a:t>机房</a:t>
                      </a:r>
                    </a:p>
                  </a:txBody>
                  <a:tcPr anchor="ct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035971" y="6334897"/>
            <a:ext cx="292061" cy="283147"/>
          </a:xfrm>
        </p:spPr>
        <p:txBody>
          <a:bodyPr/>
          <a:lstStyle/>
          <a:p>
            <a:fld id="{55183D58-648D-4475-BEF8-624F48514A30}" type="slidenum">
              <a:rPr lang="zh-CN" altLang="en-US" smtClean="0"/>
              <a:pPr/>
              <a:t>16</a:t>
            </a:fld>
            <a:endParaRPr lang="zh-CN" altLang="en-US" dirty="0"/>
          </a:p>
        </p:txBody>
      </p:sp>
      <p:cxnSp>
        <p:nvCxnSpPr>
          <p:cNvPr id="34" name="直接连接符 33"/>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40" y="22554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40" y="17728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40" y="206084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3" name="组合 11"/>
          <p:cNvGrpSpPr/>
          <p:nvPr/>
        </p:nvGrpSpPr>
        <p:grpSpPr>
          <a:xfrm>
            <a:off x="1847528" y="908720"/>
            <a:ext cx="7533639" cy="540000"/>
            <a:chOff x="3666118" y="1244634"/>
            <a:chExt cx="5021006" cy="1587733"/>
          </a:xfrm>
          <a:solidFill>
            <a:schemeClr val="accent1"/>
          </a:solidFill>
        </p:grpSpPr>
        <p:sp>
          <p:nvSpPr>
            <p:cNvPr id="13" name="矩形 12"/>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8A9D6"/>
                </a:solidFill>
              </a:endParaRPr>
            </a:p>
          </p:txBody>
        </p:sp>
        <p:sp>
          <p:nvSpPr>
            <p:cNvPr id="14"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grp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6209632" y="1555615"/>
              <a:ext cx="1376291" cy="917395"/>
            </a:xfrm>
            <a:prstGeom prst="rect">
              <a:avLst/>
            </a:prstGeom>
            <a:noFill/>
          </p:spPr>
          <p:txBody>
            <a:bodyPr wrap="square" rtlCol="0">
              <a:spAutoFit/>
            </a:bodyPr>
            <a:lstStyle/>
            <a:p>
              <a:r>
                <a:rPr lang="zh-CN" altLang="en-US" sz="1600" b="1" dirty="0" smtClean="0">
                  <a:solidFill>
                    <a:schemeClr val="bg1"/>
                  </a:solidFill>
                </a:rPr>
                <a:t>培训目标及目的</a:t>
              </a:r>
              <a:endParaRPr lang="zh-CN" altLang="en-US" sz="1600" b="1" dirty="0">
                <a:solidFill>
                  <a:schemeClr val="bg1"/>
                </a:solidFill>
              </a:endParaRPr>
            </a:p>
          </p:txBody>
        </p:sp>
      </p:grpSp>
      <p:grpSp>
        <p:nvGrpSpPr>
          <p:cNvPr id="9" name="组合 41"/>
          <p:cNvGrpSpPr/>
          <p:nvPr/>
        </p:nvGrpSpPr>
        <p:grpSpPr>
          <a:xfrm>
            <a:off x="1847528" y="1412776"/>
            <a:ext cx="7533639" cy="540000"/>
            <a:chOff x="3666118" y="1244634"/>
            <a:chExt cx="5021006" cy="1587733"/>
          </a:xfrm>
        </p:grpSpPr>
        <p:sp>
          <p:nvSpPr>
            <p:cNvPr id="43" name="矩形 42"/>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44"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5"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46"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rPr>
                <a:t>冷机、板换系统配置</a:t>
              </a:r>
            </a:p>
          </p:txBody>
        </p:sp>
      </p:grpSp>
      <p:grpSp>
        <p:nvGrpSpPr>
          <p:cNvPr id="12" name="组合 47"/>
          <p:cNvGrpSpPr/>
          <p:nvPr/>
        </p:nvGrpSpPr>
        <p:grpSpPr>
          <a:xfrm>
            <a:off x="1847528" y="1916832"/>
            <a:ext cx="7533639" cy="540000"/>
            <a:chOff x="3666118" y="1244634"/>
            <a:chExt cx="5021006" cy="1587733"/>
          </a:xfrm>
        </p:grpSpPr>
        <p:sp>
          <p:nvSpPr>
            <p:cNvPr id="49" name="矩形 4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5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水泵系统配置</a:t>
              </a:r>
              <a:endParaRPr lang="zh-CN" altLang="en-US" sz="1600" b="1" dirty="0">
                <a:solidFill>
                  <a:schemeClr val="bg1"/>
                </a:solidFill>
              </a:endParaRPr>
            </a:p>
          </p:txBody>
        </p:sp>
      </p:grpSp>
      <p:grpSp>
        <p:nvGrpSpPr>
          <p:cNvPr id="20" name="组合 52"/>
          <p:cNvGrpSpPr/>
          <p:nvPr/>
        </p:nvGrpSpPr>
        <p:grpSpPr>
          <a:xfrm>
            <a:off x="1847528" y="2420888"/>
            <a:ext cx="7533639" cy="540000"/>
            <a:chOff x="3666118" y="1244634"/>
            <a:chExt cx="5021006" cy="1587733"/>
          </a:xfrm>
        </p:grpSpPr>
        <p:sp>
          <p:nvSpPr>
            <p:cNvPr id="54" name="矩形 5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5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加药系统配置</a:t>
              </a:r>
              <a:endParaRPr lang="zh-CN" altLang="en-US" sz="1600" b="1" dirty="0">
                <a:solidFill>
                  <a:schemeClr val="bg1"/>
                </a:solidFill>
              </a:endParaRPr>
            </a:p>
          </p:txBody>
        </p:sp>
      </p:grpSp>
      <p:grpSp>
        <p:nvGrpSpPr>
          <p:cNvPr id="21" name="组合 57"/>
          <p:cNvGrpSpPr/>
          <p:nvPr/>
        </p:nvGrpSpPr>
        <p:grpSpPr>
          <a:xfrm>
            <a:off x="1847528" y="2924944"/>
            <a:ext cx="7533639" cy="540000"/>
            <a:chOff x="3666118" y="1244634"/>
            <a:chExt cx="5021006" cy="1587733"/>
          </a:xfrm>
        </p:grpSpPr>
        <p:sp>
          <p:nvSpPr>
            <p:cNvPr id="59" name="矩形 5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sp>
          <p:nvSpPr>
            <p:cNvPr id="6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恒湿机系统配置</a:t>
              </a:r>
              <a:endParaRPr lang="zh-CN" altLang="en-US" sz="1600" b="1" dirty="0">
                <a:solidFill>
                  <a:schemeClr val="bg1"/>
                </a:solidFill>
              </a:endParaRPr>
            </a:p>
          </p:txBody>
        </p:sp>
      </p:grpSp>
      <p:grpSp>
        <p:nvGrpSpPr>
          <p:cNvPr id="22" name="组合 62"/>
          <p:cNvGrpSpPr/>
          <p:nvPr/>
        </p:nvGrpSpPr>
        <p:grpSpPr>
          <a:xfrm>
            <a:off x="1847528" y="3429000"/>
            <a:ext cx="7533639" cy="540000"/>
            <a:chOff x="3666118" y="1244634"/>
            <a:chExt cx="5021006" cy="1587733"/>
          </a:xfrm>
        </p:grpSpPr>
        <p:sp>
          <p:nvSpPr>
            <p:cNvPr id="64" name="矩形 63"/>
            <p:cNvSpPr/>
            <p:nvPr/>
          </p:nvSpPr>
          <p:spPr>
            <a:xfrm>
              <a:off x="5108853" y="1353478"/>
              <a:ext cx="3578271" cy="1321671"/>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sp>
          <p:nvSpPr>
            <p:cNvPr id="6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蓄冷罐系统配置</a:t>
              </a:r>
              <a:endParaRPr lang="zh-CN" altLang="en-US" sz="1600" b="1" dirty="0">
                <a:solidFill>
                  <a:schemeClr val="bg1"/>
                </a:solidFill>
              </a:endParaRPr>
            </a:p>
          </p:txBody>
        </p:sp>
      </p:grpSp>
      <p:grpSp>
        <p:nvGrpSpPr>
          <p:cNvPr id="23" name="组合 67"/>
          <p:cNvGrpSpPr/>
          <p:nvPr/>
        </p:nvGrpSpPr>
        <p:grpSpPr>
          <a:xfrm>
            <a:off x="1847528" y="3933056"/>
            <a:ext cx="7533639" cy="540000"/>
            <a:chOff x="3666118" y="1244634"/>
            <a:chExt cx="5021006" cy="1587733"/>
          </a:xfrm>
        </p:grpSpPr>
        <p:sp>
          <p:nvSpPr>
            <p:cNvPr id="69" name="矩形 6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07</a:t>
              </a:r>
              <a:endParaRPr lang="zh-CN" altLang="en-US" sz="3200" dirty="0">
                <a:solidFill>
                  <a:schemeClr val="accent1"/>
                </a:solidFill>
                <a:latin typeface="Impact" panose="020B0806030902050204" pitchFamily="34" charset="0"/>
              </a:endParaRPr>
            </a:p>
          </p:txBody>
        </p:sp>
        <p:sp>
          <p:nvSpPr>
            <p:cNvPr id="7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冷却塔系统配置</a:t>
              </a:r>
              <a:endParaRPr lang="zh-CN" altLang="en-US" sz="1600" b="1" dirty="0">
                <a:solidFill>
                  <a:schemeClr val="bg1"/>
                </a:solidFill>
              </a:endParaRPr>
            </a:p>
          </p:txBody>
        </p:sp>
      </p:grpSp>
      <p:grpSp>
        <p:nvGrpSpPr>
          <p:cNvPr id="24" name="组合 72"/>
          <p:cNvGrpSpPr/>
          <p:nvPr/>
        </p:nvGrpSpPr>
        <p:grpSpPr>
          <a:xfrm>
            <a:off x="1847528" y="4437112"/>
            <a:ext cx="7533639" cy="540000"/>
            <a:chOff x="3666118" y="1244634"/>
            <a:chExt cx="5021006" cy="1587733"/>
          </a:xfrm>
        </p:grpSpPr>
        <p:sp>
          <p:nvSpPr>
            <p:cNvPr id="74" name="矩形 7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a:t>
              </a:r>
              <a:r>
                <a:rPr lang="en-US" sz="3200" dirty="0" smtClean="0">
                  <a:solidFill>
                    <a:schemeClr val="accent1"/>
                  </a:solidFill>
                  <a:latin typeface="Impact" panose="020B0806030902050204" pitchFamily="34" charset="0"/>
                </a:rPr>
                <a:t>8</a:t>
              </a:r>
              <a:endParaRPr lang="en-US" sz="3200" dirty="0">
                <a:solidFill>
                  <a:schemeClr val="accent1"/>
                </a:solidFill>
                <a:latin typeface="Impact" panose="020B0806030902050204" pitchFamily="34" charset="0"/>
              </a:endParaRPr>
            </a:p>
          </p:txBody>
        </p:sp>
        <p:sp>
          <p:nvSpPr>
            <p:cNvPr id="7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空调系统配置</a:t>
              </a:r>
              <a:endParaRPr lang="zh-CN" altLang="en-US" sz="1600" b="1" dirty="0">
                <a:solidFill>
                  <a:schemeClr val="bg1"/>
                </a:solidFill>
              </a:endParaRPr>
            </a:p>
          </p:txBody>
        </p:sp>
      </p:grpSp>
      <p:grpSp>
        <p:nvGrpSpPr>
          <p:cNvPr id="25" name="组合 2"/>
          <p:cNvGrpSpPr/>
          <p:nvPr/>
        </p:nvGrpSpPr>
        <p:grpSpPr>
          <a:xfrm>
            <a:off x="1847528" y="4941168"/>
            <a:ext cx="7533639" cy="583565"/>
            <a:chOff x="3666118" y="1180588"/>
            <a:chExt cx="5021006" cy="1715825"/>
          </a:xfrm>
        </p:grpSpPr>
        <p:sp>
          <p:nvSpPr>
            <p:cNvPr id="4" name="矩形 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a:t>
              </a:r>
              <a:r>
                <a:rPr lang="en-US" sz="3200" dirty="0" smtClean="0">
                  <a:solidFill>
                    <a:schemeClr val="accent1"/>
                  </a:solidFill>
                  <a:latin typeface="Impact" panose="020B0806030902050204" pitchFamily="34" charset="0"/>
                </a:rPr>
                <a:t>9</a:t>
              </a:r>
              <a:endParaRPr lang="en-US" sz="3200" dirty="0">
                <a:solidFill>
                  <a:schemeClr val="accent1"/>
                </a:solidFill>
                <a:latin typeface="Impact" panose="020B0806030902050204" pitchFamily="34" charset="0"/>
              </a:endParaRPr>
            </a:p>
          </p:txBody>
        </p:sp>
        <p:sp>
          <p:nvSpPr>
            <p:cNvPr id="8"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sym typeface="+mn-ea"/>
                </a:rPr>
                <a:t>新风、排烟系统配置</a:t>
              </a:r>
              <a:endParaRPr lang="zh-CN" altLang="en-US" sz="1600" b="1" dirty="0">
                <a:solidFill>
                  <a:schemeClr val="bg1"/>
                </a:solidFill>
              </a:endParaRPr>
            </a:p>
          </p:txBody>
        </p:sp>
      </p:grpSp>
      <p:grpSp>
        <p:nvGrpSpPr>
          <p:cNvPr id="26" name="组合 8"/>
          <p:cNvGrpSpPr/>
          <p:nvPr/>
        </p:nvGrpSpPr>
        <p:grpSpPr>
          <a:xfrm>
            <a:off x="1847528" y="5949280"/>
            <a:ext cx="7533639" cy="583565"/>
            <a:chOff x="3666118" y="1180588"/>
            <a:chExt cx="5021006" cy="1715825"/>
          </a:xfrm>
        </p:grpSpPr>
        <p:sp>
          <p:nvSpPr>
            <p:cNvPr id="11" name="矩形 10"/>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11</a:t>
              </a:r>
              <a:endParaRPr lang="en-US" sz="3200" dirty="0">
                <a:solidFill>
                  <a:schemeClr val="accent1"/>
                </a:solidFill>
                <a:latin typeface="Impact" panose="020B0806030902050204" pitchFamily="34" charset="0"/>
              </a:endParaRPr>
            </a:p>
          </p:txBody>
        </p:sp>
        <p:sp>
          <p:nvSpPr>
            <p:cNvPr id="19" name="TextBox 42"/>
            <p:cNvSpPr txBox="1"/>
            <p:nvPr/>
          </p:nvSpPr>
          <p:spPr>
            <a:xfrm>
              <a:off x="6209632" y="1555615"/>
              <a:ext cx="1376291" cy="991407"/>
            </a:xfrm>
            <a:prstGeom prst="rect">
              <a:avLst/>
            </a:prstGeom>
            <a:noFill/>
          </p:spPr>
          <p:txBody>
            <a:bodyPr wrap="square" rtlCol="0">
              <a:spAutoFit/>
            </a:bodyPr>
            <a:lstStyle/>
            <a:p>
              <a:r>
                <a:rPr lang="zh-CN" altLang="en-US" sz="1600" b="1" dirty="0" smtClean="0">
                  <a:solidFill>
                    <a:schemeClr val="bg1"/>
                  </a:solidFill>
                  <a:sym typeface="+mn-ea"/>
                </a:rPr>
                <a:t>制冷系统配置</a:t>
              </a:r>
              <a:endParaRPr lang="zh-CN" altLang="en-US" sz="1600" b="1" dirty="0">
                <a:solidFill>
                  <a:schemeClr val="bg1"/>
                </a:solidFill>
              </a:endParaRPr>
            </a:p>
          </p:txBody>
        </p:sp>
      </p:grpSp>
      <p:grpSp>
        <p:nvGrpSpPr>
          <p:cNvPr id="27" name="组合 77"/>
          <p:cNvGrpSpPr/>
          <p:nvPr/>
        </p:nvGrpSpPr>
        <p:grpSpPr>
          <a:xfrm>
            <a:off x="1847528" y="5445224"/>
            <a:ext cx="7533639" cy="583565"/>
            <a:chOff x="3666118" y="1180588"/>
            <a:chExt cx="5021006" cy="1715825"/>
          </a:xfrm>
        </p:grpSpPr>
        <p:sp>
          <p:nvSpPr>
            <p:cNvPr id="79" name="矩形 78"/>
            <p:cNvSpPr/>
            <p:nvPr/>
          </p:nvSpPr>
          <p:spPr>
            <a:xfrm>
              <a:off x="5108853" y="1353477"/>
              <a:ext cx="3578271" cy="1321670"/>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1"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10</a:t>
              </a:r>
              <a:endParaRPr lang="en-US" sz="3200" dirty="0">
                <a:solidFill>
                  <a:schemeClr val="accent1"/>
                </a:solidFill>
                <a:latin typeface="Impact" panose="020B0806030902050204" pitchFamily="34" charset="0"/>
              </a:endParaRPr>
            </a:p>
          </p:txBody>
        </p:sp>
        <p:sp>
          <p:nvSpPr>
            <p:cNvPr id="82"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sym typeface="+mn-ea"/>
                </a:rPr>
                <a:t>无负压补水系统配置</a:t>
              </a:r>
              <a:endParaRPr lang="zh-CN" altLang="en-US" sz="16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17</a:t>
            </a:fld>
            <a:endParaRPr lang="zh-CN" altLang="en-US" dirty="0"/>
          </a:p>
        </p:txBody>
      </p:sp>
      <p:sp>
        <p:nvSpPr>
          <p:cNvPr id="5" name="文本框 4"/>
          <p:cNvSpPr txBox="1"/>
          <p:nvPr/>
        </p:nvSpPr>
        <p:spPr>
          <a:xfrm>
            <a:off x="1633220" y="286385"/>
            <a:ext cx="2672080" cy="521970"/>
          </a:xfrm>
          <a:prstGeom prst="rect">
            <a:avLst/>
          </a:prstGeom>
          <a:noFill/>
        </p:spPr>
        <p:txBody>
          <a:bodyPr wrap="none" rtlCol="0">
            <a:spAutoFit/>
          </a:bodyPr>
          <a:lstStyle/>
          <a:p>
            <a:r>
              <a:rPr lang="zh-CN" altLang="en-US" sz="2800" b="1">
                <a:solidFill>
                  <a:schemeClr val="accent1"/>
                </a:solidFill>
              </a:rPr>
              <a:t>蓄冷罐系统配置</a:t>
            </a:r>
          </a:p>
        </p:txBody>
      </p:sp>
      <p:pic>
        <p:nvPicPr>
          <p:cNvPr id="4" name="图片 3" descr="微信图片_20190310191429"/>
          <p:cNvPicPr>
            <a:picLocks noChangeAspect="1"/>
          </p:cNvPicPr>
          <p:nvPr/>
        </p:nvPicPr>
        <p:blipFill>
          <a:blip r:embed="rId2" cstate="print"/>
          <a:stretch>
            <a:fillRect/>
          </a:stretch>
        </p:blipFill>
        <p:spPr>
          <a:xfrm>
            <a:off x="183515" y="1013460"/>
            <a:ext cx="4576445" cy="5210810"/>
          </a:xfrm>
          <a:prstGeom prst="rect">
            <a:avLst/>
          </a:prstGeom>
        </p:spPr>
      </p:pic>
      <p:pic>
        <p:nvPicPr>
          <p:cNvPr id="3" name="图片 2" descr="微信图片_20190317163904"/>
          <p:cNvPicPr>
            <a:picLocks noChangeAspect="1"/>
          </p:cNvPicPr>
          <p:nvPr/>
        </p:nvPicPr>
        <p:blipFill>
          <a:blip r:embed="rId3" cstate="print"/>
          <a:stretch>
            <a:fillRect/>
          </a:stretch>
        </p:blipFill>
        <p:spPr>
          <a:xfrm>
            <a:off x="5906135" y="1013460"/>
            <a:ext cx="4416425" cy="537591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18</a:t>
            </a:fld>
            <a:endParaRPr lang="zh-CN" altLang="en-US" dirty="0"/>
          </a:p>
        </p:txBody>
      </p:sp>
      <p:sp>
        <p:nvSpPr>
          <p:cNvPr id="3" name="文本框 2"/>
          <p:cNvSpPr txBox="1"/>
          <p:nvPr/>
        </p:nvSpPr>
        <p:spPr>
          <a:xfrm>
            <a:off x="1515745" y="307340"/>
            <a:ext cx="2672080" cy="521970"/>
          </a:xfrm>
          <a:prstGeom prst="rect">
            <a:avLst/>
          </a:prstGeom>
          <a:noFill/>
        </p:spPr>
        <p:txBody>
          <a:bodyPr wrap="none" rtlCol="0">
            <a:spAutoFit/>
          </a:bodyPr>
          <a:lstStyle/>
          <a:p>
            <a:pPr algn="l"/>
            <a:r>
              <a:rPr lang="zh-CN" altLang="en-US" sz="2800" b="1">
                <a:solidFill>
                  <a:schemeClr val="accent1"/>
                </a:solidFill>
                <a:sym typeface="+mn-ea"/>
              </a:rPr>
              <a:t>蓄冷罐系统配置</a:t>
            </a:r>
          </a:p>
        </p:txBody>
      </p:sp>
      <p:pic>
        <p:nvPicPr>
          <p:cNvPr id="4" name="图片 3" descr="微信图片_20190310191429"/>
          <p:cNvPicPr>
            <a:picLocks noChangeAspect="1"/>
          </p:cNvPicPr>
          <p:nvPr/>
        </p:nvPicPr>
        <p:blipFill>
          <a:blip r:embed="rId2" cstate="print"/>
          <a:stretch>
            <a:fillRect/>
          </a:stretch>
        </p:blipFill>
        <p:spPr>
          <a:xfrm>
            <a:off x="386715" y="1147445"/>
            <a:ext cx="4074795" cy="4996180"/>
          </a:xfrm>
          <a:prstGeom prst="rect">
            <a:avLst/>
          </a:prstGeom>
        </p:spPr>
      </p:pic>
      <p:sp>
        <p:nvSpPr>
          <p:cNvPr id="5" name="文本框 4"/>
          <p:cNvSpPr txBox="1"/>
          <p:nvPr/>
        </p:nvSpPr>
        <p:spPr>
          <a:xfrm>
            <a:off x="4817110" y="1147445"/>
            <a:ext cx="7184390" cy="2306955"/>
          </a:xfrm>
          <a:prstGeom prst="rect">
            <a:avLst/>
          </a:prstGeom>
          <a:noFill/>
        </p:spPr>
        <p:txBody>
          <a:bodyPr wrap="square" rtlCol="0" anchor="t">
            <a:spAutoFit/>
          </a:bodyPr>
          <a:lstStyle/>
          <a:p>
            <a:pPr algn="l"/>
            <a:r>
              <a:rPr lang="zh-CN" altLang="en-US" sz="1600" b="1">
                <a:sym typeface="+mn-ea"/>
              </a:rPr>
              <a:t>蓄冷罐主要功能分为两大部分</a:t>
            </a:r>
            <a:endParaRPr lang="zh-CN" altLang="en-US" sz="1600" b="1"/>
          </a:p>
          <a:p>
            <a:pPr algn="l"/>
            <a:r>
              <a:rPr lang="en-US" altLang="zh-CN" sz="1600" b="1">
                <a:sym typeface="+mn-ea"/>
              </a:rPr>
              <a:t>1</a:t>
            </a:r>
            <a:r>
              <a:rPr lang="zh-CN" altLang="en-US" sz="1600" b="1">
                <a:sym typeface="+mn-ea"/>
              </a:rPr>
              <a:t>、应急冷源：</a:t>
            </a:r>
            <a:endParaRPr lang="zh-CN" altLang="en-US" sz="1600" b="1"/>
          </a:p>
          <a:p>
            <a:pPr algn="l"/>
            <a:r>
              <a:rPr lang="zh-CN" altLang="en-US" sz="1600" b="1">
                <a:sym typeface="+mn-ea"/>
              </a:rPr>
              <a:t>(1)应急冷源作为第一功能考虑使用，一旦制冷系统出现紧急情况，在冷机重新恢复工作并稳定制冷之前，作为后备冷源为末端提供保障，要求后备时间 15 分钟以上。</a:t>
            </a:r>
            <a:endParaRPr lang="zh-CN" altLang="en-US" sz="1600" b="1"/>
          </a:p>
          <a:p>
            <a:pPr algn="l"/>
            <a:r>
              <a:rPr lang="zh-CN" altLang="en-US" sz="1600" b="1">
                <a:sym typeface="+mn-ea"/>
              </a:rPr>
              <a:t>(2)A5 和 A2 不能同时使用其中的一套蓄冷罐系统。</a:t>
            </a:r>
            <a:endParaRPr lang="zh-CN" altLang="en-US" sz="1600" b="1"/>
          </a:p>
          <a:p>
            <a:pPr algn="l"/>
            <a:r>
              <a:rPr lang="zh-CN" altLang="en-US" sz="1600" b="1">
                <a:sym typeface="+mn-ea"/>
              </a:rPr>
              <a:t>(3)A5 出现应急情况时，不用人为去干预，充冷和放冷都是自然的过程。</a:t>
            </a:r>
            <a:endParaRPr lang="zh-CN" altLang="en-US" sz="1600" b="1"/>
          </a:p>
          <a:p>
            <a:pPr algn="l"/>
            <a:r>
              <a:rPr lang="zh-CN" altLang="en-US" sz="1600" b="1">
                <a:sym typeface="+mn-ea"/>
              </a:rPr>
              <a:t>(4)A2 出现应急情况时，需要把蓄冷罐从 A5 系统里面切出，然后并入 A2系统，通过自控系统在 2 分钟之内完成切换。</a:t>
            </a:r>
          </a:p>
        </p:txBody>
      </p:sp>
      <p:sp>
        <p:nvSpPr>
          <p:cNvPr id="8" name="文本框 7"/>
          <p:cNvSpPr txBox="1"/>
          <p:nvPr/>
        </p:nvSpPr>
        <p:spPr>
          <a:xfrm>
            <a:off x="4922520" y="3454400"/>
            <a:ext cx="6973570" cy="2306955"/>
          </a:xfrm>
          <a:prstGeom prst="rect">
            <a:avLst/>
          </a:prstGeom>
          <a:noFill/>
        </p:spPr>
        <p:txBody>
          <a:bodyPr wrap="square" rtlCol="0" anchor="t">
            <a:spAutoFit/>
          </a:bodyPr>
          <a:lstStyle/>
          <a:p>
            <a:pPr algn="l"/>
            <a:r>
              <a:rPr lang="en-US" altLang="zh-CN" sz="1600" b="1">
                <a:sym typeface="+mn-ea"/>
              </a:rPr>
              <a:t>2</a:t>
            </a:r>
            <a:r>
              <a:rPr lang="zh-CN" altLang="en-US" sz="1600" b="1">
                <a:sym typeface="+mn-ea"/>
              </a:rPr>
              <a:t>、应急水源：</a:t>
            </a:r>
            <a:endParaRPr lang="zh-CN" altLang="en-US" sz="1600" b="1"/>
          </a:p>
          <a:p>
            <a:pPr algn="l"/>
            <a:r>
              <a:rPr lang="zh-CN" altLang="en-US" sz="1600" b="1">
                <a:sym typeface="+mn-ea"/>
              </a:rPr>
              <a:t>(1)根据以往园区特定时段缺水的现象，通过对蓄冷罐系统及管道系统的</a:t>
            </a:r>
            <a:endParaRPr lang="zh-CN" altLang="en-US" sz="1600" b="1"/>
          </a:p>
          <a:p>
            <a:pPr algn="l"/>
            <a:r>
              <a:rPr lang="zh-CN" altLang="en-US" sz="1600" b="1">
                <a:sym typeface="+mn-ea"/>
              </a:rPr>
              <a:t>改造，把蓄冷罐和 A5 水箱连接，紧急情况下，可以使用蓄冷罐水源为</a:t>
            </a:r>
            <a:endParaRPr lang="zh-CN" altLang="en-US" sz="1600" b="1"/>
          </a:p>
          <a:p>
            <a:pPr algn="l"/>
            <a:r>
              <a:rPr lang="zh-CN" altLang="en-US" sz="1600" b="1">
                <a:sym typeface="+mn-ea"/>
              </a:rPr>
              <a:t>空调冷却水系统补水。</a:t>
            </a:r>
            <a:endParaRPr lang="zh-CN" altLang="en-US" sz="1600" b="1"/>
          </a:p>
          <a:p>
            <a:pPr algn="l"/>
            <a:r>
              <a:rPr lang="zh-CN" altLang="en-US" sz="1600" b="1">
                <a:sym typeface="+mn-ea"/>
              </a:rPr>
              <a:t>(2)在使用此功能时，第一功能应急冷源功能将丧失。</a:t>
            </a:r>
            <a:endParaRPr lang="zh-CN" altLang="en-US" sz="1600" b="1"/>
          </a:p>
          <a:p>
            <a:pPr algn="l"/>
            <a:r>
              <a:rPr lang="zh-CN" altLang="en-US" sz="1600" b="1">
                <a:sym typeface="+mn-ea"/>
              </a:rPr>
              <a:t>(3)使用之前需要把蓄冷罐从系统里面切出去。因为蓄冷罐相当于一个定</a:t>
            </a:r>
            <a:endParaRPr lang="zh-CN" altLang="en-US" sz="1600" b="1"/>
          </a:p>
          <a:p>
            <a:pPr algn="l"/>
            <a:r>
              <a:rPr lang="zh-CN" altLang="en-US" sz="1600" b="1">
                <a:sym typeface="+mn-ea"/>
              </a:rPr>
              <a:t>压装置的功能，当蓄冷罐作为应急水源功能时，蓄冷罐水补充到冷却</a:t>
            </a:r>
            <a:endParaRPr lang="zh-CN" altLang="en-US" sz="1600" b="1"/>
          </a:p>
          <a:p>
            <a:pPr algn="l"/>
            <a:r>
              <a:rPr lang="zh-CN" altLang="en-US" sz="1600" b="1">
                <a:sym typeface="+mn-ea"/>
              </a:rPr>
              <a:t>水系统，内部液面下降，导致压力降低，所以应急冷源和应急水源两</a:t>
            </a:r>
            <a:endParaRPr lang="zh-CN" altLang="en-US" sz="1600" b="1"/>
          </a:p>
          <a:p>
            <a:pPr algn="l"/>
            <a:r>
              <a:rPr lang="zh-CN" altLang="en-US" sz="1600" b="1">
                <a:sym typeface="+mn-ea"/>
              </a:rPr>
              <a:t>个功能同时只能使用一个。</a:t>
            </a:r>
          </a:p>
        </p:txBody>
      </p:sp>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035971" y="6334897"/>
            <a:ext cx="292061" cy="283147"/>
          </a:xfrm>
        </p:spPr>
        <p:txBody>
          <a:bodyPr/>
          <a:lstStyle/>
          <a:p>
            <a:fld id="{55183D58-648D-4475-BEF8-624F48514A30}" type="slidenum">
              <a:rPr lang="zh-CN" altLang="en-US" smtClean="0"/>
              <a:pPr/>
              <a:t>1</a:t>
            </a:fld>
            <a:endParaRPr lang="zh-CN" altLang="en-US" dirty="0"/>
          </a:p>
        </p:txBody>
      </p:sp>
      <p:cxnSp>
        <p:nvCxnSpPr>
          <p:cNvPr id="34" name="直接连接符 33"/>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40" y="22554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40" y="17728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40" y="206084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847528" y="908720"/>
            <a:ext cx="7533639" cy="540000"/>
            <a:chOff x="3666118" y="1244634"/>
            <a:chExt cx="5021006" cy="1587733"/>
          </a:xfrm>
          <a:solidFill>
            <a:schemeClr val="accent1"/>
          </a:solidFill>
        </p:grpSpPr>
        <p:sp>
          <p:nvSpPr>
            <p:cNvPr id="13" name="矩形 12"/>
            <p:cNvSpPr/>
            <p:nvPr/>
          </p:nvSpPr>
          <p:spPr>
            <a:xfrm>
              <a:off x="5108853" y="1353478"/>
              <a:ext cx="3578271" cy="1321671"/>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8A9D6"/>
                </a:solidFill>
              </a:endParaRPr>
            </a:p>
          </p:txBody>
        </p:sp>
        <p:sp>
          <p:nvSpPr>
            <p:cNvPr id="14"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grp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6209632" y="1555615"/>
              <a:ext cx="1376291" cy="917395"/>
            </a:xfrm>
            <a:prstGeom prst="rect">
              <a:avLst/>
            </a:prstGeom>
            <a:noFill/>
          </p:spPr>
          <p:txBody>
            <a:bodyPr wrap="square" rtlCol="0">
              <a:spAutoFit/>
            </a:bodyPr>
            <a:lstStyle/>
            <a:p>
              <a:r>
                <a:rPr lang="zh-CN" altLang="en-US" sz="1600" b="1" dirty="0" smtClean="0">
                  <a:solidFill>
                    <a:schemeClr val="bg1"/>
                  </a:solidFill>
                </a:rPr>
                <a:t>培训目标及目的</a:t>
              </a:r>
              <a:endParaRPr lang="zh-CN" altLang="en-US" sz="1600" b="1" dirty="0">
                <a:solidFill>
                  <a:schemeClr val="bg1"/>
                </a:solidFill>
              </a:endParaRPr>
            </a:p>
          </p:txBody>
        </p:sp>
      </p:grpSp>
      <p:grpSp>
        <p:nvGrpSpPr>
          <p:cNvPr id="42" name="组合 41"/>
          <p:cNvGrpSpPr/>
          <p:nvPr/>
        </p:nvGrpSpPr>
        <p:grpSpPr>
          <a:xfrm>
            <a:off x="1847528" y="1412776"/>
            <a:ext cx="7533639" cy="540000"/>
            <a:chOff x="3666118" y="1244634"/>
            <a:chExt cx="5021006" cy="1587733"/>
          </a:xfrm>
        </p:grpSpPr>
        <p:sp>
          <p:nvSpPr>
            <p:cNvPr id="43" name="矩形 42"/>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2">
                    <a:lumMod val="10000"/>
                  </a:schemeClr>
                </a:solidFill>
              </a:endParaRPr>
            </a:p>
          </p:txBody>
        </p:sp>
        <p:sp>
          <p:nvSpPr>
            <p:cNvPr id="44"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5"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46"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rPr>
                <a:t>冷机、板换系统配置</a:t>
              </a:r>
            </a:p>
          </p:txBody>
        </p:sp>
      </p:grpSp>
      <p:grpSp>
        <p:nvGrpSpPr>
          <p:cNvPr id="48" name="组合 47"/>
          <p:cNvGrpSpPr/>
          <p:nvPr/>
        </p:nvGrpSpPr>
        <p:grpSpPr>
          <a:xfrm>
            <a:off x="1847528" y="1916832"/>
            <a:ext cx="7533639" cy="540000"/>
            <a:chOff x="3666118" y="1244634"/>
            <a:chExt cx="5021006" cy="1587733"/>
          </a:xfrm>
        </p:grpSpPr>
        <p:sp>
          <p:nvSpPr>
            <p:cNvPr id="49" name="矩形 4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5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水泵系统配置</a:t>
              </a:r>
              <a:endParaRPr lang="zh-CN" altLang="en-US" sz="1600" b="1" dirty="0">
                <a:solidFill>
                  <a:schemeClr val="bg1"/>
                </a:solidFill>
              </a:endParaRPr>
            </a:p>
          </p:txBody>
        </p:sp>
      </p:grpSp>
      <p:grpSp>
        <p:nvGrpSpPr>
          <p:cNvPr id="53" name="组合 52"/>
          <p:cNvGrpSpPr/>
          <p:nvPr/>
        </p:nvGrpSpPr>
        <p:grpSpPr>
          <a:xfrm>
            <a:off x="1847528" y="2420888"/>
            <a:ext cx="7533639" cy="540000"/>
            <a:chOff x="3666118" y="1244634"/>
            <a:chExt cx="5021006" cy="1587733"/>
          </a:xfrm>
        </p:grpSpPr>
        <p:sp>
          <p:nvSpPr>
            <p:cNvPr id="54" name="矩形 5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5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加药系统配置</a:t>
              </a:r>
              <a:endParaRPr lang="zh-CN" altLang="en-US" sz="1600" b="1" dirty="0">
                <a:solidFill>
                  <a:schemeClr val="bg1"/>
                </a:solidFill>
              </a:endParaRPr>
            </a:p>
          </p:txBody>
        </p:sp>
      </p:grpSp>
      <p:grpSp>
        <p:nvGrpSpPr>
          <p:cNvPr id="58" name="组合 57"/>
          <p:cNvGrpSpPr/>
          <p:nvPr/>
        </p:nvGrpSpPr>
        <p:grpSpPr>
          <a:xfrm>
            <a:off x="1847528" y="2924944"/>
            <a:ext cx="7533639" cy="540000"/>
            <a:chOff x="3666118" y="1244634"/>
            <a:chExt cx="5021006" cy="1587733"/>
          </a:xfrm>
        </p:grpSpPr>
        <p:sp>
          <p:nvSpPr>
            <p:cNvPr id="59" name="矩形 5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sp>
          <p:nvSpPr>
            <p:cNvPr id="6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恒湿机系统配置</a:t>
              </a:r>
              <a:endParaRPr lang="zh-CN" altLang="en-US" sz="1600" b="1" dirty="0">
                <a:solidFill>
                  <a:schemeClr val="bg1"/>
                </a:solidFill>
              </a:endParaRPr>
            </a:p>
          </p:txBody>
        </p:sp>
      </p:grpSp>
      <p:grpSp>
        <p:nvGrpSpPr>
          <p:cNvPr id="63" name="组合 62"/>
          <p:cNvGrpSpPr/>
          <p:nvPr/>
        </p:nvGrpSpPr>
        <p:grpSpPr>
          <a:xfrm>
            <a:off x="1847528" y="3429000"/>
            <a:ext cx="7533639" cy="540000"/>
            <a:chOff x="3666118" y="1244634"/>
            <a:chExt cx="5021006" cy="1587733"/>
          </a:xfrm>
        </p:grpSpPr>
        <p:sp>
          <p:nvSpPr>
            <p:cNvPr id="64" name="矩形 6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sp>
          <p:nvSpPr>
            <p:cNvPr id="6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蓄冷罐系统配置</a:t>
              </a:r>
              <a:endParaRPr lang="zh-CN" altLang="en-US" sz="1600" b="1" dirty="0">
                <a:solidFill>
                  <a:schemeClr val="bg1"/>
                </a:solidFill>
              </a:endParaRPr>
            </a:p>
          </p:txBody>
        </p:sp>
      </p:grpSp>
      <p:grpSp>
        <p:nvGrpSpPr>
          <p:cNvPr id="68" name="组合 67"/>
          <p:cNvGrpSpPr/>
          <p:nvPr/>
        </p:nvGrpSpPr>
        <p:grpSpPr>
          <a:xfrm>
            <a:off x="1847528" y="3933056"/>
            <a:ext cx="7533639" cy="540000"/>
            <a:chOff x="3666118" y="1244634"/>
            <a:chExt cx="5021006" cy="1587733"/>
          </a:xfrm>
        </p:grpSpPr>
        <p:sp>
          <p:nvSpPr>
            <p:cNvPr id="69" name="矩形 6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07</a:t>
              </a:r>
              <a:endParaRPr lang="zh-CN" altLang="en-US" sz="3200" dirty="0">
                <a:solidFill>
                  <a:schemeClr val="accent1"/>
                </a:solidFill>
                <a:latin typeface="Impact" panose="020B0806030902050204" pitchFamily="34" charset="0"/>
              </a:endParaRPr>
            </a:p>
          </p:txBody>
        </p:sp>
        <p:sp>
          <p:nvSpPr>
            <p:cNvPr id="7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冷却塔系统配置</a:t>
              </a:r>
              <a:endParaRPr lang="zh-CN" altLang="en-US" sz="1600" b="1" dirty="0">
                <a:solidFill>
                  <a:schemeClr val="bg1"/>
                </a:solidFill>
              </a:endParaRPr>
            </a:p>
          </p:txBody>
        </p:sp>
      </p:grpSp>
      <p:grpSp>
        <p:nvGrpSpPr>
          <p:cNvPr id="73" name="组合 72"/>
          <p:cNvGrpSpPr/>
          <p:nvPr/>
        </p:nvGrpSpPr>
        <p:grpSpPr>
          <a:xfrm>
            <a:off x="1847528" y="4437112"/>
            <a:ext cx="7533639" cy="540000"/>
            <a:chOff x="3666118" y="1244634"/>
            <a:chExt cx="5021006" cy="1587733"/>
          </a:xfrm>
        </p:grpSpPr>
        <p:sp>
          <p:nvSpPr>
            <p:cNvPr id="74" name="矩形 7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a:t>
              </a:r>
              <a:r>
                <a:rPr lang="en-US" sz="3200" dirty="0" smtClean="0">
                  <a:solidFill>
                    <a:schemeClr val="accent1"/>
                  </a:solidFill>
                  <a:latin typeface="Impact" panose="020B0806030902050204" pitchFamily="34" charset="0"/>
                </a:rPr>
                <a:t>8</a:t>
              </a:r>
              <a:endParaRPr lang="en-US" sz="3200" dirty="0">
                <a:solidFill>
                  <a:schemeClr val="accent1"/>
                </a:solidFill>
                <a:latin typeface="Impact" panose="020B0806030902050204" pitchFamily="34" charset="0"/>
              </a:endParaRPr>
            </a:p>
          </p:txBody>
        </p:sp>
        <p:sp>
          <p:nvSpPr>
            <p:cNvPr id="7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空调系统配置</a:t>
              </a:r>
              <a:endParaRPr lang="zh-CN" altLang="en-US" sz="1600" b="1" dirty="0">
                <a:solidFill>
                  <a:schemeClr val="bg1"/>
                </a:solidFill>
              </a:endParaRPr>
            </a:p>
          </p:txBody>
        </p:sp>
      </p:grpSp>
      <p:grpSp>
        <p:nvGrpSpPr>
          <p:cNvPr id="3" name="组合 2"/>
          <p:cNvGrpSpPr/>
          <p:nvPr/>
        </p:nvGrpSpPr>
        <p:grpSpPr>
          <a:xfrm>
            <a:off x="1847528" y="4941168"/>
            <a:ext cx="7533639" cy="583565"/>
            <a:chOff x="3666118" y="1180588"/>
            <a:chExt cx="5021006" cy="1715825"/>
          </a:xfrm>
        </p:grpSpPr>
        <p:sp>
          <p:nvSpPr>
            <p:cNvPr id="4" name="矩形 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a:t>
              </a:r>
              <a:r>
                <a:rPr lang="en-US" sz="3200" dirty="0" smtClean="0">
                  <a:solidFill>
                    <a:schemeClr val="accent1"/>
                  </a:solidFill>
                  <a:latin typeface="Impact" panose="020B0806030902050204" pitchFamily="34" charset="0"/>
                </a:rPr>
                <a:t>9</a:t>
              </a:r>
              <a:endParaRPr lang="en-US" sz="3200" dirty="0">
                <a:solidFill>
                  <a:schemeClr val="accent1"/>
                </a:solidFill>
                <a:latin typeface="Impact" panose="020B0806030902050204" pitchFamily="34" charset="0"/>
              </a:endParaRPr>
            </a:p>
          </p:txBody>
        </p:sp>
        <p:sp>
          <p:nvSpPr>
            <p:cNvPr id="8"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sym typeface="+mn-ea"/>
                </a:rPr>
                <a:t>新风、排烟系统配置</a:t>
              </a:r>
              <a:endParaRPr lang="zh-CN" altLang="en-US" sz="1600" b="1" dirty="0">
                <a:solidFill>
                  <a:schemeClr val="bg1"/>
                </a:solidFill>
              </a:endParaRPr>
            </a:p>
          </p:txBody>
        </p:sp>
      </p:grpSp>
      <p:grpSp>
        <p:nvGrpSpPr>
          <p:cNvPr id="9" name="组合 8"/>
          <p:cNvGrpSpPr/>
          <p:nvPr/>
        </p:nvGrpSpPr>
        <p:grpSpPr>
          <a:xfrm>
            <a:off x="1847528" y="5949280"/>
            <a:ext cx="7533639" cy="583565"/>
            <a:chOff x="3666118" y="1180588"/>
            <a:chExt cx="5021006" cy="1715825"/>
          </a:xfrm>
        </p:grpSpPr>
        <p:sp>
          <p:nvSpPr>
            <p:cNvPr id="11" name="矩形 10"/>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11</a:t>
              </a:r>
              <a:endParaRPr lang="en-US" sz="3200" dirty="0">
                <a:solidFill>
                  <a:schemeClr val="accent1"/>
                </a:solidFill>
                <a:latin typeface="Impact" panose="020B0806030902050204" pitchFamily="34" charset="0"/>
              </a:endParaRPr>
            </a:p>
          </p:txBody>
        </p:sp>
        <p:sp>
          <p:nvSpPr>
            <p:cNvPr id="19" name="TextBox 42"/>
            <p:cNvSpPr txBox="1"/>
            <p:nvPr/>
          </p:nvSpPr>
          <p:spPr>
            <a:xfrm>
              <a:off x="6209632" y="1555615"/>
              <a:ext cx="1376291" cy="991407"/>
            </a:xfrm>
            <a:prstGeom prst="rect">
              <a:avLst/>
            </a:prstGeom>
            <a:noFill/>
          </p:spPr>
          <p:txBody>
            <a:bodyPr wrap="square" rtlCol="0">
              <a:spAutoFit/>
            </a:bodyPr>
            <a:lstStyle/>
            <a:p>
              <a:r>
                <a:rPr lang="zh-CN" altLang="en-US" sz="1600" b="1" dirty="0" smtClean="0">
                  <a:solidFill>
                    <a:schemeClr val="bg1"/>
                  </a:solidFill>
                  <a:sym typeface="+mn-ea"/>
                </a:rPr>
                <a:t>制冷系统配置</a:t>
              </a:r>
              <a:endParaRPr lang="zh-CN" altLang="en-US" sz="1600" b="1" dirty="0">
                <a:solidFill>
                  <a:schemeClr val="bg1"/>
                </a:solidFill>
              </a:endParaRPr>
            </a:p>
          </p:txBody>
        </p:sp>
      </p:grpSp>
      <p:grpSp>
        <p:nvGrpSpPr>
          <p:cNvPr id="78" name="组合 77"/>
          <p:cNvGrpSpPr/>
          <p:nvPr/>
        </p:nvGrpSpPr>
        <p:grpSpPr>
          <a:xfrm>
            <a:off x="1847528" y="5445224"/>
            <a:ext cx="7533639" cy="583565"/>
            <a:chOff x="3666118" y="1180588"/>
            <a:chExt cx="5021006" cy="1715825"/>
          </a:xfrm>
        </p:grpSpPr>
        <p:sp>
          <p:nvSpPr>
            <p:cNvPr id="79" name="矩形 78"/>
            <p:cNvSpPr/>
            <p:nvPr/>
          </p:nvSpPr>
          <p:spPr>
            <a:xfrm>
              <a:off x="5108853" y="1353477"/>
              <a:ext cx="3578271" cy="1321670"/>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1"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10</a:t>
              </a:r>
              <a:endParaRPr lang="en-US" sz="3200" dirty="0">
                <a:solidFill>
                  <a:schemeClr val="accent1"/>
                </a:solidFill>
                <a:latin typeface="Impact" panose="020B0806030902050204" pitchFamily="34" charset="0"/>
              </a:endParaRPr>
            </a:p>
          </p:txBody>
        </p:sp>
        <p:sp>
          <p:nvSpPr>
            <p:cNvPr id="82"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sym typeface="+mn-ea"/>
                </a:rPr>
                <a:t>无负压补水系统配置</a:t>
              </a:r>
              <a:endParaRPr lang="zh-CN" altLang="en-US" sz="16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035971" y="6334897"/>
            <a:ext cx="292061" cy="283147"/>
          </a:xfrm>
        </p:spPr>
        <p:txBody>
          <a:bodyPr/>
          <a:lstStyle/>
          <a:p>
            <a:fld id="{55183D58-648D-4475-BEF8-624F48514A30}" type="slidenum">
              <a:rPr lang="zh-CN" altLang="en-US" smtClean="0"/>
              <a:pPr/>
              <a:t>19</a:t>
            </a:fld>
            <a:endParaRPr lang="zh-CN" altLang="en-US" dirty="0"/>
          </a:p>
        </p:txBody>
      </p:sp>
      <p:cxnSp>
        <p:nvCxnSpPr>
          <p:cNvPr id="34" name="直接连接符 33"/>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40" y="22554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40" y="17728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40" y="206084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3" name="组合 11"/>
          <p:cNvGrpSpPr/>
          <p:nvPr/>
        </p:nvGrpSpPr>
        <p:grpSpPr>
          <a:xfrm>
            <a:off x="1847528" y="908720"/>
            <a:ext cx="7533639" cy="540000"/>
            <a:chOff x="3666118" y="1244634"/>
            <a:chExt cx="5021006" cy="1587733"/>
          </a:xfrm>
          <a:solidFill>
            <a:schemeClr val="accent1"/>
          </a:solidFill>
        </p:grpSpPr>
        <p:sp>
          <p:nvSpPr>
            <p:cNvPr id="13" name="矩形 12"/>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8A9D6"/>
                </a:solidFill>
              </a:endParaRPr>
            </a:p>
          </p:txBody>
        </p:sp>
        <p:sp>
          <p:nvSpPr>
            <p:cNvPr id="14"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grp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6209632" y="1555615"/>
              <a:ext cx="1376291" cy="917395"/>
            </a:xfrm>
            <a:prstGeom prst="rect">
              <a:avLst/>
            </a:prstGeom>
            <a:noFill/>
          </p:spPr>
          <p:txBody>
            <a:bodyPr wrap="square" rtlCol="0">
              <a:spAutoFit/>
            </a:bodyPr>
            <a:lstStyle/>
            <a:p>
              <a:r>
                <a:rPr lang="zh-CN" altLang="en-US" sz="1600" b="1" dirty="0" smtClean="0">
                  <a:solidFill>
                    <a:schemeClr val="bg1"/>
                  </a:solidFill>
                </a:rPr>
                <a:t>培训目标及目的</a:t>
              </a:r>
              <a:endParaRPr lang="zh-CN" altLang="en-US" sz="1600" b="1" dirty="0">
                <a:solidFill>
                  <a:schemeClr val="bg1"/>
                </a:solidFill>
              </a:endParaRPr>
            </a:p>
          </p:txBody>
        </p:sp>
      </p:grpSp>
      <p:grpSp>
        <p:nvGrpSpPr>
          <p:cNvPr id="9" name="组合 41"/>
          <p:cNvGrpSpPr/>
          <p:nvPr/>
        </p:nvGrpSpPr>
        <p:grpSpPr>
          <a:xfrm>
            <a:off x="1847528" y="1412776"/>
            <a:ext cx="7533639" cy="540000"/>
            <a:chOff x="3666118" y="1244634"/>
            <a:chExt cx="5021006" cy="1587733"/>
          </a:xfrm>
        </p:grpSpPr>
        <p:sp>
          <p:nvSpPr>
            <p:cNvPr id="43" name="矩形 42"/>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44"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5"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46"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rPr>
                <a:t>冷机、板换系统配置</a:t>
              </a:r>
            </a:p>
          </p:txBody>
        </p:sp>
      </p:grpSp>
      <p:grpSp>
        <p:nvGrpSpPr>
          <p:cNvPr id="12" name="组合 47"/>
          <p:cNvGrpSpPr/>
          <p:nvPr/>
        </p:nvGrpSpPr>
        <p:grpSpPr>
          <a:xfrm>
            <a:off x="1847528" y="1916832"/>
            <a:ext cx="7533639" cy="540000"/>
            <a:chOff x="3666118" y="1244634"/>
            <a:chExt cx="5021006" cy="1587733"/>
          </a:xfrm>
        </p:grpSpPr>
        <p:sp>
          <p:nvSpPr>
            <p:cNvPr id="49" name="矩形 4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5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水泵系统配置</a:t>
              </a:r>
              <a:endParaRPr lang="zh-CN" altLang="en-US" sz="1600" b="1" dirty="0">
                <a:solidFill>
                  <a:schemeClr val="bg1"/>
                </a:solidFill>
              </a:endParaRPr>
            </a:p>
          </p:txBody>
        </p:sp>
      </p:grpSp>
      <p:grpSp>
        <p:nvGrpSpPr>
          <p:cNvPr id="20" name="组合 52"/>
          <p:cNvGrpSpPr/>
          <p:nvPr/>
        </p:nvGrpSpPr>
        <p:grpSpPr>
          <a:xfrm>
            <a:off x="1847528" y="2420888"/>
            <a:ext cx="7533639" cy="540000"/>
            <a:chOff x="3666118" y="1244634"/>
            <a:chExt cx="5021006" cy="1587733"/>
          </a:xfrm>
        </p:grpSpPr>
        <p:sp>
          <p:nvSpPr>
            <p:cNvPr id="54" name="矩形 5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5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加药系统配置</a:t>
              </a:r>
              <a:endParaRPr lang="zh-CN" altLang="en-US" sz="1600" b="1" dirty="0">
                <a:solidFill>
                  <a:schemeClr val="bg1"/>
                </a:solidFill>
              </a:endParaRPr>
            </a:p>
          </p:txBody>
        </p:sp>
      </p:grpSp>
      <p:grpSp>
        <p:nvGrpSpPr>
          <p:cNvPr id="21" name="组合 57"/>
          <p:cNvGrpSpPr/>
          <p:nvPr/>
        </p:nvGrpSpPr>
        <p:grpSpPr>
          <a:xfrm>
            <a:off x="1847528" y="2924944"/>
            <a:ext cx="7533639" cy="540000"/>
            <a:chOff x="3666118" y="1244634"/>
            <a:chExt cx="5021006" cy="1587733"/>
          </a:xfrm>
        </p:grpSpPr>
        <p:sp>
          <p:nvSpPr>
            <p:cNvPr id="59" name="矩形 5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sp>
          <p:nvSpPr>
            <p:cNvPr id="6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恒湿机系统配置</a:t>
              </a:r>
              <a:endParaRPr lang="zh-CN" altLang="en-US" sz="1600" b="1" dirty="0">
                <a:solidFill>
                  <a:schemeClr val="bg1"/>
                </a:solidFill>
              </a:endParaRPr>
            </a:p>
          </p:txBody>
        </p:sp>
      </p:grpSp>
      <p:grpSp>
        <p:nvGrpSpPr>
          <p:cNvPr id="22" name="组合 62"/>
          <p:cNvGrpSpPr/>
          <p:nvPr/>
        </p:nvGrpSpPr>
        <p:grpSpPr>
          <a:xfrm>
            <a:off x="1847528" y="3429000"/>
            <a:ext cx="7533639" cy="540000"/>
            <a:chOff x="3666118" y="1244634"/>
            <a:chExt cx="5021006" cy="1587733"/>
          </a:xfrm>
        </p:grpSpPr>
        <p:sp>
          <p:nvSpPr>
            <p:cNvPr id="64" name="矩形 6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sp>
          <p:nvSpPr>
            <p:cNvPr id="6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蓄冷罐系统配置</a:t>
              </a:r>
              <a:endParaRPr lang="zh-CN" altLang="en-US" sz="1600" b="1" dirty="0">
                <a:solidFill>
                  <a:schemeClr val="bg1"/>
                </a:solidFill>
              </a:endParaRPr>
            </a:p>
          </p:txBody>
        </p:sp>
      </p:grpSp>
      <p:grpSp>
        <p:nvGrpSpPr>
          <p:cNvPr id="23" name="组合 67"/>
          <p:cNvGrpSpPr/>
          <p:nvPr/>
        </p:nvGrpSpPr>
        <p:grpSpPr>
          <a:xfrm>
            <a:off x="1847528" y="3933056"/>
            <a:ext cx="7533639" cy="540000"/>
            <a:chOff x="3666118" y="1244634"/>
            <a:chExt cx="5021006" cy="1587733"/>
          </a:xfrm>
        </p:grpSpPr>
        <p:sp>
          <p:nvSpPr>
            <p:cNvPr id="69" name="矩形 68"/>
            <p:cNvSpPr/>
            <p:nvPr/>
          </p:nvSpPr>
          <p:spPr>
            <a:xfrm>
              <a:off x="5108853" y="1353478"/>
              <a:ext cx="3578271" cy="1321671"/>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07</a:t>
              </a:r>
              <a:endParaRPr lang="zh-CN" altLang="en-US" sz="3200" dirty="0">
                <a:solidFill>
                  <a:schemeClr val="accent1"/>
                </a:solidFill>
                <a:latin typeface="Impact" panose="020B0806030902050204" pitchFamily="34" charset="0"/>
              </a:endParaRPr>
            </a:p>
          </p:txBody>
        </p:sp>
        <p:sp>
          <p:nvSpPr>
            <p:cNvPr id="7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冷却塔系统配置</a:t>
              </a:r>
              <a:endParaRPr lang="zh-CN" altLang="en-US" sz="1600" b="1" dirty="0">
                <a:solidFill>
                  <a:schemeClr val="bg1"/>
                </a:solidFill>
              </a:endParaRPr>
            </a:p>
          </p:txBody>
        </p:sp>
      </p:grpSp>
      <p:grpSp>
        <p:nvGrpSpPr>
          <p:cNvPr id="24" name="组合 72"/>
          <p:cNvGrpSpPr/>
          <p:nvPr/>
        </p:nvGrpSpPr>
        <p:grpSpPr>
          <a:xfrm>
            <a:off x="1847528" y="4437112"/>
            <a:ext cx="7533639" cy="540000"/>
            <a:chOff x="3666118" y="1244634"/>
            <a:chExt cx="5021006" cy="1587733"/>
          </a:xfrm>
        </p:grpSpPr>
        <p:sp>
          <p:nvSpPr>
            <p:cNvPr id="74" name="矩形 7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a:t>
              </a:r>
              <a:r>
                <a:rPr lang="en-US" sz="3200" dirty="0" smtClean="0">
                  <a:solidFill>
                    <a:schemeClr val="accent1"/>
                  </a:solidFill>
                  <a:latin typeface="Impact" panose="020B0806030902050204" pitchFamily="34" charset="0"/>
                </a:rPr>
                <a:t>8</a:t>
              </a:r>
              <a:endParaRPr lang="en-US" sz="3200" dirty="0">
                <a:solidFill>
                  <a:schemeClr val="accent1"/>
                </a:solidFill>
                <a:latin typeface="Impact" panose="020B0806030902050204" pitchFamily="34" charset="0"/>
              </a:endParaRPr>
            </a:p>
          </p:txBody>
        </p:sp>
        <p:sp>
          <p:nvSpPr>
            <p:cNvPr id="7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空调系统配置</a:t>
              </a:r>
              <a:endParaRPr lang="zh-CN" altLang="en-US" sz="1600" b="1" dirty="0">
                <a:solidFill>
                  <a:schemeClr val="bg1"/>
                </a:solidFill>
              </a:endParaRPr>
            </a:p>
          </p:txBody>
        </p:sp>
      </p:grpSp>
      <p:grpSp>
        <p:nvGrpSpPr>
          <p:cNvPr id="25" name="组合 2"/>
          <p:cNvGrpSpPr/>
          <p:nvPr/>
        </p:nvGrpSpPr>
        <p:grpSpPr>
          <a:xfrm>
            <a:off x="1847528" y="4941168"/>
            <a:ext cx="7533639" cy="583565"/>
            <a:chOff x="3666118" y="1180588"/>
            <a:chExt cx="5021006" cy="1715825"/>
          </a:xfrm>
        </p:grpSpPr>
        <p:sp>
          <p:nvSpPr>
            <p:cNvPr id="4" name="矩形 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a:t>
              </a:r>
              <a:r>
                <a:rPr lang="en-US" sz="3200" dirty="0" smtClean="0">
                  <a:solidFill>
                    <a:schemeClr val="accent1"/>
                  </a:solidFill>
                  <a:latin typeface="Impact" panose="020B0806030902050204" pitchFamily="34" charset="0"/>
                </a:rPr>
                <a:t>9</a:t>
              </a:r>
              <a:endParaRPr lang="en-US" sz="3200" dirty="0">
                <a:solidFill>
                  <a:schemeClr val="accent1"/>
                </a:solidFill>
                <a:latin typeface="Impact" panose="020B0806030902050204" pitchFamily="34" charset="0"/>
              </a:endParaRPr>
            </a:p>
          </p:txBody>
        </p:sp>
        <p:sp>
          <p:nvSpPr>
            <p:cNvPr id="8"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sym typeface="+mn-ea"/>
                </a:rPr>
                <a:t>新风、排烟系统配置</a:t>
              </a:r>
              <a:endParaRPr lang="zh-CN" altLang="en-US" sz="1600" b="1" dirty="0">
                <a:solidFill>
                  <a:schemeClr val="bg1"/>
                </a:solidFill>
              </a:endParaRPr>
            </a:p>
          </p:txBody>
        </p:sp>
      </p:grpSp>
      <p:grpSp>
        <p:nvGrpSpPr>
          <p:cNvPr id="26" name="组合 8"/>
          <p:cNvGrpSpPr/>
          <p:nvPr/>
        </p:nvGrpSpPr>
        <p:grpSpPr>
          <a:xfrm>
            <a:off x="1847528" y="5949280"/>
            <a:ext cx="7533639" cy="583565"/>
            <a:chOff x="3666118" y="1180588"/>
            <a:chExt cx="5021006" cy="1715825"/>
          </a:xfrm>
        </p:grpSpPr>
        <p:sp>
          <p:nvSpPr>
            <p:cNvPr id="11" name="矩形 10"/>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11</a:t>
              </a:r>
              <a:endParaRPr lang="en-US" sz="3200" dirty="0">
                <a:solidFill>
                  <a:schemeClr val="accent1"/>
                </a:solidFill>
                <a:latin typeface="Impact" panose="020B0806030902050204" pitchFamily="34" charset="0"/>
              </a:endParaRPr>
            </a:p>
          </p:txBody>
        </p:sp>
        <p:sp>
          <p:nvSpPr>
            <p:cNvPr id="19" name="TextBox 42"/>
            <p:cNvSpPr txBox="1"/>
            <p:nvPr/>
          </p:nvSpPr>
          <p:spPr>
            <a:xfrm>
              <a:off x="6209632" y="1555615"/>
              <a:ext cx="1376291" cy="991407"/>
            </a:xfrm>
            <a:prstGeom prst="rect">
              <a:avLst/>
            </a:prstGeom>
            <a:noFill/>
          </p:spPr>
          <p:txBody>
            <a:bodyPr wrap="square" rtlCol="0">
              <a:spAutoFit/>
            </a:bodyPr>
            <a:lstStyle/>
            <a:p>
              <a:r>
                <a:rPr lang="zh-CN" altLang="en-US" sz="1600" b="1" dirty="0" smtClean="0">
                  <a:solidFill>
                    <a:schemeClr val="bg1"/>
                  </a:solidFill>
                  <a:sym typeface="+mn-ea"/>
                </a:rPr>
                <a:t>制冷系统配置</a:t>
              </a:r>
              <a:endParaRPr lang="zh-CN" altLang="en-US" sz="1600" b="1" dirty="0">
                <a:solidFill>
                  <a:schemeClr val="bg1"/>
                </a:solidFill>
              </a:endParaRPr>
            </a:p>
          </p:txBody>
        </p:sp>
      </p:grpSp>
      <p:grpSp>
        <p:nvGrpSpPr>
          <p:cNvPr id="27" name="组合 77"/>
          <p:cNvGrpSpPr/>
          <p:nvPr/>
        </p:nvGrpSpPr>
        <p:grpSpPr>
          <a:xfrm>
            <a:off x="1847528" y="5445224"/>
            <a:ext cx="7533639" cy="583565"/>
            <a:chOff x="3666118" y="1180588"/>
            <a:chExt cx="5021006" cy="1715825"/>
          </a:xfrm>
        </p:grpSpPr>
        <p:sp>
          <p:nvSpPr>
            <p:cNvPr id="79" name="矩形 78"/>
            <p:cNvSpPr/>
            <p:nvPr/>
          </p:nvSpPr>
          <p:spPr>
            <a:xfrm>
              <a:off x="5108853" y="1353477"/>
              <a:ext cx="3578271" cy="1321670"/>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1"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10</a:t>
              </a:r>
              <a:endParaRPr lang="en-US" sz="3200" dirty="0">
                <a:solidFill>
                  <a:schemeClr val="accent1"/>
                </a:solidFill>
                <a:latin typeface="Impact" panose="020B0806030902050204" pitchFamily="34" charset="0"/>
              </a:endParaRPr>
            </a:p>
          </p:txBody>
        </p:sp>
        <p:sp>
          <p:nvSpPr>
            <p:cNvPr id="82"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sym typeface="+mn-ea"/>
                </a:rPr>
                <a:t>无负压补水系统配置</a:t>
              </a:r>
              <a:endParaRPr lang="zh-CN" altLang="en-US" sz="16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20</a:t>
            </a:fld>
            <a:endParaRPr lang="zh-CN" altLang="en-US" dirty="0"/>
          </a:p>
        </p:txBody>
      </p:sp>
      <p:sp>
        <p:nvSpPr>
          <p:cNvPr id="5" name="文本框 4"/>
          <p:cNvSpPr txBox="1"/>
          <p:nvPr/>
        </p:nvSpPr>
        <p:spPr>
          <a:xfrm>
            <a:off x="1586230" y="381000"/>
            <a:ext cx="2672080" cy="521970"/>
          </a:xfrm>
          <a:prstGeom prst="rect">
            <a:avLst/>
          </a:prstGeom>
          <a:noFill/>
        </p:spPr>
        <p:txBody>
          <a:bodyPr wrap="none" rtlCol="0">
            <a:spAutoFit/>
          </a:bodyPr>
          <a:lstStyle/>
          <a:p>
            <a:r>
              <a:rPr lang="zh-CN" altLang="en-US" sz="2800" b="1">
                <a:solidFill>
                  <a:schemeClr val="accent1"/>
                </a:solidFill>
              </a:rPr>
              <a:t>冷却塔系统配置</a:t>
            </a:r>
          </a:p>
        </p:txBody>
      </p:sp>
      <p:sp>
        <p:nvSpPr>
          <p:cNvPr id="6" name="文本框 5"/>
          <p:cNvSpPr txBox="1"/>
          <p:nvPr/>
        </p:nvSpPr>
        <p:spPr>
          <a:xfrm>
            <a:off x="6482715" y="1143000"/>
            <a:ext cx="4754880" cy="1568450"/>
          </a:xfrm>
          <a:prstGeom prst="rect">
            <a:avLst/>
          </a:prstGeom>
          <a:noFill/>
        </p:spPr>
        <p:txBody>
          <a:bodyPr wrap="none" rtlCol="0">
            <a:spAutoFit/>
          </a:bodyPr>
          <a:lstStyle/>
          <a:p>
            <a:r>
              <a:rPr lang="zh-CN" altLang="en-US" sz="2400" b="1">
                <a:solidFill>
                  <a:schemeClr val="tx1"/>
                </a:solidFill>
              </a:rPr>
              <a:t>品牌：</a:t>
            </a:r>
            <a:r>
              <a:rPr lang="en-US" altLang="zh-CN" sz="2400" b="1">
                <a:solidFill>
                  <a:schemeClr val="tx1"/>
                </a:solidFill>
              </a:rPr>
              <a:t>BAC</a:t>
            </a:r>
          </a:p>
          <a:p>
            <a:r>
              <a:rPr lang="zh-CN" altLang="en-US" sz="2400" b="1">
                <a:solidFill>
                  <a:schemeClr val="tx1"/>
                </a:solidFill>
              </a:rPr>
              <a:t>名称：开式逆流冷却塔</a:t>
            </a:r>
          </a:p>
          <a:p>
            <a:r>
              <a:rPr lang="zh-CN" altLang="en-US" sz="2400" b="1">
                <a:solidFill>
                  <a:schemeClr val="tx1"/>
                </a:solidFill>
              </a:rPr>
              <a:t>构成：风机、积水盘、填料、塔体</a:t>
            </a:r>
          </a:p>
          <a:p>
            <a:r>
              <a:rPr lang="zh-CN" altLang="en-US" sz="2400" b="1">
                <a:solidFill>
                  <a:schemeClr val="tx1"/>
                </a:solidFill>
              </a:rPr>
              <a:t>功能：主要用于冷却水降温使用</a:t>
            </a:r>
          </a:p>
        </p:txBody>
      </p:sp>
      <p:pic>
        <p:nvPicPr>
          <p:cNvPr id="7" name="图片 6" descr="微信图片_201903130906231"/>
          <p:cNvPicPr>
            <a:picLocks noChangeAspect="1"/>
          </p:cNvPicPr>
          <p:nvPr/>
        </p:nvPicPr>
        <p:blipFill>
          <a:blip r:embed="rId2" cstate="print"/>
          <a:stretch>
            <a:fillRect/>
          </a:stretch>
        </p:blipFill>
        <p:spPr>
          <a:xfrm>
            <a:off x="6207125" y="2841625"/>
            <a:ext cx="4410075" cy="3493770"/>
          </a:xfrm>
          <a:prstGeom prst="rect">
            <a:avLst/>
          </a:prstGeom>
        </p:spPr>
      </p:pic>
      <p:pic>
        <p:nvPicPr>
          <p:cNvPr id="8" name="图片 7" descr="微信图片_201903130906232"/>
          <p:cNvPicPr>
            <a:picLocks noChangeAspect="1"/>
          </p:cNvPicPr>
          <p:nvPr/>
        </p:nvPicPr>
        <p:blipFill>
          <a:blip r:embed="rId3" cstate="print"/>
          <a:stretch>
            <a:fillRect/>
          </a:stretch>
        </p:blipFill>
        <p:spPr>
          <a:xfrm>
            <a:off x="1327785" y="1143000"/>
            <a:ext cx="4046855" cy="357568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035971" y="6334897"/>
            <a:ext cx="292061" cy="283147"/>
          </a:xfrm>
        </p:spPr>
        <p:txBody>
          <a:bodyPr/>
          <a:lstStyle/>
          <a:p>
            <a:fld id="{55183D58-648D-4475-BEF8-624F48514A30}" type="slidenum">
              <a:rPr lang="zh-CN" altLang="en-US" smtClean="0"/>
              <a:pPr/>
              <a:t>21</a:t>
            </a:fld>
            <a:endParaRPr lang="zh-CN" altLang="en-US" dirty="0"/>
          </a:p>
        </p:txBody>
      </p:sp>
      <p:cxnSp>
        <p:nvCxnSpPr>
          <p:cNvPr id="34" name="直接连接符 33"/>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40" y="22554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40" y="17728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40" y="206084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3" name="组合 11"/>
          <p:cNvGrpSpPr/>
          <p:nvPr/>
        </p:nvGrpSpPr>
        <p:grpSpPr>
          <a:xfrm>
            <a:off x="1847528" y="908720"/>
            <a:ext cx="7533639" cy="540000"/>
            <a:chOff x="3666118" y="1244634"/>
            <a:chExt cx="5021006" cy="1587733"/>
          </a:xfrm>
          <a:solidFill>
            <a:schemeClr val="accent1"/>
          </a:solidFill>
        </p:grpSpPr>
        <p:sp>
          <p:nvSpPr>
            <p:cNvPr id="13" name="矩形 12"/>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8A9D6"/>
                </a:solidFill>
              </a:endParaRPr>
            </a:p>
          </p:txBody>
        </p:sp>
        <p:sp>
          <p:nvSpPr>
            <p:cNvPr id="14"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grp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6209632" y="1555615"/>
              <a:ext cx="1376291" cy="917395"/>
            </a:xfrm>
            <a:prstGeom prst="rect">
              <a:avLst/>
            </a:prstGeom>
            <a:noFill/>
          </p:spPr>
          <p:txBody>
            <a:bodyPr wrap="square" rtlCol="0">
              <a:spAutoFit/>
            </a:bodyPr>
            <a:lstStyle/>
            <a:p>
              <a:r>
                <a:rPr lang="zh-CN" altLang="en-US" sz="1600" b="1" dirty="0" smtClean="0">
                  <a:solidFill>
                    <a:schemeClr val="bg1"/>
                  </a:solidFill>
                </a:rPr>
                <a:t>培训目标及目的</a:t>
              </a:r>
              <a:endParaRPr lang="zh-CN" altLang="en-US" sz="1600" b="1" dirty="0">
                <a:solidFill>
                  <a:schemeClr val="bg1"/>
                </a:solidFill>
              </a:endParaRPr>
            </a:p>
          </p:txBody>
        </p:sp>
      </p:grpSp>
      <p:grpSp>
        <p:nvGrpSpPr>
          <p:cNvPr id="9" name="组合 41"/>
          <p:cNvGrpSpPr/>
          <p:nvPr/>
        </p:nvGrpSpPr>
        <p:grpSpPr>
          <a:xfrm>
            <a:off x="1847528" y="1412776"/>
            <a:ext cx="7533639" cy="540000"/>
            <a:chOff x="3666118" y="1244634"/>
            <a:chExt cx="5021006" cy="1587733"/>
          </a:xfrm>
        </p:grpSpPr>
        <p:sp>
          <p:nvSpPr>
            <p:cNvPr id="43" name="矩形 42"/>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44"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5"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46"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rPr>
                <a:t>冷机、板换系统配置</a:t>
              </a:r>
            </a:p>
          </p:txBody>
        </p:sp>
      </p:grpSp>
      <p:grpSp>
        <p:nvGrpSpPr>
          <p:cNvPr id="12" name="组合 47"/>
          <p:cNvGrpSpPr/>
          <p:nvPr/>
        </p:nvGrpSpPr>
        <p:grpSpPr>
          <a:xfrm>
            <a:off x="1847528" y="1916832"/>
            <a:ext cx="7533639" cy="540000"/>
            <a:chOff x="3666118" y="1244634"/>
            <a:chExt cx="5021006" cy="1587733"/>
          </a:xfrm>
        </p:grpSpPr>
        <p:sp>
          <p:nvSpPr>
            <p:cNvPr id="49" name="矩形 4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5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水泵系统配置</a:t>
              </a:r>
              <a:endParaRPr lang="zh-CN" altLang="en-US" sz="1600" b="1" dirty="0">
                <a:solidFill>
                  <a:schemeClr val="bg1"/>
                </a:solidFill>
              </a:endParaRPr>
            </a:p>
          </p:txBody>
        </p:sp>
      </p:grpSp>
      <p:grpSp>
        <p:nvGrpSpPr>
          <p:cNvPr id="20" name="组合 52"/>
          <p:cNvGrpSpPr/>
          <p:nvPr/>
        </p:nvGrpSpPr>
        <p:grpSpPr>
          <a:xfrm>
            <a:off x="1847528" y="2420888"/>
            <a:ext cx="7533639" cy="540000"/>
            <a:chOff x="3666118" y="1244634"/>
            <a:chExt cx="5021006" cy="1587733"/>
          </a:xfrm>
        </p:grpSpPr>
        <p:sp>
          <p:nvSpPr>
            <p:cNvPr id="54" name="矩形 5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5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加药系统配置</a:t>
              </a:r>
              <a:endParaRPr lang="zh-CN" altLang="en-US" sz="1600" b="1" dirty="0">
                <a:solidFill>
                  <a:schemeClr val="bg1"/>
                </a:solidFill>
              </a:endParaRPr>
            </a:p>
          </p:txBody>
        </p:sp>
      </p:grpSp>
      <p:grpSp>
        <p:nvGrpSpPr>
          <p:cNvPr id="21" name="组合 57"/>
          <p:cNvGrpSpPr/>
          <p:nvPr/>
        </p:nvGrpSpPr>
        <p:grpSpPr>
          <a:xfrm>
            <a:off x="1847528" y="2924944"/>
            <a:ext cx="7533639" cy="540000"/>
            <a:chOff x="3666118" y="1244634"/>
            <a:chExt cx="5021006" cy="1587733"/>
          </a:xfrm>
        </p:grpSpPr>
        <p:sp>
          <p:nvSpPr>
            <p:cNvPr id="59" name="矩形 5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sp>
          <p:nvSpPr>
            <p:cNvPr id="6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恒湿机系统配置</a:t>
              </a:r>
              <a:endParaRPr lang="zh-CN" altLang="en-US" sz="1600" b="1" dirty="0">
                <a:solidFill>
                  <a:schemeClr val="bg1"/>
                </a:solidFill>
              </a:endParaRPr>
            </a:p>
          </p:txBody>
        </p:sp>
      </p:grpSp>
      <p:grpSp>
        <p:nvGrpSpPr>
          <p:cNvPr id="22" name="组合 62"/>
          <p:cNvGrpSpPr/>
          <p:nvPr/>
        </p:nvGrpSpPr>
        <p:grpSpPr>
          <a:xfrm>
            <a:off x="1847528" y="3429000"/>
            <a:ext cx="7533639" cy="540000"/>
            <a:chOff x="3666118" y="1244634"/>
            <a:chExt cx="5021006" cy="1587733"/>
          </a:xfrm>
        </p:grpSpPr>
        <p:sp>
          <p:nvSpPr>
            <p:cNvPr id="64" name="矩形 6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sp>
          <p:nvSpPr>
            <p:cNvPr id="6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蓄冷罐系统配置</a:t>
              </a:r>
              <a:endParaRPr lang="zh-CN" altLang="en-US" sz="1600" b="1" dirty="0">
                <a:solidFill>
                  <a:schemeClr val="bg1"/>
                </a:solidFill>
              </a:endParaRPr>
            </a:p>
          </p:txBody>
        </p:sp>
      </p:grpSp>
      <p:grpSp>
        <p:nvGrpSpPr>
          <p:cNvPr id="23" name="组合 67"/>
          <p:cNvGrpSpPr/>
          <p:nvPr/>
        </p:nvGrpSpPr>
        <p:grpSpPr>
          <a:xfrm>
            <a:off x="1847528" y="3933056"/>
            <a:ext cx="7533639" cy="540000"/>
            <a:chOff x="3666118" y="1244634"/>
            <a:chExt cx="5021006" cy="1587733"/>
          </a:xfrm>
        </p:grpSpPr>
        <p:sp>
          <p:nvSpPr>
            <p:cNvPr id="69" name="矩形 6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07</a:t>
              </a:r>
              <a:endParaRPr lang="zh-CN" altLang="en-US" sz="3200" dirty="0">
                <a:solidFill>
                  <a:schemeClr val="accent1"/>
                </a:solidFill>
                <a:latin typeface="Impact" panose="020B0806030902050204" pitchFamily="34" charset="0"/>
              </a:endParaRPr>
            </a:p>
          </p:txBody>
        </p:sp>
        <p:sp>
          <p:nvSpPr>
            <p:cNvPr id="7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冷却塔系统配置</a:t>
              </a:r>
              <a:endParaRPr lang="zh-CN" altLang="en-US" sz="1600" b="1" dirty="0">
                <a:solidFill>
                  <a:schemeClr val="bg1"/>
                </a:solidFill>
              </a:endParaRPr>
            </a:p>
          </p:txBody>
        </p:sp>
      </p:grpSp>
      <p:grpSp>
        <p:nvGrpSpPr>
          <p:cNvPr id="24" name="组合 72"/>
          <p:cNvGrpSpPr/>
          <p:nvPr/>
        </p:nvGrpSpPr>
        <p:grpSpPr>
          <a:xfrm>
            <a:off x="1847528" y="4437112"/>
            <a:ext cx="7533639" cy="540000"/>
            <a:chOff x="3666118" y="1244634"/>
            <a:chExt cx="5021006" cy="1587733"/>
          </a:xfrm>
        </p:grpSpPr>
        <p:sp>
          <p:nvSpPr>
            <p:cNvPr id="74" name="矩形 73"/>
            <p:cNvSpPr/>
            <p:nvPr/>
          </p:nvSpPr>
          <p:spPr>
            <a:xfrm>
              <a:off x="5108853" y="1353478"/>
              <a:ext cx="3578271" cy="1321671"/>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a:t>
              </a:r>
              <a:r>
                <a:rPr lang="en-US" sz="3200" dirty="0" smtClean="0">
                  <a:solidFill>
                    <a:schemeClr val="accent1"/>
                  </a:solidFill>
                  <a:latin typeface="Impact" panose="020B0806030902050204" pitchFamily="34" charset="0"/>
                </a:rPr>
                <a:t>8</a:t>
              </a:r>
              <a:endParaRPr lang="en-US" sz="3200" dirty="0">
                <a:solidFill>
                  <a:schemeClr val="accent1"/>
                </a:solidFill>
                <a:latin typeface="Impact" panose="020B0806030902050204" pitchFamily="34" charset="0"/>
              </a:endParaRPr>
            </a:p>
          </p:txBody>
        </p:sp>
        <p:sp>
          <p:nvSpPr>
            <p:cNvPr id="7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空调系统配置</a:t>
              </a:r>
              <a:endParaRPr lang="zh-CN" altLang="en-US" sz="1600" b="1" dirty="0">
                <a:solidFill>
                  <a:schemeClr val="bg1"/>
                </a:solidFill>
              </a:endParaRPr>
            </a:p>
          </p:txBody>
        </p:sp>
      </p:grpSp>
      <p:grpSp>
        <p:nvGrpSpPr>
          <p:cNvPr id="25" name="组合 2"/>
          <p:cNvGrpSpPr/>
          <p:nvPr/>
        </p:nvGrpSpPr>
        <p:grpSpPr>
          <a:xfrm>
            <a:off x="1847528" y="4941168"/>
            <a:ext cx="7533639" cy="583565"/>
            <a:chOff x="3666118" y="1180588"/>
            <a:chExt cx="5021006" cy="1715825"/>
          </a:xfrm>
        </p:grpSpPr>
        <p:sp>
          <p:nvSpPr>
            <p:cNvPr id="4" name="矩形 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a:t>
              </a:r>
              <a:r>
                <a:rPr lang="en-US" sz="3200" dirty="0" smtClean="0">
                  <a:solidFill>
                    <a:schemeClr val="accent1"/>
                  </a:solidFill>
                  <a:latin typeface="Impact" panose="020B0806030902050204" pitchFamily="34" charset="0"/>
                </a:rPr>
                <a:t>9</a:t>
              </a:r>
              <a:endParaRPr lang="en-US" sz="3200" dirty="0">
                <a:solidFill>
                  <a:schemeClr val="accent1"/>
                </a:solidFill>
                <a:latin typeface="Impact" panose="020B0806030902050204" pitchFamily="34" charset="0"/>
              </a:endParaRPr>
            </a:p>
          </p:txBody>
        </p:sp>
        <p:sp>
          <p:nvSpPr>
            <p:cNvPr id="8"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sym typeface="+mn-ea"/>
                </a:rPr>
                <a:t>新风、排烟系统配置</a:t>
              </a:r>
              <a:endParaRPr lang="zh-CN" altLang="en-US" sz="1600" b="1" dirty="0">
                <a:solidFill>
                  <a:schemeClr val="bg1"/>
                </a:solidFill>
              </a:endParaRPr>
            </a:p>
          </p:txBody>
        </p:sp>
      </p:grpSp>
      <p:grpSp>
        <p:nvGrpSpPr>
          <p:cNvPr id="26" name="组合 8"/>
          <p:cNvGrpSpPr/>
          <p:nvPr/>
        </p:nvGrpSpPr>
        <p:grpSpPr>
          <a:xfrm>
            <a:off x="1847528" y="5949280"/>
            <a:ext cx="7533639" cy="583565"/>
            <a:chOff x="3666118" y="1180588"/>
            <a:chExt cx="5021006" cy="1715825"/>
          </a:xfrm>
        </p:grpSpPr>
        <p:sp>
          <p:nvSpPr>
            <p:cNvPr id="11" name="矩形 10"/>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11</a:t>
              </a:r>
              <a:endParaRPr lang="en-US" sz="3200" dirty="0">
                <a:solidFill>
                  <a:schemeClr val="accent1"/>
                </a:solidFill>
                <a:latin typeface="Impact" panose="020B0806030902050204" pitchFamily="34" charset="0"/>
              </a:endParaRPr>
            </a:p>
          </p:txBody>
        </p:sp>
        <p:sp>
          <p:nvSpPr>
            <p:cNvPr id="19" name="TextBox 42"/>
            <p:cNvSpPr txBox="1"/>
            <p:nvPr/>
          </p:nvSpPr>
          <p:spPr>
            <a:xfrm>
              <a:off x="6209632" y="1555615"/>
              <a:ext cx="1376291" cy="991407"/>
            </a:xfrm>
            <a:prstGeom prst="rect">
              <a:avLst/>
            </a:prstGeom>
            <a:noFill/>
          </p:spPr>
          <p:txBody>
            <a:bodyPr wrap="square" rtlCol="0">
              <a:spAutoFit/>
            </a:bodyPr>
            <a:lstStyle/>
            <a:p>
              <a:r>
                <a:rPr lang="zh-CN" altLang="en-US" sz="1600" b="1" dirty="0" smtClean="0">
                  <a:solidFill>
                    <a:schemeClr val="bg1"/>
                  </a:solidFill>
                  <a:sym typeface="+mn-ea"/>
                </a:rPr>
                <a:t>制冷系统配置</a:t>
              </a:r>
              <a:endParaRPr lang="zh-CN" altLang="en-US" sz="1600" b="1" dirty="0">
                <a:solidFill>
                  <a:schemeClr val="bg1"/>
                </a:solidFill>
              </a:endParaRPr>
            </a:p>
          </p:txBody>
        </p:sp>
      </p:grpSp>
      <p:grpSp>
        <p:nvGrpSpPr>
          <p:cNvPr id="27" name="组合 77"/>
          <p:cNvGrpSpPr/>
          <p:nvPr/>
        </p:nvGrpSpPr>
        <p:grpSpPr>
          <a:xfrm>
            <a:off x="1847528" y="5445224"/>
            <a:ext cx="7533639" cy="583565"/>
            <a:chOff x="3666118" y="1180588"/>
            <a:chExt cx="5021006" cy="1715825"/>
          </a:xfrm>
        </p:grpSpPr>
        <p:sp>
          <p:nvSpPr>
            <p:cNvPr id="79" name="矩形 78"/>
            <p:cNvSpPr/>
            <p:nvPr/>
          </p:nvSpPr>
          <p:spPr>
            <a:xfrm>
              <a:off x="5108853" y="1353477"/>
              <a:ext cx="3578271" cy="1321670"/>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1"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10</a:t>
              </a:r>
              <a:endParaRPr lang="en-US" sz="3200" dirty="0">
                <a:solidFill>
                  <a:schemeClr val="accent1"/>
                </a:solidFill>
                <a:latin typeface="Impact" panose="020B0806030902050204" pitchFamily="34" charset="0"/>
              </a:endParaRPr>
            </a:p>
          </p:txBody>
        </p:sp>
        <p:sp>
          <p:nvSpPr>
            <p:cNvPr id="82"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sym typeface="+mn-ea"/>
                </a:rPr>
                <a:t>无负压补水系统配置</a:t>
              </a:r>
              <a:endParaRPr lang="zh-CN" altLang="en-US" sz="16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22</a:t>
            </a:fld>
            <a:endParaRPr lang="zh-CN" altLang="en-US" dirty="0"/>
          </a:p>
        </p:txBody>
      </p:sp>
      <p:pic>
        <p:nvPicPr>
          <p:cNvPr id="3" name="图片 2" descr="空调间空调"/>
          <p:cNvPicPr>
            <a:picLocks noChangeAspect="1"/>
          </p:cNvPicPr>
          <p:nvPr/>
        </p:nvPicPr>
        <p:blipFill>
          <a:blip r:embed="rId2" cstate="print"/>
          <a:stretch>
            <a:fillRect/>
          </a:stretch>
        </p:blipFill>
        <p:spPr>
          <a:xfrm>
            <a:off x="262890" y="1336040"/>
            <a:ext cx="4547235" cy="4304030"/>
          </a:xfrm>
          <a:prstGeom prst="rect">
            <a:avLst/>
          </a:prstGeom>
        </p:spPr>
      </p:pic>
      <p:sp>
        <p:nvSpPr>
          <p:cNvPr id="5" name="文本框 4"/>
          <p:cNvSpPr txBox="1"/>
          <p:nvPr/>
        </p:nvSpPr>
        <p:spPr>
          <a:xfrm>
            <a:off x="1586230" y="381000"/>
            <a:ext cx="2316480" cy="521970"/>
          </a:xfrm>
          <a:prstGeom prst="rect">
            <a:avLst/>
          </a:prstGeom>
          <a:noFill/>
        </p:spPr>
        <p:txBody>
          <a:bodyPr wrap="none" rtlCol="0">
            <a:spAutoFit/>
          </a:bodyPr>
          <a:lstStyle/>
          <a:p>
            <a:r>
              <a:rPr lang="zh-CN" altLang="en-US" sz="2800" b="1">
                <a:solidFill>
                  <a:schemeClr val="accent1"/>
                </a:solidFill>
              </a:rPr>
              <a:t>空调系统配置</a:t>
            </a:r>
          </a:p>
        </p:txBody>
      </p:sp>
      <p:graphicFrame>
        <p:nvGraphicFramePr>
          <p:cNvPr id="6" name="表格 5"/>
          <p:cNvGraphicFramePr/>
          <p:nvPr/>
        </p:nvGraphicFramePr>
        <p:xfrm>
          <a:off x="5253990" y="1336040"/>
          <a:ext cx="6527800" cy="1021080"/>
        </p:xfrm>
        <a:graphic>
          <a:graphicData uri="http://schemas.openxmlformats.org/drawingml/2006/table">
            <a:tbl>
              <a:tblPr firstRow="1" bandRow="1">
                <a:tableStyleId>{5C22544A-7EE6-4342-B048-85BDC9FD1C3A}</a:tableStyleId>
              </a:tblPr>
              <a:tblGrid>
                <a:gridCol w="904875"/>
                <a:gridCol w="1312545"/>
                <a:gridCol w="2219960"/>
                <a:gridCol w="647700"/>
                <a:gridCol w="1442720"/>
              </a:tblGrid>
              <a:tr h="381000">
                <a:tc>
                  <a:txBody>
                    <a:bodyPr/>
                    <a:lstStyle/>
                    <a:p>
                      <a:pPr algn="ctr">
                        <a:buNone/>
                      </a:pPr>
                      <a:r>
                        <a:rPr lang="zh-CN" altLang="en-US" sz="1800"/>
                        <a:t>品牌</a:t>
                      </a:r>
                    </a:p>
                  </a:txBody>
                  <a:tcPr anchor="ctr"/>
                </a:tc>
                <a:tc>
                  <a:txBody>
                    <a:bodyPr/>
                    <a:lstStyle/>
                    <a:p>
                      <a:pPr algn="ctr">
                        <a:buNone/>
                      </a:pPr>
                      <a:r>
                        <a:rPr lang="zh-CN" altLang="en-US" sz="1800"/>
                        <a:t>名称</a:t>
                      </a:r>
                    </a:p>
                  </a:txBody>
                  <a:tcPr anchor="ctr"/>
                </a:tc>
                <a:tc>
                  <a:txBody>
                    <a:bodyPr/>
                    <a:lstStyle/>
                    <a:p>
                      <a:pPr algn="ctr">
                        <a:buNone/>
                      </a:pPr>
                      <a:r>
                        <a:rPr lang="zh-CN" altLang="en-US" sz="1800"/>
                        <a:t>型号</a:t>
                      </a:r>
                    </a:p>
                  </a:txBody>
                  <a:tcPr anchor="ctr"/>
                </a:tc>
                <a:tc>
                  <a:txBody>
                    <a:bodyPr/>
                    <a:lstStyle/>
                    <a:p>
                      <a:pPr algn="ctr">
                        <a:buNone/>
                      </a:pPr>
                      <a:r>
                        <a:rPr lang="zh-CN" altLang="en-US" sz="1800"/>
                        <a:t>数量</a:t>
                      </a:r>
                    </a:p>
                  </a:txBody>
                  <a:tcPr anchor="ctr"/>
                </a:tc>
                <a:tc>
                  <a:txBody>
                    <a:bodyPr/>
                    <a:lstStyle/>
                    <a:p>
                      <a:pPr algn="ctr">
                        <a:buNone/>
                      </a:pPr>
                      <a:r>
                        <a:rPr lang="zh-CN" altLang="en-US" sz="1800"/>
                        <a:t>位置</a:t>
                      </a:r>
                    </a:p>
                  </a:txBody>
                  <a:tcPr anchor="ctr"/>
                </a:tc>
              </a:tr>
              <a:tr h="508000">
                <a:tc>
                  <a:txBody>
                    <a:bodyPr/>
                    <a:lstStyle/>
                    <a:p>
                      <a:pPr algn="ctr">
                        <a:buNone/>
                      </a:pPr>
                      <a:r>
                        <a:rPr lang="zh-CN" altLang="en-US" sz="1800" b="1"/>
                        <a:t>世图兹</a:t>
                      </a:r>
                    </a:p>
                  </a:txBody>
                  <a:tcPr anchor="ctr"/>
                </a:tc>
                <a:tc>
                  <a:txBody>
                    <a:bodyPr/>
                    <a:lstStyle/>
                    <a:p>
                      <a:pPr algn="ctr">
                        <a:buNone/>
                      </a:pPr>
                      <a:r>
                        <a:rPr lang="zh-CN" altLang="en-US" sz="1800" b="1"/>
                        <a:t>精密水冷空调</a:t>
                      </a:r>
                    </a:p>
                  </a:txBody>
                  <a:tcPr anchor="ctr"/>
                </a:tc>
                <a:tc>
                  <a:txBody>
                    <a:bodyPr/>
                    <a:lstStyle/>
                    <a:p>
                      <a:pPr algn="ctr">
                        <a:buNone/>
                      </a:pPr>
                      <a:r>
                        <a:rPr lang="en-US" altLang="zh-CN" sz="1800" b="1"/>
                        <a:t>ASD1460CW2U</a:t>
                      </a:r>
                    </a:p>
                  </a:txBody>
                  <a:tcPr anchor="ctr"/>
                </a:tc>
                <a:tc>
                  <a:txBody>
                    <a:bodyPr/>
                    <a:lstStyle/>
                    <a:p>
                      <a:pPr algn="ctr">
                        <a:buNone/>
                      </a:pPr>
                      <a:r>
                        <a:rPr lang="en-US" altLang="zh-CN" sz="1800" b="1"/>
                        <a:t>56</a:t>
                      </a:r>
                    </a:p>
                  </a:txBody>
                  <a:tcPr anchor="ctr"/>
                </a:tc>
                <a:tc>
                  <a:txBody>
                    <a:bodyPr/>
                    <a:lstStyle/>
                    <a:p>
                      <a:pPr algn="ctr">
                        <a:buNone/>
                      </a:pPr>
                      <a:r>
                        <a:rPr lang="en-US" altLang="zh-CN" sz="1800" b="1"/>
                        <a:t>M1-1</a:t>
                      </a:r>
                      <a:r>
                        <a:rPr lang="zh-CN" altLang="zh-CN" sz="1800" b="1"/>
                        <a:t>至</a:t>
                      </a:r>
                      <a:r>
                        <a:rPr lang="en-US" altLang="zh-CN" sz="1800" b="1"/>
                        <a:t>4</a:t>
                      </a:r>
                      <a:r>
                        <a:rPr lang="zh-CN" altLang="en-US" sz="1800" b="1"/>
                        <a:t>层</a:t>
                      </a:r>
                    </a:p>
                  </a:txBody>
                  <a:tcPr anchor="ctr"/>
                </a:tc>
              </a:tr>
            </a:tbl>
          </a:graphicData>
        </a:graphic>
      </p:graphicFrame>
      <p:graphicFrame>
        <p:nvGraphicFramePr>
          <p:cNvPr id="8" name="表格 7"/>
          <p:cNvGraphicFramePr/>
          <p:nvPr/>
        </p:nvGraphicFramePr>
        <p:xfrm>
          <a:off x="5253990" y="2426970"/>
          <a:ext cx="6527800" cy="1021080"/>
        </p:xfrm>
        <a:graphic>
          <a:graphicData uri="http://schemas.openxmlformats.org/drawingml/2006/table">
            <a:tbl>
              <a:tblPr firstRow="1" bandRow="1">
                <a:tableStyleId>{5C22544A-7EE6-4342-B048-85BDC9FD1C3A}</a:tableStyleId>
              </a:tblPr>
              <a:tblGrid>
                <a:gridCol w="904875"/>
                <a:gridCol w="1312545"/>
                <a:gridCol w="2219960"/>
                <a:gridCol w="647700"/>
                <a:gridCol w="1442720"/>
              </a:tblGrid>
              <a:tr h="381000">
                <a:tc>
                  <a:txBody>
                    <a:bodyPr/>
                    <a:lstStyle/>
                    <a:p>
                      <a:pPr algn="ctr">
                        <a:buNone/>
                      </a:pPr>
                      <a:r>
                        <a:rPr lang="zh-CN" altLang="en-US" sz="1800"/>
                        <a:t>品牌</a:t>
                      </a:r>
                    </a:p>
                  </a:txBody>
                  <a:tcPr anchor="ctr"/>
                </a:tc>
                <a:tc>
                  <a:txBody>
                    <a:bodyPr/>
                    <a:lstStyle/>
                    <a:p>
                      <a:pPr algn="ctr">
                        <a:buNone/>
                      </a:pPr>
                      <a:r>
                        <a:rPr lang="zh-CN" altLang="en-US" sz="1800"/>
                        <a:t>名称</a:t>
                      </a:r>
                    </a:p>
                  </a:txBody>
                  <a:tcPr anchor="ctr"/>
                </a:tc>
                <a:tc>
                  <a:txBody>
                    <a:bodyPr/>
                    <a:lstStyle/>
                    <a:p>
                      <a:pPr algn="ctr">
                        <a:buNone/>
                      </a:pPr>
                      <a:r>
                        <a:rPr lang="zh-CN" altLang="en-US" sz="1800"/>
                        <a:t>型号</a:t>
                      </a:r>
                    </a:p>
                  </a:txBody>
                  <a:tcPr anchor="ctr"/>
                </a:tc>
                <a:tc>
                  <a:txBody>
                    <a:bodyPr/>
                    <a:lstStyle/>
                    <a:p>
                      <a:pPr algn="ctr">
                        <a:buNone/>
                      </a:pPr>
                      <a:r>
                        <a:rPr lang="zh-CN" altLang="en-US" sz="1800"/>
                        <a:t>数量</a:t>
                      </a:r>
                    </a:p>
                  </a:txBody>
                  <a:tcPr anchor="ctr"/>
                </a:tc>
                <a:tc>
                  <a:txBody>
                    <a:bodyPr/>
                    <a:lstStyle/>
                    <a:p>
                      <a:pPr algn="ctr">
                        <a:buNone/>
                      </a:pPr>
                      <a:r>
                        <a:rPr lang="zh-CN" altLang="en-US" sz="1800"/>
                        <a:t>位置</a:t>
                      </a:r>
                    </a:p>
                  </a:txBody>
                  <a:tcPr anchor="ctr"/>
                </a:tc>
              </a:tr>
              <a:tr h="508000">
                <a:tc>
                  <a:txBody>
                    <a:bodyPr/>
                    <a:lstStyle/>
                    <a:p>
                      <a:pPr algn="ctr">
                        <a:buNone/>
                      </a:pPr>
                      <a:r>
                        <a:rPr lang="zh-CN" altLang="en-US" sz="1800" b="1"/>
                        <a:t>世图兹</a:t>
                      </a:r>
                    </a:p>
                  </a:txBody>
                  <a:tcPr anchor="ctr"/>
                </a:tc>
                <a:tc>
                  <a:txBody>
                    <a:bodyPr/>
                    <a:lstStyle/>
                    <a:p>
                      <a:pPr algn="ctr">
                        <a:buNone/>
                      </a:pPr>
                      <a:r>
                        <a:rPr lang="zh-CN" altLang="en-US" sz="1800" b="1"/>
                        <a:t>精密水冷空调</a:t>
                      </a:r>
                    </a:p>
                  </a:txBody>
                  <a:tcPr anchor="ctr"/>
                </a:tc>
                <a:tc>
                  <a:txBody>
                    <a:bodyPr/>
                    <a:lstStyle/>
                    <a:p>
                      <a:pPr algn="ctr">
                        <a:buNone/>
                      </a:pPr>
                      <a:r>
                        <a:rPr lang="en-US" altLang="zh-CN" sz="1800" b="1"/>
                        <a:t>ASD1710CWU</a:t>
                      </a:r>
                    </a:p>
                  </a:txBody>
                  <a:tcPr anchor="ctr"/>
                </a:tc>
                <a:tc>
                  <a:txBody>
                    <a:bodyPr/>
                    <a:lstStyle/>
                    <a:p>
                      <a:pPr algn="ctr">
                        <a:buNone/>
                      </a:pPr>
                      <a:r>
                        <a:rPr lang="en-US" altLang="zh-CN" sz="1800" b="1"/>
                        <a:t>42</a:t>
                      </a:r>
                    </a:p>
                  </a:txBody>
                  <a:tcPr anchor="ctr"/>
                </a:tc>
                <a:tc>
                  <a:txBody>
                    <a:bodyPr/>
                    <a:lstStyle/>
                    <a:p>
                      <a:pPr algn="ctr">
                        <a:buNone/>
                      </a:pPr>
                      <a:r>
                        <a:rPr lang="en-US" altLang="zh-CN" sz="1800" b="1"/>
                        <a:t>M2-2</a:t>
                      </a:r>
                      <a:r>
                        <a:rPr lang="zh-CN" altLang="zh-CN" sz="1800" b="1"/>
                        <a:t>至</a:t>
                      </a:r>
                      <a:r>
                        <a:rPr lang="en-US" altLang="zh-CN" sz="1800" b="1"/>
                        <a:t>4</a:t>
                      </a:r>
                      <a:r>
                        <a:rPr lang="zh-CN" altLang="en-US" sz="1800" b="1"/>
                        <a:t>层</a:t>
                      </a:r>
                    </a:p>
                  </a:txBody>
                  <a:tcPr anchor="ctr"/>
                </a:tc>
              </a:tr>
            </a:tbl>
          </a:graphicData>
        </a:graphic>
      </p:graphicFrame>
      <p:graphicFrame>
        <p:nvGraphicFramePr>
          <p:cNvPr id="9" name="表格 8"/>
          <p:cNvGraphicFramePr/>
          <p:nvPr/>
        </p:nvGraphicFramePr>
        <p:xfrm>
          <a:off x="5253990" y="3518535"/>
          <a:ext cx="6527800" cy="1021080"/>
        </p:xfrm>
        <a:graphic>
          <a:graphicData uri="http://schemas.openxmlformats.org/drawingml/2006/table">
            <a:tbl>
              <a:tblPr firstRow="1" bandRow="1">
                <a:tableStyleId>{5C22544A-7EE6-4342-B048-85BDC9FD1C3A}</a:tableStyleId>
              </a:tblPr>
              <a:tblGrid>
                <a:gridCol w="904875"/>
                <a:gridCol w="1312545"/>
                <a:gridCol w="2219960"/>
                <a:gridCol w="647700"/>
                <a:gridCol w="1442720"/>
              </a:tblGrid>
              <a:tr h="381000">
                <a:tc>
                  <a:txBody>
                    <a:bodyPr/>
                    <a:lstStyle/>
                    <a:p>
                      <a:pPr algn="ctr">
                        <a:buNone/>
                      </a:pPr>
                      <a:r>
                        <a:rPr lang="zh-CN" altLang="en-US" sz="1800"/>
                        <a:t>品牌</a:t>
                      </a:r>
                    </a:p>
                  </a:txBody>
                  <a:tcPr anchor="ctr"/>
                </a:tc>
                <a:tc>
                  <a:txBody>
                    <a:bodyPr/>
                    <a:lstStyle/>
                    <a:p>
                      <a:pPr algn="ctr">
                        <a:buNone/>
                      </a:pPr>
                      <a:r>
                        <a:rPr lang="zh-CN" altLang="en-US" sz="1800"/>
                        <a:t>名称</a:t>
                      </a:r>
                    </a:p>
                  </a:txBody>
                  <a:tcPr anchor="ctr"/>
                </a:tc>
                <a:tc>
                  <a:txBody>
                    <a:bodyPr/>
                    <a:lstStyle/>
                    <a:p>
                      <a:pPr algn="ctr">
                        <a:buNone/>
                      </a:pPr>
                      <a:r>
                        <a:rPr lang="zh-CN" altLang="en-US" sz="1800"/>
                        <a:t>型号</a:t>
                      </a:r>
                    </a:p>
                  </a:txBody>
                  <a:tcPr anchor="ctr"/>
                </a:tc>
                <a:tc>
                  <a:txBody>
                    <a:bodyPr/>
                    <a:lstStyle/>
                    <a:p>
                      <a:pPr algn="ctr">
                        <a:buNone/>
                      </a:pPr>
                      <a:r>
                        <a:rPr lang="zh-CN" altLang="en-US" sz="1800"/>
                        <a:t>数量</a:t>
                      </a:r>
                    </a:p>
                  </a:txBody>
                  <a:tcPr anchor="ctr"/>
                </a:tc>
                <a:tc>
                  <a:txBody>
                    <a:bodyPr/>
                    <a:lstStyle/>
                    <a:p>
                      <a:pPr algn="ctr">
                        <a:buNone/>
                      </a:pPr>
                      <a:r>
                        <a:rPr lang="zh-CN" altLang="en-US" sz="1800"/>
                        <a:t>位置</a:t>
                      </a:r>
                    </a:p>
                  </a:txBody>
                  <a:tcPr anchor="ctr"/>
                </a:tc>
              </a:tr>
              <a:tr h="508000">
                <a:tc>
                  <a:txBody>
                    <a:bodyPr/>
                    <a:lstStyle/>
                    <a:p>
                      <a:pPr algn="ctr">
                        <a:buNone/>
                      </a:pPr>
                      <a:r>
                        <a:rPr lang="zh-CN" altLang="en-US" sz="1800" b="1"/>
                        <a:t>世图兹</a:t>
                      </a:r>
                    </a:p>
                  </a:txBody>
                  <a:tcPr anchor="ctr"/>
                </a:tc>
                <a:tc>
                  <a:txBody>
                    <a:bodyPr/>
                    <a:lstStyle/>
                    <a:p>
                      <a:pPr algn="ctr">
                        <a:buNone/>
                      </a:pPr>
                      <a:r>
                        <a:rPr lang="zh-CN" altLang="en-US" sz="1800" b="1"/>
                        <a:t>精密水冷空调</a:t>
                      </a:r>
                    </a:p>
                  </a:txBody>
                  <a:tcPr anchor="ctr"/>
                </a:tc>
                <a:tc>
                  <a:txBody>
                    <a:bodyPr/>
                    <a:lstStyle/>
                    <a:p>
                      <a:pPr algn="ctr">
                        <a:buNone/>
                      </a:pPr>
                      <a:r>
                        <a:rPr lang="en-US" altLang="zh-CN" sz="1800" b="1"/>
                        <a:t>ASD1710CWU</a:t>
                      </a:r>
                    </a:p>
                  </a:txBody>
                  <a:tcPr anchor="ctr"/>
                </a:tc>
                <a:tc>
                  <a:txBody>
                    <a:bodyPr/>
                    <a:lstStyle/>
                    <a:p>
                      <a:pPr algn="ctr">
                        <a:buNone/>
                      </a:pPr>
                      <a:r>
                        <a:rPr lang="en-US" altLang="zh-CN" sz="1800" b="1"/>
                        <a:t>42</a:t>
                      </a:r>
                    </a:p>
                  </a:txBody>
                  <a:tcPr anchor="ctr"/>
                </a:tc>
                <a:tc>
                  <a:txBody>
                    <a:bodyPr/>
                    <a:lstStyle/>
                    <a:p>
                      <a:pPr algn="ctr">
                        <a:buNone/>
                      </a:pPr>
                      <a:r>
                        <a:rPr lang="en-US" altLang="zh-CN" sz="1800" b="1"/>
                        <a:t>M4-2</a:t>
                      </a:r>
                      <a:r>
                        <a:rPr lang="zh-CN" altLang="zh-CN" sz="1800" b="1"/>
                        <a:t>至</a:t>
                      </a:r>
                      <a:r>
                        <a:rPr lang="en-US" altLang="zh-CN" sz="1800" b="1"/>
                        <a:t>4</a:t>
                      </a:r>
                      <a:r>
                        <a:rPr lang="zh-CN" altLang="en-US" sz="1800" b="1"/>
                        <a:t>层</a:t>
                      </a:r>
                    </a:p>
                  </a:txBody>
                  <a:tcPr anchor="ctr"/>
                </a:tc>
              </a:tr>
            </a:tbl>
          </a:graphicData>
        </a:graphic>
      </p:graphicFrame>
      <p:graphicFrame>
        <p:nvGraphicFramePr>
          <p:cNvPr id="10" name="表格 9"/>
          <p:cNvGraphicFramePr/>
          <p:nvPr/>
        </p:nvGraphicFramePr>
        <p:xfrm>
          <a:off x="5253990" y="4618990"/>
          <a:ext cx="6527800" cy="1021080"/>
        </p:xfrm>
        <a:graphic>
          <a:graphicData uri="http://schemas.openxmlformats.org/drawingml/2006/table">
            <a:tbl>
              <a:tblPr firstRow="1" bandRow="1">
                <a:tableStyleId>{5C22544A-7EE6-4342-B048-85BDC9FD1C3A}</a:tableStyleId>
              </a:tblPr>
              <a:tblGrid>
                <a:gridCol w="904875"/>
                <a:gridCol w="1312545"/>
                <a:gridCol w="2219960"/>
                <a:gridCol w="647700"/>
                <a:gridCol w="1442720"/>
              </a:tblGrid>
              <a:tr h="381000">
                <a:tc>
                  <a:txBody>
                    <a:bodyPr/>
                    <a:lstStyle/>
                    <a:p>
                      <a:pPr algn="ctr">
                        <a:buNone/>
                      </a:pPr>
                      <a:r>
                        <a:rPr lang="zh-CN" altLang="en-US" sz="1800"/>
                        <a:t>品牌</a:t>
                      </a:r>
                    </a:p>
                  </a:txBody>
                  <a:tcPr anchor="ctr"/>
                </a:tc>
                <a:tc>
                  <a:txBody>
                    <a:bodyPr/>
                    <a:lstStyle/>
                    <a:p>
                      <a:pPr algn="ctr">
                        <a:buNone/>
                      </a:pPr>
                      <a:r>
                        <a:rPr lang="zh-CN" altLang="en-US" sz="1800"/>
                        <a:t>名称</a:t>
                      </a:r>
                    </a:p>
                  </a:txBody>
                  <a:tcPr anchor="ctr"/>
                </a:tc>
                <a:tc>
                  <a:txBody>
                    <a:bodyPr/>
                    <a:lstStyle/>
                    <a:p>
                      <a:pPr algn="ctr">
                        <a:buNone/>
                      </a:pPr>
                      <a:r>
                        <a:rPr lang="zh-CN" altLang="en-US" sz="1800"/>
                        <a:t>型号</a:t>
                      </a:r>
                    </a:p>
                  </a:txBody>
                  <a:tcPr anchor="ctr"/>
                </a:tc>
                <a:tc>
                  <a:txBody>
                    <a:bodyPr/>
                    <a:lstStyle/>
                    <a:p>
                      <a:pPr algn="ctr">
                        <a:buNone/>
                      </a:pPr>
                      <a:r>
                        <a:rPr lang="zh-CN" altLang="en-US" sz="1800"/>
                        <a:t>数量</a:t>
                      </a:r>
                    </a:p>
                  </a:txBody>
                  <a:tcPr anchor="ctr"/>
                </a:tc>
                <a:tc>
                  <a:txBody>
                    <a:bodyPr/>
                    <a:lstStyle/>
                    <a:p>
                      <a:pPr algn="ctr">
                        <a:buNone/>
                      </a:pPr>
                      <a:r>
                        <a:rPr lang="zh-CN" altLang="en-US" sz="1800"/>
                        <a:t>位置</a:t>
                      </a:r>
                    </a:p>
                  </a:txBody>
                  <a:tcPr anchor="ctr"/>
                </a:tc>
              </a:tr>
              <a:tr h="508000">
                <a:tc>
                  <a:txBody>
                    <a:bodyPr/>
                    <a:lstStyle/>
                    <a:p>
                      <a:pPr algn="ctr">
                        <a:buNone/>
                      </a:pPr>
                      <a:r>
                        <a:rPr lang="zh-CN" altLang="en-US" sz="1800" b="1"/>
                        <a:t>世图兹</a:t>
                      </a:r>
                    </a:p>
                  </a:txBody>
                  <a:tcPr anchor="ctr"/>
                </a:tc>
                <a:tc>
                  <a:txBody>
                    <a:bodyPr/>
                    <a:lstStyle/>
                    <a:p>
                      <a:pPr algn="ctr">
                        <a:buNone/>
                      </a:pPr>
                      <a:r>
                        <a:rPr lang="zh-CN" altLang="en-US" sz="1800" b="1"/>
                        <a:t>精密水冷空调</a:t>
                      </a:r>
                    </a:p>
                  </a:txBody>
                  <a:tcPr anchor="ctr"/>
                </a:tc>
                <a:tc>
                  <a:txBody>
                    <a:bodyPr/>
                    <a:lstStyle/>
                    <a:p>
                      <a:pPr algn="ctr">
                        <a:buNone/>
                      </a:pPr>
                      <a:r>
                        <a:rPr lang="en-US" altLang="zh-CN" sz="1800" b="1">
                          <a:solidFill>
                            <a:schemeClr val="tx1"/>
                          </a:solidFill>
                          <a:sym typeface="+mn-ea"/>
                        </a:rPr>
                        <a:t>ASD1040CWU</a:t>
                      </a:r>
                    </a:p>
                  </a:txBody>
                  <a:tcPr anchor="ctr"/>
                </a:tc>
                <a:tc>
                  <a:txBody>
                    <a:bodyPr/>
                    <a:lstStyle/>
                    <a:p>
                      <a:pPr algn="ctr">
                        <a:buNone/>
                      </a:pPr>
                      <a:r>
                        <a:rPr lang="en-US" altLang="zh-CN" sz="1800" b="1"/>
                        <a:t>9</a:t>
                      </a:r>
                    </a:p>
                  </a:txBody>
                  <a:tcPr anchor="ctr"/>
                </a:tc>
                <a:tc>
                  <a:txBody>
                    <a:bodyPr/>
                    <a:lstStyle/>
                    <a:p>
                      <a:pPr algn="ctr">
                        <a:buNone/>
                      </a:pPr>
                      <a:r>
                        <a:rPr lang="en-US" altLang="zh-CN" sz="1800" b="1"/>
                        <a:t>M5-2</a:t>
                      </a:r>
                      <a:r>
                        <a:rPr lang="zh-CN" altLang="zh-CN" sz="1800" b="1"/>
                        <a:t>至</a:t>
                      </a:r>
                      <a:r>
                        <a:rPr lang="en-US" altLang="zh-CN" sz="1800" b="1"/>
                        <a:t>4</a:t>
                      </a:r>
                      <a:r>
                        <a:rPr lang="zh-CN" altLang="en-US" sz="1800" b="1"/>
                        <a:t>层</a:t>
                      </a:r>
                    </a:p>
                  </a:txBody>
                  <a:tcPr anchor="ctr"/>
                </a:tc>
              </a:tr>
            </a:tbl>
          </a:graphicData>
        </a:graphic>
      </p:graphicFrame>
      <p:sp>
        <p:nvSpPr>
          <p:cNvPr id="11" name="文本框 10"/>
          <p:cNvSpPr txBox="1"/>
          <p:nvPr/>
        </p:nvSpPr>
        <p:spPr>
          <a:xfrm>
            <a:off x="5253990" y="5758180"/>
            <a:ext cx="6881495" cy="645160"/>
          </a:xfrm>
          <a:prstGeom prst="rect">
            <a:avLst/>
          </a:prstGeom>
          <a:noFill/>
        </p:spPr>
        <p:txBody>
          <a:bodyPr wrap="square" rtlCol="0">
            <a:spAutoFit/>
            <a:scene3d>
              <a:camera prst="orthographicFront"/>
              <a:lightRig rig="threePt" dir="t"/>
            </a:scene3d>
          </a:bodyPr>
          <a:lstStyle/>
          <a:p>
            <a:r>
              <a:rPr lang="zh-CN" altLang="en-US" b="1">
                <a:solidFill>
                  <a:schemeClr val="tx1"/>
                </a:solidFill>
                <a:effectLst>
                  <a:outerShdw blurRad="38100" dist="25400" dir="5400000" algn="ctr" rotWithShape="0">
                    <a:srgbClr val="6E747A">
                      <a:alpha val="43000"/>
                    </a:srgbClr>
                  </a:outerShdw>
                </a:effectLst>
              </a:rPr>
              <a:t>该空调位于两个空调间内，每个房间内放置</a:t>
            </a:r>
            <a:r>
              <a:rPr lang="en-US" altLang="zh-CN" b="1">
                <a:solidFill>
                  <a:schemeClr val="tx1"/>
                </a:solidFill>
                <a:effectLst>
                  <a:outerShdw blurRad="38100" dist="25400" dir="5400000" algn="ctr" rotWithShape="0">
                    <a:srgbClr val="6E747A">
                      <a:alpha val="43000"/>
                    </a:srgbClr>
                  </a:outerShdw>
                </a:effectLst>
              </a:rPr>
              <a:t>7</a:t>
            </a:r>
            <a:r>
              <a:rPr lang="zh-CN" altLang="en-US" b="1">
                <a:solidFill>
                  <a:schemeClr val="tx1"/>
                </a:solidFill>
                <a:effectLst>
                  <a:outerShdw blurRad="38100" dist="25400" dir="5400000" algn="ctr" rotWithShape="0">
                    <a:srgbClr val="6E747A">
                      <a:alpha val="43000"/>
                    </a:srgbClr>
                  </a:outerShdw>
                </a:effectLst>
              </a:rPr>
              <a:t>台。主要用于机房制冷。模式为互为备用。</a:t>
            </a:r>
          </a:p>
        </p:txBody>
      </p:sp>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23</a:t>
            </a:fld>
            <a:endParaRPr lang="zh-CN" altLang="en-US" dirty="0"/>
          </a:p>
        </p:txBody>
      </p:sp>
      <p:sp>
        <p:nvSpPr>
          <p:cNvPr id="5" name="文本框 4"/>
          <p:cNvSpPr txBox="1"/>
          <p:nvPr/>
        </p:nvSpPr>
        <p:spPr>
          <a:xfrm>
            <a:off x="1586230" y="381000"/>
            <a:ext cx="3741730" cy="523220"/>
          </a:xfrm>
          <a:prstGeom prst="rect">
            <a:avLst/>
          </a:prstGeom>
          <a:noFill/>
        </p:spPr>
        <p:txBody>
          <a:bodyPr wrap="none" rtlCol="0">
            <a:spAutoFit/>
          </a:bodyPr>
          <a:lstStyle/>
          <a:p>
            <a:r>
              <a:rPr lang="zh-CN" altLang="en-US" sz="2800" b="1" dirty="0">
                <a:solidFill>
                  <a:schemeClr val="accent1"/>
                </a:solidFill>
              </a:rPr>
              <a:t>空调</a:t>
            </a:r>
            <a:r>
              <a:rPr lang="zh-CN" altLang="en-US" sz="2800" b="1" dirty="0" smtClean="0">
                <a:solidFill>
                  <a:schemeClr val="accent1"/>
                </a:solidFill>
              </a:rPr>
              <a:t>系统配置</a:t>
            </a:r>
            <a:r>
              <a:rPr lang="en-US" altLang="zh-CN" sz="2800" b="1" dirty="0" smtClean="0">
                <a:solidFill>
                  <a:schemeClr val="accent1"/>
                </a:solidFill>
              </a:rPr>
              <a:t>-M1</a:t>
            </a:r>
            <a:r>
              <a:rPr lang="zh-CN" altLang="en-US" sz="2800" b="1" dirty="0" smtClean="0">
                <a:solidFill>
                  <a:schemeClr val="accent1"/>
                </a:solidFill>
              </a:rPr>
              <a:t>空调</a:t>
            </a:r>
            <a:endParaRPr lang="zh-CN" altLang="en-US" sz="2800" b="1" dirty="0">
              <a:solidFill>
                <a:schemeClr val="accent1"/>
              </a:solidFill>
            </a:endParaRPr>
          </a:p>
        </p:txBody>
      </p:sp>
      <p:graphicFrame>
        <p:nvGraphicFramePr>
          <p:cNvPr id="12" name="表格 11"/>
          <p:cNvGraphicFramePr>
            <a:graphicFrameLocks noGrp="1"/>
          </p:cNvGraphicFramePr>
          <p:nvPr/>
        </p:nvGraphicFramePr>
        <p:xfrm>
          <a:off x="0" y="937279"/>
          <a:ext cx="12192001" cy="5920721"/>
        </p:xfrm>
        <a:graphic>
          <a:graphicData uri="http://schemas.openxmlformats.org/drawingml/2006/table">
            <a:tbl>
              <a:tblPr firstRow="1" bandRow="1">
                <a:tableStyleId>{5C22544A-7EE6-4342-B048-85BDC9FD1C3A}</a:tableStyleId>
              </a:tblPr>
              <a:tblGrid>
                <a:gridCol w="1226868"/>
                <a:gridCol w="1211533"/>
                <a:gridCol w="1219200"/>
                <a:gridCol w="1219200"/>
                <a:gridCol w="1219200"/>
                <a:gridCol w="1219200"/>
                <a:gridCol w="1219200"/>
                <a:gridCol w="1219200"/>
                <a:gridCol w="1219200"/>
                <a:gridCol w="1219200"/>
              </a:tblGrid>
              <a:tr h="766070">
                <a:tc>
                  <a:txBody>
                    <a:bodyPr/>
                    <a:lstStyle/>
                    <a:p>
                      <a:r>
                        <a:rPr lang="zh-CN" altLang="en-US" sz="1800" dirty="0" smtClean="0">
                          <a:latin typeface="+mn-ea"/>
                          <a:ea typeface="+mn-ea"/>
                        </a:rPr>
                        <a:t>机房名称</a:t>
                      </a:r>
                      <a:endParaRPr lang="zh-CN" altLang="en-US" sz="1800" dirty="0">
                        <a:latin typeface="+mn-ea"/>
                        <a:ea typeface="+mn-ea"/>
                      </a:endParaRPr>
                    </a:p>
                  </a:txBody>
                  <a:tcPr/>
                </a:tc>
                <a:tc>
                  <a:txBody>
                    <a:bodyPr/>
                    <a:lstStyle/>
                    <a:p>
                      <a:r>
                        <a:rPr lang="zh-CN" altLang="en-US" sz="1800" dirty="0" smtClean="0">
                          <a:latin typeface="+mn-ea"/>
                          <a:ea typeface="+mn-ea"/>
                        </a:rPr>
                        <a:t>空调编号</a:t>
                      </a:r>
                      <a:endParaRPr lang="zh-CN" altLang="en-US" sz="1800" dirty="0">
                        <a:latin typeface="+mn-ea"/>
                        <a:ea typeface="+mn-ea"/>
                      </a:endParaRPr>
                    </a:p>
                  </a:txBody>
                  <a:tcPr/>
                </a:tc>
                <a:tc>
                  <a:txBody>
                    <a:bodyPr/>
                    <a:lstStyle/>
                    <a:p>
                      <a:r>
                        <a:rPr lang="zh-CN" altLang="en-US" sz="1800" dirty="0" smtClean="0">
                          <a:latin typeface="+mn-ea"/>
                          <a:ea typeface="+mn-ea"/>
                        </a:rPr>
                        <a:t>空调品牌  </a:t>
                      </a:r>
                      <a:endParaRPr lang="en-US" altLang="zh-CN" sz="1800" dirty="0" smtClean="0">
                        <a:latin typeface="+mn-ea"/>
                        <a:ea typeface="+mn-ea"/>
                      </a:endParaRPr>
                    </a:p>
                    <a:p>
                      <a:endParaRPr lang="zh-CN" altLang="en-US" sz="1800" dirty="0">
                        <a:latin typeface="+mn-ea"/>
                        <a:ea typeface="+mn-ea"/>
                      </a:endParaRPr>
                    </a:p>
                  </a:txBody>
                  <a:tcPr/>
                </a:tc>
                <a:tc>
                  <a:txBody>
                    <a:bodyPr/>
                    <a:lstStyle/>
                    <a:p>
                      <a:r>
                        <a:rPr lang="zh-CN" altLang="en-US" sz="1800" dirty="0" smtClean="0">
                          <a:latin typeface="+mn-ea"/>
                          <a:ea typeface="+mn-ea"/>
                        </a:rPr>
                        <a:t>单台空调总冷负荷</a:t>
                      </a:r>
                      <a:endParaRPr lang="zh-CN" altLang="en-US" sz="1800" dirty="0">
                        <a:latin typeface="+mn-ea"/>
                        <a:ea typeface="+mn-ea"/>
                      </a:endParaRPr>
                    </a:p>
                  </a:txBody>
                  <a:tcPr/>
                </a:tc>
                <a:tc>
                  <a:txBody>
                    <a:bodyPr/>
                    <a:lstStyle/>
                    <a:p>
                      <a:r>
                        <a:rPr lang="zh-CN" altLang="en-US" sz="1800" dirty="0" smtClean="0">
                          <a:latin typeface="+mn-ea"/>
                          <a:ea typeface="+mn-ea"/>
                        </a:rPr>
                        <a:t>冗余机制</a:t>
                      </a:r>
                      <a:endParaRPr lang="zh-CN" altLang="en-US" sz="1800" dirty="0">
                        <a:latin typeface="+mn-ea"/>
                        <a:ea typeface="+mn-ea"/>
                      </a:endParaRPr>
                    </a:p>
                  </a:txBody>
                  <a:tcPr/>
                </a:tc>
                <a:tc>
                  <a:txBody>
                    <a:bodyPr/>
                    <a:lstStyle/>
                    <a:p>
                      <a:r>
                        <a:rPr lang="zh-CN" altLang="en-US" sz="1800" dirty="0" smtClean="0">
                          <a:latin typeface="+mn-ea"/>
                          <a:ea typeface="+mn-ea"/>
                        </a:rPr>
                        <a:t>现机房</a:t>
                      </a:r>
                      <a:r>
                        <a:rPr lang="en-US" altLang="zh-CN" sz="1800" dirty="0" smtClean="0">
                          <a:latin typeface="+mn-ea"/>
                          <a:ea typeface="+mn-ea"/>
                        </a:rPr>
                        <a:t>IT</a:t>
                      </a:r>
                      <a:r>
                        <a:rPr lang="zh-CN" altLang="en-US" sz="1800" dirty="0" smtClean="0">
                          <a:latin typeface="+mn-ea"/>
                          <a:ea typeface="+mn-ea"/>
                        </a:rPr>
                        <a:t>负载</a:t>
                      </a:r>
                      <a:endParaRPr lang="zh-CN" altLang="en-US" sz="1800" dirty="0">
                        <a:latin typeface="+mn-ea"/>
                        <a:ea typeface="+mn-ea"/>
                      </a:endParaRPr>
                    </a:p>
                  </a:txBody>
                  <a:tcPr/>
                </a:tc>
                <a:tc>
                  <a:txBody>
                    <a:bodyPr/>
                    <a:lstStyle/>
                    <a:p>
                      <a:r>
                        <a:rPr lang="zh-CN" altLang="en-US" sz="1800" dirty="0" smtClean="0">
                          <a:latin typeface="+mn-ea"/>
                          <a:ea typeface="+mn-ea"/>
                        </a:rPr>
                        <a:t>现机柜数量</a:t>
                      </a:r>
                      <a:endParaRPr lang="zh-CN" altLang="en-US" sz="1800" dirty="0">
                        <a:latin typeface="+mn-ea"/>
                        <a:ea typeface="+mn-ea"/>
                      </a:endParaRPr>
                    </a:p>
                  </a:txBody>
                  <a:tcPr/>
                </a:tc>
                <a:tc>
                  <a:txBody>
                    <a:bodyPr/>
                    <a:lstStyle/>
                    <a:p>
                      <a:r>
                        <a:rPr lang="zh-CN" altLang="en-US" sz="1800" dirty="0" smtClean="0">
                          <a:latin typeface="+mn-ea"/>
                          <a:ea typeface="+mn-ea"/>
                        </a:rPr>
                        <a:t>机房建筑负荷</a:t>
                      </a:r>
                      <a:endParaRPr lang="zh-CN" altLang="en-US" sz="1800" dirty="0">
                        <a:latin typeface="+mn-ea"/>
                        <a:ea typeface="+mn-ea"/>
                      </a:endParaRPr>
                    </a:p>
                  </a:txBody>
                  <a:tcPr/>
                </a:tc>
                <a:tc>
                  <a:txBody>
                    <a:bodyPr/>
                    <a:lstStyle/>
                    <a:p>
                      <a:r>
                        <a:rPr lang="zh-CN" altLang="en-US" sz="1800" dirty="0" smtClean="0">
                          <a:latin typeface="+mn-ea"/>
                          <a:ea typeface="+mn-ea"/>
                        </a:rPr>
                        <a:t>制冷总量</a:t>
                      </a:r>
                      <a:endParaRPr lang="zh-CN" altLang="en-US" sz="1800" dirty="0">
                        <a:latin typeface="+mn-ea"/>
                        <a:ea typeface="+mn-ea"/>
                      </a:endParaRPr>
                    </a:p>
                  </a:txBody>
                  <a:tcPr/>
                </a:tc>
                <a:tc>
                  <a:txBody>
                    <a:bodyPr/>
                    <a:lstStyle/>
                    <a:p>
                      <a:r>
                        <a:rPr lang="zh-CN" altLang="en-US" sz="1800" dirty="0" smtClean="0">
                          <a:latin typeface="+mn-ea"/>
                          <a:ea typeface="+mn-ea"/>
                        </a:rPr>
                        <a:t>制冷余量</a:t>
                      </a:r>
                      <a:endParaRPr lang="zh-CN" altLang="en-US" sz="1800" dirty="0">
                        <a:latin typeface="+mn-ea"/>
                        <a:ea typeface="+mn-ea"/>
                      </a:endParaRPr>
                    </a:p>
                  </a:txBody>
                  <a:tcPr/>
                </a:tc>
              </a:tr>
              <a:tr h="674091">
                <a:tc>
                  <a:txBody>
                    <a:bodyPr/>
                    <a:lstStyle/>
                    <a:p>
                      <a:r>
                        <a:rPr lang="en-US" altLang="zh-CN" sz="1800" dirty="0" smtClean="0">
                          <a:latin typeface="+mn-ea"/>
                          <a:ea typeface="+mn-ea"/>
                        </a:rPr>
                        <a:t>A5M1-101</a:t>
                      </a:r>
                      <a:r>
                        <a:rPr lang="zh-CN" altLang="en-US" sz="1800" dirty="0" smtClean="0">
                          <a:latin typeface="+mn-ea"/>
                          <a:ea typeface="+mn-ea"/>
                        </a:rPr>
                        <a:t>机房</a:t>
                      </a:r>
                      <a:endParaRPr lang="zh-CN" altLang="en-US" sz="1800" dirty="0">
                        <a:latin typeface="+mn-ea"/>
                        <a:ea typeface="+mn-ea"/>
                      </a:endParaRPr>
                    </a:p>
                  </a:txBody>
                  <a:tcPr/>
                </a:tc>
                <a:tc>
                  <a:txBody>
                    <a:bodyPr/>
                    <a:lstStyle/>
                    <a:p>
                      <a:r>
                        <a:rPr lang="en-US" altLang="zh-CN" sz="1800" dirty="0" smtClean="0">
                          <a:latin typeface="+mn-ea"/>
                          <a:ea typeface="+mn-ea"/>
                        </a:rPr>
                        <a:t>1#-7#</a:t>
                      </a:r>
                      <a:endParaRPr lang="zh-CN" altLang="en-US" sz="1800" dirty="0">
                        <a:latin typeface="+mn-ea"/>
                        <a:ea typeface="+mn-ea"/>
                      </a:endParaRPr>
                    </a:p>
                  </a:txBody>
                  <a:tcPr/>
                </a:tc>
                <a:tc>
                  <a:txBody>
                    <a:bodyPr/>
                    <a:lstStyle/>
                    <a:p>
                      <a:r>
                        <a:rPr lang="zh-CN" altLang="en-US" sz="1800" dirty="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146KW</a:t>
                      </a:r>
                      <a:endParaRPr lang="zh-CN" altLang="en-US" sz="1800" dirty="0">
                        <a:latin typeface="+mn-ea"/>
                        <a:ea typeface="+mn-ea"/>
                      </a:endParaRPr>
                    </a:p>
                  </a:txBody>
                  <a:tcPr/>
                </a:tc>
                <a:tc>
                  <a:txBody>
                    <a:bodyPr/>
                    <a:lstStyle/>
                    <a:p>
                      <a:r>
                        <a:rPr lang="en-US" altLang="zh-CN" sz="1800" dirty="0" smtClean="0">
                          <a:latin typeface="+mn-ea"/>
                          <a:ea typeface="+mn-ea"/>
                        </a:rPr>
                        <a:t>6+1</a:t>
                      </a:r>
                      <a:endParaRPr lang="zh-CN" altLang="en-US" sz="1800" dirty="0">
                        <a:latin typeface="+mn-ea"/>
                        <a:ea typeface="+mn-ea"/>
                      </a:endParaRPr>
                    </a:p>
                  </a:txBody>
                  <a:tcPr/>
                </a:tc>
                <a:tc>
                  <a:txBody>
                    <a:bodyPr/>
                    <a:lstStyle/>
                    <a:p>
                      <a:r>
                        <a:rPr lang="en-US" altLang="zh-CN" sz="1800" dirty="0" smtClean="0">
                          <a:latin typeface="+mn-ea"/>
                          <a:ea typeface="+mn-ea"/>
                        </a:rPr>
                        <a:t>774KW</a:t>
                      </a:r>
                    </a:p>
                  </a:txBody>
                  <a:tcPr/>
                </a:tc>
                <a:tc>
                  <a:txBody>
                    <a:bodyPr/>
                    <a:lstStyle/>
                    <a:p>
                      <a:r>
                        <a:rPr lang="en-US" altLang="zh-CN" sz="1800" dirty="0" smtClean="0">
                          <a:latin typeface="+mn-ea"/>
                          <a:ea typeface="+mn-ea"/>
                        </a:rPr>
                        <a:t>163</a:t>
                      </a:r>
                      <a:endParaRPr lang="zh-CN" altLang="en-US" sz="1800" dirty="0">
                        <a:latin typeface="+mn-ea"/>
                        <a:ea typeface="+mn-ea"/>
                      </a:endParaRPr>
                    </a:p>
                  </a:txBody>
                  <a:tcPr/>
                </a:tc>
                <a:tc>
                  <a:txBody>
                    <a:bodyPr/>
                    <a:lstStyle/>
                    <a:p>
                      <a:r>
                        <a:rPr lang="en-US" altLang="zh-CN" sz="1800" dirty="0" smtClean="0">
                          <a:latin typeface="+mn-ea"/>
                          <a:ea typeface="+mn-ea"/>
                        </a:rPr>
                        <a:t>15KW</a:t>
                      </a:r>
                      <a:endParaRPr lang="zh-CN" altLang="en-US" sz="1800" dirty="0">
                        <a:latin typeface="+mn-ea"/>
                        <a:ea typeface="+mn-ea"/>
                      </a:endParaRPr>
                    </a:p>
                  </a:txBody>
                  <a:tcPr/>
                </a:tc>
                <a:tc>
                  <a:txBody>
                    <a:bodyPr/>
                    <a:lstStyle/>
                    <a:p>
                      <a:r>
                        <a:rPr lang="en-US" altLang="zh-CN" sz="1800" dirty="0" smtClean="0">
                          <a:latin typeface="+mn-ea"/>
                          <a:ea typeface="+mn-ea"/>
                        </a:rPr>
                        <a:t>1022KW</a:t>
                      </a:r>
                      <a:endParaRPr lang="zh-CN" altLang="en-US" sz="1800" dirty="0">
                        <a:latin typeface="+mn-ea"/>
                        <a:ea typeface="+mn-ea"/>
                      </a:endParaRPr>
                    </a:p>
                  </a:txBody>
                  <a:tcPr/>
                </a:tc>
                <a:tc>
                  <a:txBody>
                    <a:bodyPr/>
                    <a:lstStyle/>
                    <a:p>
                      <a:r>
                        <a:rPr lang="en-US" altLang="zh-CN" sz="1800" dirty="0" smtClean="0">
                          <a:latin typeface="+mn-ea"/>
                          <a:ea typeface="+mn-ea"/>
                        </a:rPr>
                        <a:t>243KW</a:t>
                      </a:r>
                      <a:endParaRPr lang="zh-CN" altLang="en-US" sz="1800" dirty="0">
                        <a:latin typeface="+mn-ea"/>
                        <a:ea typeface="+mn-ea"/>
                      </a:endParaRPr>
                    </a:p>
                  </a:txBody>
                  <a:tcPr/>
                </a:tc>
              </a:tr>
              <a:tr h="628101">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A5M1-102</a:t>
                      </a:r>
                      <a:r>
                        <a:rPr lang="zh-CN" altLang="en-US" sz="1800" dirty="0" smtClean="0">
                          <a:latin typeface="+mn-ea"/>
                          <a:ea typeface="+mn-ea"/>
                        </a:rPr>
                        <a:t>机房</a:t>
                      </a:r>
                    </a:p>
                  </a:txBody>
                  <a:tcPr/>
                </a:tc>
                <a:tc>
                  <a:txBody>
                    <a:bodyPr/>
                    <a:lstStyle/>
                    <a:p>
                      <a:r>
                        <a:rPr lang="en-US" altLang="zh-CN" sz="1800" smtClean="0">
                          <a:latin typeface="+mn-ea"/>
                          <a:ea typeface="+mn-ea"/>
                        </a:rPr>
                        <a:t>1#-7#</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smtClean="0">
                          <a:latin typeface="+mn-ea"/>
                          <a:ea typeface="+mn-ea"/>
                        </a:rPr>
                        <a:t>146KW</a:t>
                      </a:r>
                      <a:endParaRPr lang="zh-CN" altLang="en-US" sz="1800" dirty="0">
                        <a:latin typeface="+mn-ea"/>
                        <a:ea typeface="+mn-ea"/>
                      </a:endParaRPr>
                    </a:p>
                  </a:txBody>
                  <a:tcPr/>
                </a:tc>
                <a:tc>
                  <a:txBody>
                    <a:bodyPr/>
                    <a:lstStyle/>
                    <a:p>
                      <a:r>
                        <a:rPr lang="en-US" altLang="zh-CN" sz="1800" smtClean="0">
                          <a:latin typeface="+mn-ea"/>
                          <a:ea typeface="+mn-ea"/>
                        </a:rPr>
                        <a:t>6+1</a:t>
                      </a:r>
                      <a:endParaRPr lang="zh-CN" altLang="en-US" sz="1800" dirty="0">
                        <a:latin typeface="+mn-ea"/>
                        <a:ea typeface="+mn-ea"/>
                      </a:endParaRPr>
                    </a:p>
                  </a:txBody>
                  <a:tcPr/>
                </a:tc>
                <a:tc>
                  <a:txBody>
                    <a:bodyPr/>
                    <a:lstStyle/>
                    <a:p>
                      <a:r>
                        <a:rPr lang="en-US" altLang="zh-CN" sz="1800" dirty="0" smtClean="0">
                          <a:latin typeface="+mn-ea"/>
                          <a:ea typeface="+mn-ea"/>
                        </a:rPr>
                        <a:t>733KW</a:t>
                      </a:r>
                      <a:endParaRPr lang="zh-CN" altLang="en-US" sz="1800" dirty="0">
                        <a:latin typeface="+mn-ea"/>
                        <a:ea typeface="+mn-ea"/>
                      </a:endParaRPr>
                    </a:p>
                  </a:txBody>
                  <a:tcPr/>
                </a:tc>
                <a:tc>
                  <a:txBody>
                    <a:bodyPr/>
                    <a:lstStyle/>
                    <a:p>
                      <a:r>
                        <a:rPr lang="en-US" altLang="zh-CN" sz="1800" dirty="0" smtClean="0">
                          <a:latin typeface="+mn-ea"/>
                          <a:ea typeface="+mn-ea"/>
                        </a:rPr>
                        <a:t>161</a:t>
                      </a:r>
                      <a:endParaRPr lang="zh-CN" altLang="en-US" sz="1800" dirty="0">
                        <a:latin typeface="+mn-ea"/>
                        <a:ea typeface="+mn-ea"/>
                      </a:endParaRPr>
                    </a:p>
                  </a:txBody>
                  <a:tcPr/>
                </a:tc>
                <a:tc>
                  <a:txBody>
                    <a:bodyPr/>
                    <a:lstStyle/>
                    <a:p>
                      <a:r>
                        <a:rPr lang="en-US" altLang="zh-CN" sz="1800" dirty="0" smtClean="0">
                          <a:latin typeface="+mn-ea"/>
                          <a:ea typeface="+mn-ea"/>
                        </a:rPr>
                        <a:t>15KW</a:t>
                      </a:r>
                      <a:endParaRPr lang="zh-CN" altLang="en-US" sz="1800" dirty="0">
                        <a:latin typeface="+mn-ea"/>
                        <a:ea typeface="+mn-ea"/>
                      </a:endParaRPr>
                    </a:p>
                  </a:txBody>
                  <a:tcPr/>
                </a:tc>
                <a:tc>
                  <a:txBody>
                    <a:bodyPr/>
                    <a:lstStyle/>
                    <a:p>
                      <a:r>
                        <a:rPr lang="en-US" altLang="zh-CN" sz="1800" dirty="0" smtClean="0">
                          <a:latin typeface="+mn-ea"/>
                          <a:ea typeface="+mn-ea"/>
                        </a:rPr>
                        <a:t>1022KW</a:t>
                      </a:r>
                      <a:endParaRPr lang="zh-CN" altLang="en-US" sz="1800" dirty="0">
                        <a:latin typeface="+mn-ea"/>
                        <a:ea typeface="+mn-ea"/>
                      </a:endParaRPr>
                    </a:p>
                  </a:txBody>
                  <a:tcPr/>
                </a:tc>
                <a:tc>
                  <a:txBody>
                    <a:bodyPr/>
                    <a:lstStyle/>
                    <a:p>
                      <a:r>
                        <a:rPr lang="en-US" altLang="zh-CN" sz="1800" dirty="0" smtClean="0">
                          <a:latin typeface="+mn-ea"/>
                          <a:ea typeface="+mn-ea"/>
                        </a:rPr>
                        <a:t>274KW</a:t>
                      </a:r>
                      <a:endParaRPr lang="zh-CN" altLang="en-US" sz="1800" dirty="0">
                        <a:latin typeface="+mn-ea"/>
                        <a:ea typeface="+mn-ea"/>
                      </a:endParaRPr>
                    </a:p>
                  </a:txBody>
                  <a:tcPr/>
                </a:tc>
              </a:tr>
              <a:tr h="484346">
                <a:tc>
                  <a:txBody>
                    <a:bodyPr/>
                    <a:lstStyle/>
                    <a:p>
                      <a:r>
                        <a:rPr lang="en-US" altLang="zh-CN" sz="1800" dirty="0" smtClean="0">
                          <a:latin typeface="+mn-ea"/>
                          <a:ea typeface="+mn-ea"/>
                        </a:rPr>
                        <a:t>A5M1-201</a:t>
                      </a:r>
                      <a:r>
                        <a:rPr lang="zh-CN" altLang="en-US" sz="1800" dirty="0" smtClean="0">
                          <a:latin typeface="+mn-ea"/>
                          <a:ea typeface="+mn-ea"/>
                        </a:rPr>
                        <a:t>机房</a:t>
                      </a:r>
                      <a:endParaRPr lang="zh-CN" altLang="en-US" sz="1800" dirty="0">
                        <a:latin typeface="+mn-ea"/>
                        <a:ea typeface="+mn-ea"/>
                      </a:endParaRPr>
                    </a:p>
                  </a:txBody>
                  <a:tcPr/>
                </a:tc>
                <a:tc>
                  <a:txBody>
                    <a:bodyPr/>
                    <a:lstStyle/>
                    <a:p>
                      <a:r>
                        <a:rPr lang="en-US" altLang="zh-CN" sz="1800" smtClean="0">
                          <a:latin typeface="+mn-ea"/>
                          <a:ea typeface="+mn-ea"/>
                        </a:rPr>
                        <a:t>1#-7#</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smtClean="0">
                          <a:latin typeface="+mn-ea"/>
                          <a:ea typeface="+mn-ea"/>
                        </a:rPr>
                        <a:t>146KW</a:t>
                      </a:r>
                      <a:endParaRPr lang="zh-CN" altLang="en-US" sz="1800" dirty="0">
                        <a:latin typeface="+mn-ea"/>
                        <a:ea typeface="+mn-ea"/>
                      </a:endParaRPr>
                    </a:p>
                  </a:txBody>
                  <a:tcPr/>
                </a:tc>
                <a:tc>
                  <a:txBody>
                    <a:bodyPr/>
                    <a:lstStyle/>
                    <a:p>
                      <a:r>
                        <a:rPr lang="en-US" altLang="zh-CN" sz="1800" smtClean="0">
                          <a:latin typeface="+mn-ea"/>
                          <a:ea typeface="+mn-ea"/>
                        </a:rPr>
                        <a:t>6+1</a:t>
                      </a:r>
                      <a:endParaRPr lang="zh-CN" altLang="en-US" sz="1800" dirty="0">
                        <a:latin typeface="+mn-ea"/>
                        <a:ea typeface="+mn-ea"/>
                      </a:endParaRPr>
                    </a:p>
                  </a:txBody>
                  <a:tcPr/>
                </a:tc>
                <a:tc>
                  <a:txBody>
                    <a:bodyPr/>
                    <a:lstStyle/>
                    <a:p>
                      <a:r>
                        <a:rPr lang="en-US" altLang="zh-CN" sz="1800" dirty="0" smtClean="0">
                          <a:latin typeface="+mn-ea"/>
                          <a:ea typeface="+mn-ea"/>
                        </a:rPr>
                        <a:t>861KW</a:t>
                      </a:r>
                      <a:endParaRPr lang="zh-CN" altLang="en-US" sz="1800" dirty="0">
                        <a:latin typeface="+mn-ea"/>
                        <a:ea typeface="+mn-ea"/>
                      </a:endParaRPr>
                    </a:p>
                  </a:txBody>
                  <a:tcPr/>
                </a:tc>
                <a:tc>
                  <a:txBody>
                    <a:bodyPr/>
                    <a:lstStyle/>
                    <a:p>
                      <a:r>
                        <a:rPr lang="en-US" altLang="zh-CN" sz="1800" dirty="0" smtClean="0">
                          <a:latin typeface="+mn-ea"/>
                          <a:ea typeface="+mn-ea"/>
                        </a:rPr>
                        <a:t>172</a:t>
                      </a:r>
                      <a:endParaRPr lang="zh-CN" altLang="en-US" sz="1800" dirty="0">
                        <a:latin typeface="+mn-ea"/>
                        <a:ea typeface="+mn-ea"/>
                      </a:endParaRPr>
                    </a:p>
                  </a:txBody>
                  <a:tcPr/>
                </a:tc>
                <a:tc>
                  <a:txBody>
                    <a:bodyPr/>
                    <a:lstStyle/>
                    <a:p>
                      <a:r>
                        <a:rPr lang="en-US" altLang="zh-CN" sz="1800" dirty="0" smtClean="0">
                          <a:latin typeface="+mn-ea"/>
                          <a:ea typeface="+mn-ea"/>
                        </a:rPr>
                        <a:t>15KW</a:t>
                      </a:r>
                      <a:endParaRPr lang="zh-CN" altLang="en-US" sz="1800" dirty="0">
                        <a:latin typeface="+mn-ea"/>
                        <a:ea typeface="+mn-ea"/>
                      </a:endParaRPr>
                    </a:p>
                  </a:txBody>
                  <a:tcPr/>
                </a:tc>
                <a:tc>
                  <a:txBody>
                    <a:bodyPr/>
                    <a:lstStyle/>
                    <a:p>
                      <a:r>
                        <a:rPr lang="en-US" altLang="zh-CN" sz="1800" dirty="0" smtClean="0">
                          <a:latin typeface="+mn-ea"/>
                          <a:ea typeface="+mn-ea"/>
                        </a:rPr>
                        <a:t>1022KW</a:t>
                      </a:r>
                      <a:endParaRPr lang="zh-CN" altLang="en-US" sz="1800" dirty="0">
                        <a:latin typeface="+mn-ea"/>
                        <a:ea typeface="+mn-ea"/>
                      </a:endParaRPr>
                    </a:p>
                  </a:txBody>
                  <a:tcPr/>
                </a:tc>
                <a:tc>
                  <a:txBody>
                    <a:bodyPr/>
                    <a:lstStyle/>
                    <a:p>
                      <a:r>
                        <a:rPr lang="en-US" altLang="zh-CN" sz="1800" dirty="0" smtClean="0">
                          <a:latin typeface="+mn-ea"/>
                          <a:ea typeface="+mn-ea"/>
                        </a:rPr>
                        <a:t>146KW</a:t>
                      </a:r>
                      <a:endParaRPr lang="zh-CN" altLang="en-US" sz="1800" dirty="0">
                        <a:latin typeface="+mn-ea"/>
                        <a:ea typeface="+mn-ea"/>
                      </a:endParaRPr>
                    </a:p>
                  </a:txBody>
                  <a:tcPr/>
                </a:tc>
              </a:tr>
              <a:tr h="376024">
                <a:tc>
                  <a:txBody>
                    <a:bodyPr/>
                    <a:lstStyle/>
                    <a:p>
                      <a:r>
                        <a:rPr lang="en-US" altLang="zh-CN" sz="1800" dirty="0" smtClean="0">
                          <a:latin typeface="+mn-ea"/>
                          <a:ea typeface="+mn-ea"/>
                        </a:rPr>
                        <a:t>A5M1-202</a:t>
                      </a:r>
                      <a:r>
                        <a:rPr lang="zh-CN" altLang="en-US" sz="1800" dirty="0" smtClean="0">
                          <a:latin typeface="+mn-ea"/>
                          <a:ea typeface="+mn-ea"/>
                        </a:rPr>
                        <a:t>机房</a:t>
                      </a:r>
                      <a:endParaRPr lang="zh-CN" altLang="en-US" sz="1800" dirty="0">
                        <a:latin typeface="+mn-ea"/>
                        <a:ea typeface="+mn-ea"/>
                      </a:endParaRPr>
                    </a:p>
                  </a:txBody>
                  <a:tcPr/>
                </a:tc>
                <a:tc>
                  <a:txBody>
                    <a:bodyPr/>
                    <a:lstStyle/>
                    <a:p>
                      <a:r>
                        <a:rPr lang="en-US" altLang="zh-CN" sz="1800" smtClean="0">
                          <a:latin typeface="+mn-ea"/>
                          <a:ea typeface="+mn-ea"/>
                        </a:rPr>
                        <a:t>1#-7#</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smtClean="0">
                          <a:latin typeface="+mn-ea"/>
                          <a:ea typeface="+mn-ea"/>
                        </a:rPr>
                        <a:t>146KW</a:t>
                      </a:r>
                      <a:endParaRPr lang="zh-CN" altLang="en-US" sz="1800" dirty="0">
                        <a:latin typeface="+mn-ea"/>
                        <a:ea typeface="+mn-ea"/>
                      </a:endParaRPr>
                    </a:p>
                  </a:txBody>
                  <a:tcPr/>
                </a:tc>
                <a:tc>
                  <a:txBody>
                    <a:bodyPr/>
                    <a:lstStyle/>
                    <a:p>
                      <a:r>
                        <a:rPr lang="en-US" altLang="zh-CN" sz="1800" smtClean="0">
                          <a:latin typeface="+mn-ea"/>
                          <a:ea typeface="+mn-ea"/>
                        </a:rPr>
                        <a:t>6+1</a:t>
                      </a:r>
                      <a:endParaRPr lang="zh-CN" altLang="en-US" sz="1800" dirty="0">
                        <a:latin typeface="+mn-ea"/>
                        <a:ea typeface="+mn-ea"/>
                      </a:endParaRPr>
                    </a:p>
                  </a:txBody>
                  <a:tcPr/>
                </a:tc>
                <a:tc>
                  <a:txBody>
                    <a:bodyPr/>
                    <a:lstStyle/>
                    <a:p>
                      <a:r>
                        <a:rPr lang="en-US" altLang="zh-CN" sz="1800" dirty="0" smtClean="0">
                          <a:latin typeface="+mn-ea"/>
                          <a:ea typeface="+mn-ea"/>
                        </a:rPr>
                        <a:t>620KW</a:t>
                      </a:r>
                      <a:endParaRPr lang="zh-CN" altLang="en-US" sz="1800" dirty="0">
                        <a:latin typeface="+mn-ea"/>
                        <a:ea typeface="+mn-ea"/>
                      </a:endParaRPr>
                    </a:p>
                  </a:txBody>
                  <a:tcPr/>
                </a:tc>
                <a:tc>
                  <a:txBody>
                    <a:bodyPr/>
                    <a:lstStyle/>
                    <a:p>
                      <a:r>
                        <a:rPr lang="en-US" altLang="zh-CN" sz="1800" dirty="0" smtClean="0">
                          <a:latin typeface="+mn-ea"/>
                          <a:ea typeface="+mn-ea"/>
                        </a:rPr>
                        <a:t>136</a:t>
                      </a:r>
                      <a:endParaRPr lang="zh-CN" altLang="en-US" sz="1800" dirty="0">
                        <a:latin typeface="+mn-ea"/>
                        <a:ea typeface="+mn-ea"/>
                      </a:endParaRPr>
                    </a:p>
                  </a:txBody>
                  <a:tcPr/>
                </a:tc>
                <a:tc>
                  <a:txBody>
                    <a:bodyPr/>
                    <a:lstStyle/>
                    <a:p>
                      <a:r>
                        <a:rPr lang="en-US" altLang="zh-CN" sz="1800" dirty="0" smtClean="0">
                          <a:latin typeface="+mn-ea"/>
                          <a:ea typeface="+mn-ea"/>
                        </a:rPr>
                        <a:t>15KW</a:t>
                      </a:r>
                      <a:endParaRPr lang="zh-CN" altLang="en-US" sz="1800" dirty="0">
                        <a:latin typeface="+mn-ea"/>
                        <a:ea typeface="+mn-ea"/>
                      </a:endParaRPr>
                    </a:p>
                  </a:txBody>
                  <a:tcPr/>
                </a:tc>
                <a:tc>
                  <a:txBody>
                    <a:bodyPr/>
                    <a:lstStyle/>
                    <a:p>
                      <a:r>
                        <a:rPr lang="en-US" altLang="zh-CN" sz="1800" dirty="0" smtClean="0">
                          <a:latin typeface="+mn-ea"/>
                          <a:ea typeface="+mn-ea"/>
                        </a:rPr>
                        <a:t>1022KW</a:t>
                      </a:r>
                      <a:endParaRPr lang="zh-CN" altLang="en-US" sz="1800" dirty="0">
                        <a:latin typeface="+mn-ea"/>
                        <a:ea typeface="+mn-ea"/>
                      </a:endParaRPr>
                    </a:p>
                  </a:txBody>
                  <a:tcPr/>
                </a:tc>
                <a:tc>
                  <a:txBody>
                    <a:bodyPr/>
                    <a:lstStyle/>
                    <a:p>
                      <a:r>
                        <a:rPr lang="en-US" altLang="zh-CN" sz="1800" dirty="0" smtClean="0">
                          <a:latin typeface="+mn-ea"/>
                          <a:ea typeface="+mn-ea"/>
                        </a:rPr>
                        <a:t>387KW</a:t>
                      </a:r>
                      <a:endParaRPr lang="zh-CN" altLang="en-US" sz="1800" dirty="0">
                        <a:latin typeface="+mn-ea"/>
                        <a:ea typeface="+mn-ea"/>
                      </a:endParaRPr>
                    </a:p>
                  </a:txBody>
                  <a:tcPr/>
                </a:tc>
              </a:tr>
              <a:tr h="484346">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A5M1-301</a:t>
                      </a:r>
                      <a:r>
                        <a:rPr lang="zh-CN" altLang="en-US" sz="1800" dirty="0" smtClean="0">
                          <a:latin typeface="+mn-ea"/>
                          <a:ea typeface="+mn-ea"/>
                        </a:rPr>
                        <a:t>机房</a:t>
                      </a:r>
                    </a:p>
                  </a:txBody>
                  <a:tcPr/>
                </a:tc>
                <a:tc>
                  <a:txBody>
                    <a:bodyPr/>
                    <a:lstStyle/>
                    <a:p>
                      <a:r>
                        <a:rPr lang="en-US" altLang="zh-CN" sz="1800" smtClean="0">
                          <a:latin typeface="+mn-ea"/>
                          <a:ea typeface="+mn-ea"/>
                        </a:rPr>
                        <a:t>1#-7#</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smtClean="0">
                          <a:latin typeface="+mn-ea"/>
                          <a:ea typeface="+mn-ea"/>
                        </a:rPr>
                        <a:t>146KW</a:t>
                      </a:r>
                      <a:endParaRPr lang="zh-CN" altLang="en-US" sz="1800" dirty="0">
                        <a:latin typeface="+mn-ea"/>
                        <a:ea typeface="+mn-ea"/>
                      </a:endParaRPr>
                    </a:p>
                  </a:txBody>
                  <a:tcPr/>
                </a:tc>
                <a:tc>
                  <a:txBody>
                    <a:bodyPr/>
                    <a:lstStyle/>
                    <a:p>
                      <a:r>
                        <a:rPr lang="en-US" altLang="zh-CN" sz="1800" smtClean="0">
                          <a:latin typeface="+mn-ea"/>
                          <a:ea typeface="+mn-ea"/>
                        </a:rPr>
                        <a:t>6+1</a:t>
                      </a:r>
                      <a:endParaRPr lang="zh-CN" altLang="en-US" sz="1800" dirty="0">
                        <a:latin typeface="+mn-ea"/>
                        <a:ea typeface="+mn-ea"/>
                      </a:endParaRPr>
                    </a:p>
                  </a:txBody>
                  <a:tcPr/>
                </a:tc>
                <a:tc>
                  <a:txBody>
                    <a:bodyPr/>
                    <a:lstStyle/>
                    <a:p>
                      <a:r>
                        <a:rPr lang="en-US" altLang="zh-CN" sz="1800" dirty="0" smtClean="0">
                          <a:latin typeface="+mn-ea"/>
                          <a:ea typeface="+mn-ea"/>
                        </a:rPr>
                        <a:t>748KW</a:t>
                      </a:r>
                      <a:endParaRPr lang="zh-CN" altLang="en-US" sz="1800" dirty="0">
                        <a:latin typeface="+mn-ea"/>
                        <a:ea typeface="+mn-ea"/>
                      </a:endParaRPr>
                    </a:p>
                  </a:txBody>
                  <a:tcPr/>
                </a:tc>
                <a:tc>
                  <a:txBody>
                    <a:bodyPr/>
                    <a:lstStyle/>
                    <a:p>
                      <a:r>
                        <a:rPr lang="en-US" altLang="zh-CN" sz="1800" dirty="0" smtClean="0">
                          <a:latin typeface="+mn-ea"/>
                          <a:ea typeface="+mn-ea"/>
                        </a:rPr>
                        <a:t>172</a:t>
                      </a:r>
                      <a:endParaRPr lang="zh-CN" altLang="en-US" sz="1800" dirty="0">
                        <a:latin typeface="+mn-ea"/>
                        <a:ea typeface="+mn-ea"/>
                      </a:endParaRPr>
                    </a:p>
                  </a:txBody>
                  <a:tcPr/>
                </a:tc>
                <a:tc>
                  <a:txBody>
                    <a:bodyPr/>
                    <a:lstStyle/>
                    <a:p>
                      <a:r>
                        <a:rPr lang="en-US" altLang="zh-CN" sz="1800" dirty="0" smtClean="0">
                          <a:latin typeface="+mn-ea"/>
                          <a:ea typeface="+mn-ea"/>
                        </a:rPr>
                        <a:t>15KW</a:t>
                      </a:r>
                      <a:endParaRPr lang="zh-CN" altLang="en-US" sz="1800" dirty="0">
                        <a:latin typeface="+mn-ea"/>
                        <a:ea typeface="+mn-ea"/>
                      </a:endParaRPr>
                    </a:p>
                  </a:txBody>
                  <a:tcPr/>
                </a:tc>
                <a:tc>
                  <a:txBody>
                    <a:bodyPr/>
                    <a:lstStyle/>
                    <a:p>
                      <a:r>
                        <a:rPr lang="en-US" altLang="zh-CN" sz="1800" dirty="0" smtClean="0">
                          <a:latin typeface="+mn-ea"/>
                          <a:ea typeface="+mn-ea"/>
                        </a:rPr>
                        <a:t>1022KW</a:t>
                      </a:r>
                      <a:endParaRPr lang="zh-CN" altLang="en-US" sz="1800" dirty="0">
                        <a:latin typeface="+mn-ea"/>
                        <a:ea typeface="+mn-ea"/>
                      </a:endParaRPr>
                    </a:p>
                  </a:txBody>
                  <a:tcPr/>
                </a:tc>
                <a:tc>
                  <a:txBody>
                    <a:bodyPr/>
                    <a:lstStyle/>
                    <a:p>
                      <a:r>
                        <a:rPr lang="en-US" altLang="zh-CN" sz="1800" dirty="0" smtClean="0">
                          <a:latin typeface="+mn-ea"/>
                          <a:ea typeface="+mn-ea"/>
                        </a:rPr>
                        <a:t>259KW</a:t>
                      </a:r>
                      <a:endParaRPr lang="zh-CN" altLang="en-US" sz="1800" dirty="0">
                        <a:latin typeface="+mn-ea"/>
                        <a:ea typeface="+mn-ea"/>
                      </a:endParaRPr>
                    </a:p>
                  </a:txBody>
                  <a:tcPr/>
                </a:tc>
              </a:tr>
              <a:tr h="484346">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A5M1-302</a:t>
                      </a:r>
                      <a:r>
                        <a:rPr lang="zh-CN" altLang="en-US" sz="1800" dirty="0" smtClean="0">
                          <a:latin typeface="+mn-ea"/>
                          <a:ea typeface="+mn-ea"/>
                        </a:rPr>
                        <a:t>机房</a:t>
                      </a:r>
                    </a:p>
                  </a:txBody>
                  <a:tcPr/>
                </a:tc>
                <a:tc>
                  <a:txBody>
                    <a:bodyPr/>
                    <a:lstStyle/>
                    <a:p>
                      <a:r>
                        <a:rPr lang="en-US" altLang="zh-CN" sz="1800" smtClean="0">
                          <a:latin typeface="+mn-ea"/>
                          <a:ea typeface="+mn-ea"/>
                        </a:rPr>
                        <a:t>1#-7#</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smtClean="0">
                          <a:latin typeface="+mn-ea"/>
                          <a:ea typeface="+mn-ea"/>
                        </a:rPr>
                        <a:t>146KW</a:t>
                      </a:r>
                      <a:endParaRPr lang="zh-CN" altLang="en-US" sz="1800" dirty="0">
                        <a:latin typeface="+mn-ea"/>
                        <a:ea typeface="+mn-ea"/>
                      </a:endParaRPr>
                    </a:p>
                  </a:txBody>
                  <a:tcPr/>
                </a:tc>
                <a:tc>
                  <a:txBody>
                    <a:bodyPr/>
                    <a:lstStyle/>
                    <a:p>
                      <a:r>
                        <a:rPr lang="en-US" altLang="zh-CN" sz="1800" smtClean="0">
                          <a:latin typeface="+mn-ea"/>
                          <a:ea typeface="+mn-ea"/>
                        </a:rPr>
                        <a:t>6+1</a:t>
                      </a:r>
                      <a:endParaRPr lang="zh-CN" altLang="en-US" sz="1800" dirty="0">
                        <a:latin typeface="+mn-ea"/>
                        <a:ea typeface="+mn-ea"/>
                      </a:endParaRPr>
                    </a:p>
                  </a:txBody>
                  <a:tcPr/>
                </a:tc>
                <a:tc>
                  <a:txBody>
                    <a:bodyPr/>
                    <a:lstStyle/>
                    <a:p>
                      <a:r>
                        <a:rPr lang="en-US" altLang="zh-CN" sz="1800" dirty="0" smtClean="0">
                          <a:latin typeface="+mn-ea"/>
                          <a:ea typeface="+mn-ea"/>
                        </a:rPr>
                        <a:t>752KW</a:t>
                      </a:r>
                      <a:endParaRPr lang="zh-CN" altLang="en-US" sz="1800" dirty="0">
                        <a:latin typeface="+mn-ea"/>
                        <a:ea typeface="+mn-ea"/>
                      </a:endParaRPr>
                    </a:p>
                  </a:txBody>
                  <a:tcPr/>
                </a:tc>
                <a:tc>
                  <a:txBody>
                    <a:bodyPr/>
                    <a:lstStyle/>
                    <a:p>
                      <a:r>
                        <a:rPr lang="en-US" altLang="zh-CN" sz="1800" dirty="0" smtClean="0">
                          <a:latin typeface="+mn-ea"/>
                          <a:ea typeface="+mn-ea"/>
                        </a:rPr>
                        <a:t>168</a:t>
                      </a:r>
                      <a:endParaRPr lang="zh-CN" altLang="en-US" sz="1800" dirty="0">
                        <a:latin typeface="+mn-ea"/>
                        <a:ea typeface="+mn-ea"/>
                      </a:endParaRPr>
                    </a:p>
                  </a:txBody>
                  <a:tcPr/>
                </a:tc>
                <a:tc>
                  <a:txBody>
                    <a:bodyPr/>
                    <a:lstStyle/>
                    <a:p>
                      <a:r>
                        <a:rPr lang="en-US" altLang="zh-CN" sz="1800" dirty="0" smtClean="0">
                          <a:latin typeface="+mn-ea"/>
                          <a:ea typeface="+mn-ea"/>
                        </a:rPr>
                        <a:t>15KW</a:t>
                      </a:r>
                      <a:endParaRPr lang="zh-CN" altLang="en-US" sz="1800" dirty="0">
                        <a:latin typeface="+mn-ea"/>
                        <a:ea typeface="+mn-ea"/>
                      </a:endParaRPr>
                    </a:p>
                  </a:txBody>
                  <a:tcPr/>
                </a:tc>
                <a:tc>
                  <a:txBody>
                    <a:bodyPr/>
                    <a:lstStyle/>
                    <a:p>
                      <a:r>
                        <a:rPr lang="en-US" altLang="zh-CN" sz="1800" dirty="0" smtClean="0">
                          <a:latin typeface="+mn-ea"/>
                          <a:ea typeface="+mn-ea"/>
                        </a:rPr>
                        <a:t>1022KW</a:t>
                      </a:r>
                      <a:endParaRPr lang="zh-CN" altLang="en-US" sz="1800" dirty="0">
                        <a:latin typeface="+mn-ea"/>
                        <a:ea typeface="+mn-ea"/>
                      </a:endParaRPr>
                    </a:p>
                  </a:txBody>
                  <a:tcPr/>
                </a:tc>
                <a:tc>
                  <a:txBody>
                    <a:bodyPr/>
                    <a:lstStyle/>
                    <a:p>
                      <a:r>
                        <a:rPr lang="en-US" altLang="zh-CN" sz="1800" dirty="0" smtClean="0">
                          <a:latin typeface="+mn-ea"/>
                          <a:ea typeface="+mn-ea"/>
                        </a:rPr>
                        <a:t>255KW</a:t>
                      </a:r>
                      <a:endParaRPr lang="zh-CN" altLang="en-US" sz="1800" dirty="0">
                        <a:latin typeface="+mn-ea"/>
                        <a:ea typeface="+mn-ea"/>
                      </a:endParaRPr>
                    </a:p>
                  </a:txBody>
                  <a:tcPr/>
                </a:tc>
              </a:tr>
              <a:tr h="484346">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A5M1-401</a:t>
                      </a:r>
                      <a:r>
                        <a:rPr lang="zh-CN" altLang="en-US" sz="1800" dirty="0" smtClean="0">
                          <a:latin typeface="+mn-ea"/>
                          <a:ea typeface="+mn-ea"/>
                        </a:rPr>
                        <a:t>机房</a:t>
                      </a:r>
                    </a:p>
                  </a:txBody>
                  <a:tcPr/>
                </a:tc>
                <a:tc>
                  <a:txBody>
                    <a:bodyPr/>
                    <a:lstStyle/>
                    <a:p>
                      <a:r>
                        <a:rPr lang="en-US" altLang="zh-CN" sz="1800" smtClean="0">
                          <a:latin typeface="+mn-ea"/>
                          <a:ea typeface="+mn-ea"/>
                        </a:rPr>
                        <a:t>1#-7#</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smtClean="0">
                          <a:latin typeface="+mn-ea"/>
                          <a:ea typeface="+mn-ea"/>
                        </a:rPr>
                        <a:t>146KW</a:t>
                      </a:r>
                      <a:endParaRPr lang="zh-CN" altLang="en-US" sz="1800" dirty="0">
                        <a:latin typeface="+mn-ea"/>
                        <a:ea typeface="+mn-ea"/>
                      </a:endParaRPr>
                    </a:p>
                  </a:txBody>
                  <a:tcPr/>
                </a:tc>
                <a:tc>
                  <a:txBody>
                    <a:bodyPr/>
                    <a:lstStyle/>
                    <a:p>
                      <a:r>
                        <a:rPr lang="en-US" altLang="zh-CN" sz="1800" smtClean="0">
                          <a:latin typeface="+mn-ea"/>
                          <a:ea typeface="+mn-ea"/>
                        </a:rPr>
                        <a:t>6+1</a:t>
                      </a:r>
                      <a:endParaRPr lang="zh-CN" altLang="en-US" sz="1800" dirty="0">
                        <a:latin typeface="+mn-ea"/>
                        <a:ea typeface="+mn-ea"/>
                      </a:endParaRPr>
                    </a:p>
                  </a:txBody>
                  <a:tcPr/>
                </a:tc>
                <a:tc>
                  <a:txBody>
                    <a:bodyPr/>
                    <a:lstStyle/>
                    <a:p>
                      <a:r>
                        <a:rPr lang="en-US" altLang="zh-CN" sz="1800" dirty="0" smtClean="0">
                          <a:latin typeface="+mn-ea"/>
                          <a:ea typeface="+mn-ea"/>
                        </a:rPr>
                        <a:t>764KW</a:t>
                      </a:r>
                      <a:endParaRPr lang="zh-CN" altLang="en-US" sz="1800" dirty="0">
                        <a:latin typeface="+mn-ea"/>
                        <a:ea typeface="+mn-ea"/>
                      </a:endParaRPr>
                    </a:p>
                  </a:txBody>
                  <a:tcPr/>
                </a:tc>
                <a:tc>
                  <a:txBody>
                    <a:bodyPr/>
                    <a:lstStyle/>
                    <a:p>
                      <a:r>
                        <a:rPr lang="en-US" altLang="zh-CN" sz="1800" dirty="0" smtClean="0">
                          <a:latin typeface="+mn-ea"/>
                          <a:ea typeface="+mn-ea"/>
                        </a:rPr>
                        <a:t>172</a:t>
                      </a:r>
                      <a:endParaRPr lang="zh-CN" altLang="en-US" sz="1800" dirty="0">
                        <a:latin typeface="+mn-ea"/>
                        <a:ea typeface="+mn-ea"/>
                      </a:endParaRPr>
                    </a:p>
                  </a:txBody>
                  <a:tcPr/>
                </a:tc>
                <a:tc>
                  <a:txBody>
                    <a:bodyPr/>
                    <a:lstStyle/>
                    <a:p>
                      <a:r>
                        <a:rPr lang="en-US" altLang="zh-CN" sz="1800" dirty="0" smtClean="0">
                          <a:latin typeface="+mn-ea"/>
                          <a:ea typeface="+mn-ea"/>
                        </a:rPr>
                        <a:t>25KW</a:t>
                      </a:r>
                      <a:endParaRPr lang="zh-CN" altLang="en-US" sz="1800" dirty="0">
                        <a:latin typeface="+mn-ea"/>
                        <a:ea typeface="+mn-ea"/>
                      </a:endParaRPr>
                    </a:p>
                  </a:txBody>
                  <a:tcPr/>
                </a:tc>
                <a:tc>
                  <a:txBody>
                    <a:bodyPr/>
                    <a:lstStyle/>
                    <a:p>
                      <a:r>
                        <a:rPr lang="en-US" altLang="zh-CN" sz="1800" dirty="0" smtClean="0">
                          <a:latin typeface="+mn-ea"/>
                          <a:ea typeface="+mn-ea"/>
                        </a:rPr>
                        <a:t>1022KW</a:t>
                      </a:r>
                      <a:endParaRPr lang="zh-CN" altLang="en-US" sz="1800" dirty="0">
                        <a:latin typeface="+mn-ea"/>
                        <a:ea typeface="+mn-ea"/>
                      </a:endParaRPr>
                    </a:p>
                  </a:txBody>
                  <a:tcPr/>
                </a:tc>
                <a:tc>
                  <a:txBody>
                    <a:bodyPr/>
                    <a:lstStyle/>
                    <a:p>
                      <a:r>
                        <a:rPr lang="en-US" altLang="zh-CN" sz="1800" dirty="0" smtClean="0">
                          <a:latin typeface="+mn-ea"/>
                          <a:ea typeface="+mn-ea"/>
                        </a:rPr>
                        <a:t>233KW</a:t>
                      </a:r>
                      <a:endParaRPr lang="zh-CN" altLang="en-US" sz="1800" dirty="0">
                        <a:latin typeface="+mn-ea"/>
                        <a:ea typeface="+mn-ea"/>
                      </a:endParaRPr>
                    </a:p>
                  </a:txBody>
                  <a:tcPr/>
                </a:tc>
              </a:tr>
              <a:tr h="484346">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A5M1-402</a:t>
                      </a:r>
                      <a:r>
                        <a:rPr lang="zh-CN" altLang="en-US" sz="1800" dirty="0" smtClean="0">
                          <a:latin typeface="+mn-ea"/>
                          <a:ea typeface="+mn-ea"/>
                        </a:rPr>
                        <a:t>机房</a:t>
                      </a:r>
                    </a:p>
                  </a:txBody>
                  <a:tcPr/>
                </a:tc>
                <a:tc>
                  <a:txBody>
                    <a:bodyPr/>
                    <a:lstStyle/>
                    <a:p>
                      <a:r>
                        <a:rPr lang="en-US" altLang="zh-CN" sz="1800" dirty="0" smtClean="0">
                          <a:latin typeface="+mn-ea"/>
                          <a:ea typeface="+mn-ea"/>
                        </a:rPr>
                        <a:t>1#-7#</a:t>
                      </a:r>
                      <a:endParaRPr lang="zh-CN" altLang="en-US" sz="1800" dirty="0">
                        <a:latin typeface="+mn-ea"/>
                        <a:ea typeface="+mn-ea"/>
                      </a:endParaRPr>
                    </a:p>
                  </a:txBody>
                  <a:tcPr/>
                </a:tc>
                <a:tc>
                  <a:txBody>
                    <a:bodyPr/>
                    <a:lstStyle/>
                    <a:p>
                      <a:r>
                        <a:rPr lang="zh-CN" altLang="en-US" sz="1800" dirty="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146KW</a:t>
                      </a:r>
                      <a:endParaRPr lang="zh-CN" altLang="en-US" sz="1800" dirty="0">
                        <a:latin typeface="+mn-ea"/>
                        <a:ea typeface="+mn-ea"/>
                      </a:endParaRPr>
                    </a:p>
                  </a:txBody>
                  <a:tcPr/>
                </a:tc>
                <a:tc>
                  <a:txBody>
                    <a:bodyPr/>
                    <a:lstStyle/>
                    <a:p>
                      <a:r>
                        <a:rPr lang="en-US" altLang="zh-CN" sz="1800" dirty="0" smtClean="0">
                          <a:latin typeface="+mn-ea"/>
                          <a:ea typeface="+mn-ea"/>
                        </a:rPr>
                        <a:t>6+1</a:t>
                      </a:r>
                      <a:endParaRPr lang="zh-CN" altLang="en-US" sz="1800" dirty="0">
                        <a:latin typeface="+mn-ea"/>
                        <a:ea typeface="+mn-ea"/>
                      </a:endParaRPr>
                    </a:p>
                  </a:txBody>
                  <a:tcPr/>
                </a:tc>
                <a:tc>
                  <a:txBody>
                    <a:bodyPr/>
                    <a:lstStyle/>
                    <a:p>
                      <a:r>
                        <a:rPr lang="en-US" altLang="zh-CN" sz="1800" dirty="0" smtClean="0">
                          <a:latin typeface="+mn-ea"/>
                          <a:ea typeface="+mn-ea"/>
                        </a:rPr>
                        <a:t>701KW</a:t>
                      </a:r>
                      <a:endParaRPr lang="zh-CN" altLang="en-US" sz="1800" dirty="0">
                        <a:latin typeface="+mn-ea"/>
                        <a:ea typeface="+mn-ea"/>
                      </a:endParaRPr>
                    </a:p>
                  </a:txBody>
                  <a:tcPr/>
                </a:tc>
                <a:tc>
                  <a:txBody>
                    <a:bodyPr/>
                    <a:lstStyle/>
                    <a:p>
                      <a:r>
                        <a:rPr lang="en-US" altLang="zh-CN" sz="1800" dirty="0" smtClean="0">
                          <a:latin typeface="+mn-ea"/>
                          <a:ea typeface="+mn-ea"/>
                        </a:rPr>
                        <a:t>168</a:t>
                      </a:r>
                      <a:endParaRPr lang="zh-CN" altLang="en-US" sz="1800" dirty="0">
                        <a:latin typeface="+mn-ea"/>
                        <a:ea typeface="+mn-ea"/>
                      </a:endParaRPr>
                    </a:p>
                  </a:txBody>
                  <a:tcPr/>
                </a:tc>
                <a:tc>
                  <a:txBody>
                    <a:bodyPr/>
                    <a:lstStyle/>
                    <a:p>
                      <a:r>
                        <a:rPr lang="en-US" altLang="zh-CN" sz="1800" dirty="0" smtClean="0">
                          <a:latin typeface="+mn-ea"/>
                          <a:ea typeface="+mn-ea"/>
                        </a:rPr>
                        <a:t>25KW</a:t>
                      </a:r>
                      <a:endParaRPr lang="zh-CN" altLang="en-US" sz="1800" dirty="0">
                        <a:latin typeface="+mn-ea"/>
                        <a:ea typeface="+mn-ea"/>
                      </a:endParaRPr>
                    </a:p>
                  </a:txBody>
                  <a:tcPr/>
                </a:tc>
                <a:tc>
                  <a:txBody>
                    <a:bodyPr/>
                    <a:lstStyle/>
                    <a:p>
                      <a:r>
                        <a:rPr lang="en-US" altLang="zh-CN" sz="1800" dirty="0" smtClean="0">
                          <a:latin typeface="+mn-ea"/>
                          <a:ea typeface="+mn-ea"/>
                        </a:rPr>
                        <a:t>1022KW</a:t>
                      </a:r>
                      <a:endParaRPr lang="zh-CN" altLang="en-US" sz="1800" dirty="0">
                        <a:latin typeface="+mn-ea"/>
                        <a:ea typeface="+mn-ea"/>
                      </a:endParaRPr>
                    </a:p>
                  </a:txBody>
                  <a:tcPr/>
                </a:tc>
                <a:tc>
                  <a:txBody>
                    <a:bodyPr/>
                    <a:lstStyle/>
                    <a:p>
                      <a:r>
                        <a:rPr lang="en-US" altLang="zh-CN" sz="1800" dirty="0" smtClean="0">
                          <a:latin typeface="+mn-ea"/>
                          <a:ea typeface="+mn-ea"/>
                        </a:rPr>
                        <a:t>296KW</a:t>
                      </a:r>
                      <a:endParaRPr lang="zh-CN" altLang="en-US" sz="1800" dirty="0">
                        <a:latin typeface="+mn-ea"/>
                        <a:ea typeface="+mn-ea"/>
                      </a:endParaRPr>
                    </a:p>
                  </a:txBody>
                  <a:tcP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24</a:t>
            </a:fld>
            <a:endParaRPr lang="zh-CN" altLang="en-US" dirty="0"/>
          </a:p>
        </p:txBody>
      </p:sp>
      <p:sp>
        <p:nvSpPr>
          <p:cNvPr id="5" name="文本框 4"/>
          <p:cNvSpPr txBox="1"/>
          <p:nvPr/>
        </p:nvSpPr>
        <p:spPr>
          <a:xfrm>
            <a:off x="1586230" y="381000"/>
            <a:ext cx="3741730" cy="523220"/>
          </a:xfrm>
          <a:prstGeom prst="rect">
            <a:avLst/>
          </a:prstGeom>
          <a:noFill/>
        </p:spPr>
        <p:txBody>
          <a:bodyPr wrap="none" rtlCol="0">
            <a:spAutoFit/>
          </a:bodyPr>
          <a:lstStyle/>
          <a:p>
            <a:r>
              <a:rPr lang="zh-CN" altLang="en-US" sz="2800" b="1" dirty="0">
                <a:solidFill>
                  <a:schemeClr val="accent1"/>
                </a:solidFill>
              </a:rPr>
              <a:t>空调</a:t>
            </a:r>
            <a:r>
              <a:rPr lang="zh-CN" altLang="en-US" sz="2800" b="1" dirty="0" smtClean="0">
                <a:solidFill>
                  <a:schemeClr val="accent1"/>
                </a:solidFill>
              </a:rPr>
              <a:t>系统配置</a:t>
            </a:r>
            <a:r>
              <a:rPr lang="en-US" altLang="zh-CN" sz="2800" b="1" dirty="0" smtClean="0">
                <a:solidFill>
                  <a:schemeClr val="accent1"/>
                </a:solidFill>
              </a:rPr>
              <a:t>-M2</a:t>
            </a:r>
            <a:r>
              <a:rPr lang="zh-CN" altLang="en-US" sz="2800" b="1" dirty="0" smtClean="0">
                <a:solidFill>
                  <a:schemeClr val="accent1"/>
                </a:solidFill>
              </a:rPr>
              <a:t>空调</a:t>
            </a:r>
            <a:endParaRPr lang="zh-CN" altLang="en-US" sz="2800" b="1" dirty="0">
              <a:solidFill>
                <a:schemeClr val="accent1"/>
              </a:solidFill>
            </a:endParaRPr>
          </a:p>
        </p:txBody>
      </p:sp>
      <p:graphicFrame>
        <p:nvGraphicFramePr>
          <p:cNvPr id="12" name="表格 11"/>
          <p:cNvGraphicFramePr>
            <a:graphicFrameLocks noGrp="1"/>
          </p:cNvGraphicFramePr>
          <p:nvPr/>
        </p:nvGraphicFramePr>
        <p:xfrm>
          <a:off x="-1" y="1340768"/>
          <a:ext cx="12192001" cy="4640561"/>
        </p:xfrm>
        <a:graphic>
          <a:graphicData uri="http://schemas.openxmlformats.org/drawingml/2006/table">
            <a:tbl>
              <a:tblPr firstRow="1" bandRow="1">
                <a:tableStyleId>{5C22544A-7EE6-4342-B048-85BDC9FD1C3A}</a:tableStyleId>
              </a:tblPr>
              <a:tblGrid>
                <a:gridCol w="1226868"/>
                <a:gridCol w="1211533"/>
                <a:gridCol w="1219200"/>
                <a:gridCol w="1219200"/>
                <a:gridCol w="1219200"/>
                <a:gridCol w="1219200"/>
                <a:gridCol w="1219200"/>
                <a:gridCol w="1219200"/>
                <a:gridCol w="1219200"/>
                <a:gridCol w="1219200"/>
              </a:tblGrid>
              <a:tr h="766070">
                <a:tc>
                  <a:txBody>
                    <a:bodyPr/>
                    <a:lstStyle/>
                    <a:p>
                      <a:r>
                        <a:rPr lang="zh-CN" altLang="en-US" sz="1800" dirty="0" smtClean="0">
                          <a:latin typeface="+mn-ea"/>
                          <a:ea typeface="+mn-ea"/>
                        </a:rPr>
                        <a:t>机房名称</a:t>
                      </a:r>
                      <a:endParaRPr lang="zh-CN" altLang="en-US" sz="1800" dirty="0">
                        <a:latin typeface="+mn-ea"/>
                        <a:ea typeface="+mn-ea"/>
                      </a:endParaRPr>
                    </a:p>
                  </a:txBody>
                  <a:tcPr/>
                </a:tc>
                <a:tc>
                  <a:txBody>
                    <a:bodyPr/>
                    <a:lstStyle/>
                    <a:p>
                      <a:r>
                        <a:rPr lang="zh-CN" altLang="en-US" sz="1800" dirty="0" smtClean="0">
                          <a:latin typeface="+mn-ea"/>
                          <a:ea typeface="+mn-ea"/>
                        </a:rPr>
                        <a:t>空调编号</a:t>
                      </a:r>
                      <a:endParaRPr lang="zh-CN" altLang="en-US" sz="1800" dirty="0">
                        <a:latin typeface="+mn-ea"/>
                        <a:ea typeface="+mn-ea"/>
                      </a:endParaRPr>
                    </a:p>
                  </a:txBody>
                  <a:tcPr/>
                </a:tc>
                <a:tc>
                  <a:txBody>
                    <a:bodyPr/>
                    <a:lstStyle/>
                    <a:p>
                      <a:r>
                        <a:rPr lang="zh-CN" altLang="en-US" sz="1800" dirty="0" smtClean="0">
                          <a:latin typeface="+mn-ea"/>
                          <a:ea typeface="+mn-ea"/>
                        </a:rPr>
                        <a:t>空调品牌  </a:t>
                      </a:r>
                      <a:endParaRPr lang="en-US" altLang="zh-CN" sz="1800" dirty="0" smtClean="0">
                        <a:latin typeface="+mn-ea"/>
                        <a:ea typeface="+mn-ea"/>
                      </a:endParaRPr>
                    </a:p>
                    <a:p>
                      <a:endParaRPr lang="zh-CN" altLang="en-US" sz="1800" dirty="0">
                        <a:latin typeface="+mn-ea"/>
                        <a:ea typeface="+mn-ea"/>
                      </a:endParaRPr>
                    </a:p>
                  </a:txBody>
                  <a:tcPr/>
                </a:tc>
                <a:tc>
                  <a:txBody>
                    <a:bodyPr/>
                    <a:lstStyle/>
                    <a:p>
                      <a:r>
                        <a:rPr lang="zh-CN" altLang="en-US" sz="1800" dirty="0" smtClean="0">
                          <a:latin typeface="+mn-ea"/>
                          <a:ea typeface="+mn-ea"/>
                        </a:rPr>
                        <a:t>单台空调总冷负荷</a:t>
                      </a:r>
                      <a:endParaRPr lang="zh-CN" altLang="en-US" sz="1800" dirty="0">
                        <a:latin typeface="+mn-ea"/>
                        <a:ea typeface="+mn-ea"/>
                      </a:endParaRPr>
                    </a:p>
                  </a:txBody>
                  <a:tcPr/>
                </a:tc>
                <a:tc>
                  <a:txBody>
                    <a:bodyPr/>
                    <a:lstStyle/>
                    <a:p>
                      <a:r>
                        <a:rPr lang="zh-CN" altLang="en-US" sz="1800" dirty="0" smtClean="0">
                          <a:latin typeface="+mn-ea"/>
                          <a:ea typeface="+mn-ea"/>
                        </a:rPr>
                        <a:t>冗余机制</a:t>
                      </a:r>
                      <a:endParaRPr lang="zh-CN" altLang="en-US" sz="1800" dirty="0">
                        <a:latin typeface="+mn-ea"/>
                        <a:ea typeface="+mn-ea"/>
                      </a:endParaRPr>
                    </a:p>
                  </a:txBody>
                  <a:tcPr/>
                </a:tc>
                <a:tc>
                  <a:txBody>
                    <a:bodyPr/>
                    <a:lstStyle/>
                    <a:p>
                      <a:r>
                        <a:rPr lang="zh-CN" altLang="en-US" sz="1800" dirty="0" smtClean="0">
                          <a:latin typeface="+mn-ea"/>
                          <a:ea typeface="+mn-ea"/>
                        </a:rPr>
                        <a:t>现机房</a:t>
                      </a:r>
                      <a:r>
                        <a:rPr lang="en-US" altLang="zh-CN" sz="1800" dirty="0" smtClean="0">
                          <a:latin typeface="+mn-ea"/>
                          <a:ea typeface="+mn-ea"/>
                        </a:rPr>
                        <a:t>IT</a:t>
                      </a:r>
                      <a:r>
                        <a:rPr lang="zh-CN" altLang="en-US" sz="1800" dirty="0" smtClean="0">
                          <a:latin typeface="+mn-ea"/>
                          <a:ea typeface="+mn-ea"/>
                        </a:rPr>
                        <a:t>负载</a:t>
                      </a:r>
                      <a:endParaRPr lang="zh-CN" altLang="en-US" sz="1800" dirty="0">
                        <a:latin typeface="+mn-ea"/>
                        <a:ea typeface="+mn-ea"/>
                      </a:endParaRPr>
                    </a:p>
                  </a:txBody>
                  <a:tcPr/>
                </a:tc>
                <a:tc>
                  <a:txBody>
                    <a:bodyPr/>
                    <a:lstStyle/>
                    <a:p>
                      <a:r>
                        <a:rPr lang="zh-CN" altLang="en-US" sz="1800" dirty="0" smtClean="0">
                          <a:latin typeface="+mn-ea"/>
                          <a:ea typeface="+mn-ea"/>
                        </a:rPr>
                        <a:t>现机柜数量</a:t>
                      </a:r>
                      <a:endParaRPr lang="zh-CN" altLang="en-US" sz="1800" dirty="0">
                        <a:latin typeface="+mn-ea"/>
                        <a:ea typeface="+mn-ea"/>
                      </a:endParaRPr>
                    </a:p>
                  </a:txBody>
                  <a:tcPr/>
                </a:tc>
                <a:tc>
                  <a:txBody>
                    <a:bodyPr/>
                    <a:lstStyle/>
                    <a:p>
                      <a:r>
                        <a:rPr lang="zh-CN" altLang="en-US" sz="1800" dirty="0" smtClean="0">
                          <a:latin typeface="+mn-ea"/>
                          <a:ea typeface="+mn-ea"/>
                        </a:rPr>
                        <a:t>机房建筑负荷</a:t>
                      </a:r>
                      <a:endParaRPr lang="zh-CN" altLang="en-US" sz="1800" dirty="0">
                        <a:latin typeface="+mn-ea"/>
                        <a:ea typeface="+mn-ea"/>
                      </a:endParaRPr>
                    </a:p>
                  </a:txBody>
                  <a:tcPr/>
                </a:tc>
                <a:tc>
                  <a:txBody>
                    <a:bodyPr/>
                    <a:lstStyle/>
                    <a:p>
                      <a:r>
                        <a:rPr lang="zh-CN" altLang="en-US" sz="1800" dirty="0" smtClean="0">
                          <a:latin typeface="+mn-ea"/>
                          <a:ea typeface="+mn-ea"/>
                        </a:rPr>
                        <a:t>制冷总量</a:t>
                      </a:r>
                      <a:endParaRPr lang="zh-CN" altLang="en-US" sz="1800" dirty="0">
                        <a:latin typeface="+mn-ea"/>
                        <a:ea typeface="+mn-ea"/>
                      </a:endParaRPr>
                    </a:p>
                  </a:txBody>
                  <a:tcPr/>
                </a:tc>
                <a:tc>
                  <a:txBody>
                    <a:bodyPr/>
                    <a:lstStyle/>
                    <a:p>
                      <a:r>
                        <a:rPr lang="zh-CN" altLang="en-US" sz="1800" dirty="0" smtClean="0">
                          <a:latin typeface="+mn-ea"/>
                          <a:ea typeface="+mn-ea"/>
                        </a:rPr>
                        <a:t>制冷余量</a:t>
                      </a:r>
                      <a:endParaRPr lang="zh-CN" altLang="en-US" sz="1800" dirty="0">
                        <a:latin typeface="+mn-ea"/>
                        <a:ea typeface="+mn-ea"/>
                      </a:endParaRPr>
                    </a:p>
                  </a:txBody>
                  <a:tcPr/>
                </a:tc>
              </a:tr>
              <a:tr h="674091">
                <a:tc>
                  <a:txBody>
                    <a:bodyPr/>
                    <a:lstStyle/>
                    <a:p>
                      <a:r>
                        <a:rPr lang="en-US" altLang="zh-CN" sz="1800" dirty="0" smtClean="0">
                          <a:latin typeface="+mn-ea"/>
                          <a:ea typeface="+mn-ea"/>
                        </a:rPr>
                        <a:t>A5M2-201</a:t>
                      </a:r>
                      <a:r>
                        <a:rPr lang="zh-CN" altLang="en-US" sz="1800" dirty="0" smtClean="0">
                          <a:latin typeface="+mn-ea"/>
                          <a:ea typeface="+mn-ea"/>
                        </a:rPr>
                        <a:t>机房</a:t>
                      </a:r>
                      <a:endParaRPr lang="zh-CN" altLang="en-US" sz="1800" dirty="0">
                        <a:latin typeface="+mn-ea"/>
                        <a:ea typeface="+mn-ea"/>
                      </a:endParaRPr>
                    </a:p>
                  </a:txBody>
                  <a:tcPr/>
                </a:tc>
                <a:tc>
                  <a:txBody>
                    <a:bodyPr/>
                    <a:lstStyle/>
                    <a:p>
                      <a:r>
                        <a:rPr lang="en-US" altLang="zh-CN" sz="1800" dirty="0" smtClean="0">
                          <a:latin typeface="+mn-ea"/>
                          <a:ea typeface="+mn-ea"/>
                        </a:rPr>
                        <a:t>1#-7#</a:t>
                      </a:r>
                      <a:endParaRPr lang="zh-CN" altLang="en-US" sz="1800" dirty="0">
                        <a:latin typeface="+mn-ea"/>
                        <a:ea typeface="+mn-ea"/>
                      </a:endParaRPr>
                    </a:p>
                  </a:txBody>
                  <a:tcPr/>
                </a:tc>
                <a:tc>
                  <a:txBody>
                    <a:bodyPr/>
                    <a:lstStyle/>
                    <a:p>
                      <a:r>
                        <a:rPr lang="zh-CN" altLang="en-US" sz="1800" dirty="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171KW</a:t>
                      </a:r>
                      <a:endParaRPr lang="zh-CN" altLang="en-US" sz="1800" dirty="0">
                        <a:latin typeface="+mn-ea"/>
                        <a:ea typeface="+mn-ea"/>
                      </a:endParaRPr>
                    </a:p>
                  </a:txBody>
                  <a:tcPr/>
                </a:tc>
                <a:tc>
                  <a:txBody>
                    <a:bodyPr/>
                    <a:lstStyle/>
                    <a:p>
                      <a:r>
                        <a:rPr lang="en-US" altLang="zh-CN" sz="1800" dirty="0" smtClean="0">
                          <a:latin typeface="+mn-ea"/>
                          <a:ea typeface="+mn-ea"/>
                        </a:rPr>
                        <a:t>6+1</a:t>
                      </a:r>
                      <a:endParaRPr lang="zh-CN" altLang="en-US" sz="1800" dirty="0">
                        <a:latin typeface="+mn-ea"/>
                        <a:ea typeface="+mn-ea"/>
                      </a:endParaRPr>
                    </a:p>
                  </a:txBody>
                  <a:tcPr/>
                </a:tc>
                <a:tc>
                  <a:txBody>
                    <a:bodyPr/>
                    <a:lstStyle/>
                    <a:p>
                      <a:r>
                        <a:rPr lang="en-US" altLang="zh-CN" sz="1800" dirty="0" smtClean="0">
                          <a:latin typeface="+mn-ea"/>
                          <a:ea typeface="+mn-ea"/>
                        </a:rPr>
                        <a:t>725KW</a:t>
                      </a:r>
                    </a:p>
                  </a:txBody>
                  <a:tcPr/>
                </a:tc>
                <a:tc>
                  <a:txBody>
                    <a:bodyPr/>
                    <a:lstStyle/>
                    <a:p>
                      <a:r>
                        <a:rPr lang="en-US" altLang="zh-CN" sz="1800" dirty="0" smtClean="0">
                          <a:latin typeface="+mn-ea"/>
                          <a:ea typeface="+mn-ea"/>
                        </a:rPr>
                        <a:t>167</a:t>
                      </a:r>
                      <a:endParaRPr lang="zh-CN" altLang="en-US" sz="1800" dirty="0">
                        <a:latin typeface="+mn-ea"/>
                        <a:ea typeface="+mn-ea"/>
                      </a:endParaRPr>
                    </a:p>
                  </a:txBody>
                  <a:tcPr/>
                </a:tc>
                <a:tc>
                  <a:txBody>
                    <a:bodyPr/>
                    <a:lstStyle/>
                    <a:p>
                      <a:r>
                        <a:rPr lang="en-US" altLang="zh-CN" sz="1800" dirty="0" smtClean="0">
                          <a:latin typeface="+mn-ea"/>
                          <a:ea typeface="+mn-ea"/>
                        </a:rPr>
                        <a:t>15KW</a:t>
                      </a:r>
                      <a:endParaRPr lang="zh-CN" altLang="en-US" sz="1800" dirty="0">
                        <a:latin typeface="+mn-ea"/>
                        <a:ea typeface="+mn-ea"/>
                      </a:endParaRPr>
                    </a:p>
                  </a:txBody>
                  <a:tcPr/>
                </a:tc>
                <a:tc>
                  <a:txBody>
                    <a:bodyPr/>
                    <a:lstStyle/>
                    <a:p>
                      <a:r>
                        <a:rPr lang="en-US" altLang="zh-CN" sz="1800" dirty="0" smtClean="0">
                          <a:latin typeface="+mn-ea"/>
                          <a:ea typeface="+mn-ea"/>
                        </a:rPr>
                        <a:t>1197KW</a:t>
                      </a:r>
                      <a:endParaRPr lang="zh-CN" altLang="en-US" sz="1800" dirty="0">
                        <a:latin typeface="+mn-ea"/>
                        <a:ea typeface="+mn-ea"/>
                      </a:endParaRPr>
                    </a:p>
                  </a:txBody>
                  <a:tcPr/>
                </a:tc>
                <a:tc>
                  <a:txBody>
                    <a:bodyPr/>
                    <a:lstStyle/>
                    <a:p>
                      <a:r>
                        <a:rPr lang="en-US" altLang="zh-CN" sz="1800" dirty="0" smtClean="0">
                          <a:latin typeface="+mn-ea"/>
                          <a:ea typeface="+mn-ea"/>
                        </a:rPr>
                        <a:t>457KW</a:t>
                      </a:r>
                      <a:endParaRPr lang="zh-CN" altLang="en-US" sz="1800" dirty="0">
                        <a:latin typeface="+mn-ea"/>
                        <a:ea typeface="+mn-ea"/>
                      </a:endParaRPr>
                    </a:p>
                  </a:txBody>
                  <a:tcPr/>
                </a:tc>
              </a:tr>
              <a:tr h="628101">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A5M2-202</a:t>
                      </a:r>
                      <a:r>
                        <a:rPr lang="zh-CN" altLang="en-US" sz="1800" dirty="0" smtClean="0">
                          <a:latin typeface="+mn-ea"/>
                          <a:ea typeface="+mn-ea"/>
                        </a:rPr>
                        <a:t>机房</a:t>
                      </a:r>
                    </a:p>
                  </a:txBody>
                  <a:tcPr/>
                </a:tc>
                <a:tc>
                  <a:txBody>
                    <a:bodyPr/>
                    <a:lstStyle/>
                    <a:p>
                      <a:r>
                        <a:rPr lang="en-US" altLang="zh-CN" sz="1800" smtClean="0">
                          <a:latin typeface="+mn-ea"/>
                          <a:ea typeface="+mn-ea"/>
                        </a:rPr>
                        <a:t>1#-7#</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smtClean="0">
                          <a:latin typeface="+mn-ea"/>
                          <a:ea typeface="+mn-ea"/>
                        </a:rPr>
                        <a:t>171KW</a:t>
                      </a:r>
                      <a:endParaRPr lang="zh-CN" altLang="en-US" sz="1800" dirty="0">
                        <a:latin typeface="+mn-ea"/>
                        <a:ea typeface="+mn-ea"/>
                      </a:endParaRPr>
                    </a:p>
                  </a:txBody>
                  <a:tcPr/>
                </a:tc>
                <a:tc>
                  <a:txBody>
                    <a:bodyPr/>
                    <a:lstStyle/>
                    <a:p>
                      <a:r>
                        <a:rPr lang="en-US" altLang="zh-CN" sz="1800" smtClean="0">
                          <a:latin typeface="+mn-ea"/>
                          <a:ea typeface="+mn-ea"/>
                        </a:rPr>
                        <a:t>6+1</a:t>
                      </a:r>
                      <a:endParaRPr lang="zh-CN" altLang="en-US" sz="1800" dirty="0">
                        <a:latin typeface="+mn-ea"/>
                        <a:ea typeface="+mn-ea"/>
                      </a:endParaRPr>
                    </a:p>
                  </a:txBody>
                  <a:tcPr/>
                </a:tc>
                <a:tc>
                  <a:txBody>
                    <a:bodyPr/>
                    <a:lstStyle/>
                    <a:p>
                      <a:r>
                        <a:rPr lang="en-US" altLang="zh-CN" sz="1800" dirty="0" smtClean="0">
                          <a:latin typeface="+mn-ea"/>
                          <a:ea typeface="+mn-ea"/>
                        </a:rPr>
                        <a:t>736KW</a:t>
                      </a:r>
                      <a:endParaRPr lang="zh-CN" altLang="en-US" sz="1800" dirty="0">
                        <a:latin typeface="+mn-ea"/>
                        <a:ea typeface="+mn-ea"/>
                      </a:endParaRPr>
                    </a:p>
                  </a:txBody>
                  <a:tcPr/>
                </a:tc>
                <a:tc>
                  <a:txBody>
                    <a:bodyPr/>
                    <a:lstStyle/>
                    <a:p>
                      <a:r>
                        <a:rPr lang="en-US" altLang="zh-CN" sz="1800" dirty="0" smtClean="0">
                          <a:latin typeface="+mn-ea"/>
                          <a:ea typeface="+mn-ea"/>
                        </a:rPr>
                        <a:t>170</a:t>
                      </a:r>
                      <a:endParaRPr lang="zh-CN" altLang="en-US" sz="1800" dirty="0">
                        <a:latin typeface="+mn-ea"/>
                        <a:ea typeface="+mn-ea"/>
                      </a:endParaRPr>
                    </a:p>
                  </a:txBody>
                  <a:tcPr/>
                </a:tc>
                <a:tc>
                  <a:txBody>
                    <a:bodyPr/>
                    <a:lstStyle/>
                    <a:p>
                      <a:r>
                        <a:rPr lang="en-US" altLang="zh-CN" sz="1800" dirty="0" smtClean="0">
                          <a:latin typeface="+mn-ea"/>
                          <a:ea typeface="+mn-ea"/>
                        </a:rPr>
                        <a:t>15KW</a:t>
                      </a:r>
                      <a:endParaRPr lang="zh-CN" altLang="en-US" sz="1800" dirty="0">
                        <a:latin typeface="+mn-ea"/>
                        <a:ea typeface="+mn-ea"/>
                      </a:endParaRPr>
                    </a:p>
                  </a:txBody>
                  <a:tcPr/>
                </a:tc>
                <a:tc>
                  <a:txBody>
                    <a:bodyPr/>
                    <a:lstStyle/>
                    <a:p>
                      <a:r>
                        <a:rPr lang="en-US" altLang="zh-CN" sz="1800" smtClean="0">
                          <a:latin typeface="+mn-ea"/>
                          <a:ea typeface="+mn-ea"/>
                        </a:rPr>
                        <a:t>1197KW</a:t>
                      </a:r>
                      <a:endParaRPr lang="zh-CN" altLang="en-US" sz="1800" dirty="0">
                        <a:latin typeface="+mn-ea"/>
                        <a:ea typeface="+mn-ea"/>
                      </a:endParaRPr>
                    </a:p>
                  </a:txBody>
                  <a:tcPr/>
                </a:tc>
                <a:tc>
                  <a:txBody>
                    <a:bodyPr/>
                    <a:lstStyle/>
                    <a:p>
                      <a:r>
                        <a:rPr lang="en-US" altLang="zh-CN" sz="1800" dirty="0" smtClean="0">
                          <a:latin typeface="+mn-ea"/>
                          <a:ea typeface="+mn-ea"/>
                        </a:rPr>
                        <a:t>446KW</a:t>
                      </a:r>
                      <a:endParaRPr lang="zh-CN" altLang="en-US" sz="1800" dirty="0">
                        <a:latin typeface="+mn-ea"/>
                        <a:ea typeface="+mn-ea"/>
                      </a:endParaRPr>
                    </a:p>
                  </a:txBody>
                  <a:tcPr/>
                </a:tc>
              </a:tr>
              <a:tr h="484346">
                <a:tc>
                  <a:txBody>
                    <a:bodyPr/>
                    <a:lstStyle/>
                    <a:p>
                      <a:r>
                        <a:rPr lang="en-US" altLang="zh-CN" sz="1800" dirty="0" smtClean="0">
                          <a:latin typeface="+mn-ea"/>
                          <a:ea typeface="+mn-ea"/>
                        </a:rPr>
                        <a:t>A5M2-301</a:t>
                      </a:r>
                      <a:r>
                        <a:rPr lang="zh-CN" altLang="en-US" sz="1800" dirty="0" smtClean="0">
                          <a:latin typeface="+mn-ea"/>
                          <a:ea typeface="+mn-ea"/>
                        </a:rPr>
                        <a:t>机房</a:t>
                      </a:r>
                      <a:endParaRPr lang="zh-CN" altLang="en-US" sz="1800" dirty="0">
                        <a:latin typeface="+mn-ea"/>
                        <a:ea typeface="+mn-ea"/>
                      </a:endParaRPr>
                    </a:p>
                  </a:txBody>
                  <a:tcPr/>
                </a:tc>
                <a:tc>
                  <a:txBody>
                    <a:bodyPr/>
                    <a:lstStyle/>
                    <a:p>
                      <a:r>
                        <a:rPr lang="en-US" altLang="zh-CN" sz="1800" smtClean="0">
                          <a:latin typeface="+mn-ea"/>
                          <a:ea typeface="+mn-ea"/>
                        </a:rPr>
                        <a:t>1#-7#</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smtClean="0">
                          <a:latin typeface="+mn-ea"/>
                          <a:ea typeface="+mn-ea"/>
                        </a:rPr>
                        <a:t>171KW</a:t>
                      </a:r>
                      <a:endParaRPr lang="zh-CN" altLang="en-US" sz="1800" dirty="0">
                        <a:latin typeface="+mn-ea"/>
                        <a:ea typeface="+mn-ea"/>
                      </a:endParaRPr>
                    </a:p>
                  </a:txBody>
                  <a:tcPr/>
                </a:tc>
                <a:tc>
                  <a:txBody>
                    <a:bodyPr/>
                    <a:lstStyle/>
                    <a:p>
                      <a:r>
                        <a:rPr lang="en-US" altLang="zh-CN" sz="1800" smtClean="0">
                          <a:latin typeface="+mn-ea"/>
                          <a:ea typeface="+mn-ea"/>
                        </a:rPr>
                        <a:t>6+1</a:t>
                      </a:r>
                      <a:endParaRPr lang="zh-CN" altLang="en-US" sz="1800" dirty="0">
                        <a:latin typeface="+mn-ea"/>
                        <a:ea typeface="+mn-ea"/>
                      </a:endParaRPr>
                    </a:p>
                  </a:txBody>
                  <a:tcPr/>
                </a:tc>
                <a:tc>
                  <a:txBody>
                    <a:bodyPr/>
                    <a:lstStyle/>
                    <a:p>
                      <a:r>
                        <a:rPr lang="en-US" altLang="zh-CN" sz="1800" dirty="0" smtClean="0">
                          <a:latin typeface="+mn-ea"/>
                          <a:ea typeface="+mn-ea"/>
                        </a:rPr>
                        <a:t>767KW</a:t>
                      </a:r>
                      <a:endParaRPr lang="zh-CN" altLang="en-US" sz="1800" dirty="0">
                        <a:latin typeface="+mn-ea"/>
                        <a:ea typeface="+mn-ea"/>
                      </a:endParaRPr>
                    </a:p>
                  </a:txBody>
                  <a:tcPr/>
                </a:tc>
                <a:tc>
                  <a:txBody>
                    <a:bodyPr/>
                    <a:lstStyle/>
                    <a:p>
                      <a:r>
                        <a:rPr lang="en-US" altLang="zh-CN" sz="1800" dirty="0" smtClean="0">
                          <a:latin typeface="+mn-ea"/>
                          <a:ea typeface="+mn-ea"/>
                        </a:rPr>
                        <a:t>168</a:t>
                      </a:r>
                      <a:endParaRPr lang="zh-CN" altLang="en-US" sz="1800" dirty="0">
                        <a:latin typeface="+mn-ea"/>
                        <a:ea typeface="+mn-ea"/>
                      </a:endParaRPr>
                    </a:p>
                  </a:txBody>
                  <a:tcPr/>
                </a:tc>
                <a:tc>
                  <a:txBody>
                    <a:bodyPr/>
                    <a:lstStyle/>
                    <a:p>
                      <a:r>
                        <a:rPr lang="en-US" altLang="zh-CN" sz="1800" dirty="0" smtClean="0">
                          <a:latin typeface="+mn-ea"/>
                          <a:ea typeface="+mn-ea"/>
                        </a:rPr>
                        <a:t>15KW</a:t>
                      </a:r>
                      <a:endParaRPr lang="zh-CN" altLang="en-US" sz="1800" dirty="0">
                        <a:latin typeface="+mn-ea"/>
                        <a:ea typeface="+mn-ea"/>
                      </a:endParaRPr>
                    </a:p>
                  </a:txBody>
                  <a:tcPr/>
                </a:tc>
                <a:tc>
                  <a:txBody>
                    <a:bodyPr/>
                    <a:lstStyle/>
                    <a:p>
                      <a:r>
                        <a:rPr lang="en-US" altLang="zh-CN" sz="1800" smtClean="0">
                          <a:latin typeface="+mn-ea"/>
                          <a:ea typeface="+mn-ea"/>
                        </a:rPr>
                        <a:t>1197KW</a:t>
                      </a:r>
                      <a:endParaRPr lang="zh-CN" altLang="en-US" sz="1800" dirty="0">
                        <a:latin typeface="+mn-ea"/>
                        <a:ea typeface="+mn-ea"/>
                      </a:endParaRPr>
                    </a:p>
                  </a:txBody>
                  <a:tcPr/>
                </a:tc>
                <a:tc>
                  <a:txBody>
                    <a:bodyPr/>
                    <a:lstStyle/>
                    <a:p>
                      <a:r>
                        <a:rPr lang="en-US" altLang="zh-CN" sz="1800" dirty="0" smtClean="0">
                          <a:latin typeface="+mn-ea"/>
                          <a:ea typeface="+mn-ea"/>
                        </a:rPr>
                        <a:t>415KW</a:t>
                      </a:r>
                      <a:endParaRPr lang="zh-CN" altLang="en-US" sz="1800" dirty="0">
                        <a:latin typeface="+mn-ea"/>
                        <a:ea typeface="+mn-ea"/>
                      </a:endParaRPr>
                    </a:p>
                  </a:txBody>
                  <a:tcPr/>
                </a:tc>
              </a:tr>
              <a:tr h="376024">
                <a:tc>
                  <a:txBody>
                    <a:bodyPr/>
                    <a:lstStyle/>
                    <a:p>
                      <a:r>
                        <a:rPr lang="en-US" altLang="zh-CN" sz="1800" dirty="0" smtClean="0">
                          <a:latin typeface="+mn-ea"/>
                          <a:ea typeface="+mn-ea"/>
                        </a:rPr>
                        <a:t>A5M2-302</a:t>
                      </a:r>
                      <a:r>
                        <a:rPr lang="zh-CN" altLang="en-US" sz="1800" dirty="0" smtClean="0">
                          <a:latin typeface="+mn-ea"/>
                          <a:ea typeface="+mn-ea"/>
                        </a:rPr>
                        <a:t>机房</a:t>
                      </a:r>
                      <a:endParaRPr lang="zh-CN" altLang="en-US" sz="1800" dirty="0">
                        <a:latin typeface="+mn-ea"/>
                        <a:ea typeface="+mn-ea"/>
                      </a:endParaRPr>
                    </a:p>
                  </a:txBody>
                  <a:tcPr/>
                </a:tc>
                <a:tc>
                  <a:txBody>
                    <a:bodyPr/>
                    <a:lstStyle/>
                    <a:p>
                      <a:r>
                        <a:rPr lang="en-US" altLang="zh-CN" sz="1800" smtClean="0">
                          <a:latin typeface="+mn-ea"/>
                          <a:ea typeface="+mn-ea"/>
                        </a:rPr>
                        <a:t>1#-7#</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171KW</a:t>
                      </a:r>
                      <a:endParaRPr lang="zh-CN" altLang="en-US" sz="1800" dirty="0">
                        <a:latin typeface="+mn-ea"/>
                        <a:ea typeface="+mn-ea"/>
                      </a:endParaRPr>
                    </a:p>
                  </a:txBody>
                  <a:tcPr/>
                </a:tc>
                <a:tc>
                  <a:txBody>
                    <a:bodyPr/>
                    <a:lstStyle/>
                    <a:p>
                      <a:r>
                        <a:rPr lang="en-US" altLang="zh-CN" sz="1800" smtClean="0">
                          <a:latin typeface="+mn-ea"/>
                          <a:ea typeface="+mn-ea"/>
                        </a:rPr>
                        <a:t>6+1</a:t>
                      </a:r>
                      <a:endParaRPr lang="zh-CN" altLang="en-US" sz="1800" dirty="0">
                        <a:latin typeface="+mn-ea"/>
                        <a:ea typeface="+mn-ea"/>
                      </a:endParaRPr>
                    </a:p>
                  </a:txBody>
                  <a:tcPr/>
                </a:tc>
                <a:tc>
                  <a:txBody>
                    <a:bodyPr/>
                    <a:lstStyle/>
                    <a:p>
                      <a:r>
                        <a:rPr lang="en-US" altLang="zh-CN" sz="1800" dirty="0" smtClean="0">
                          <a:latin typeface="+mn-ea"/>
                          <a:ea typeface="+mn-ea"/>
                        </a:rPr>
                        <a:t>794KW</a:t>
                      </a:r>
                      <a:endParaRPr lang="zh-CN" altLang="en-US" sz="1800" dirty="0">
                        <a:latin typeface="+mn-ea"/>
                        <a:ea typeface="+mn-ea"/>
                      </a:endParaRPr>
                    </a:p>
                  </a:txBody>
                  <a:tcPr/>
                </a:tc>
                <a:tc>
                  <a:txBody>
                    <a:bodyPr/>
                    <a:lstStyle/>
                    <a:p>
                      <a:r>
                        <a:rPr lang="en-US" altLang="zh-CN" sz="1800" dirty="0" smtClean="0">
                          <a:latin typeface="+mn-ea"/>
                          <a:ea typeface="+mn-ea"/>
                        </a:rPr>
                        <a:t>166</a:t>
                      </a:r>
                      <a:endParaRPr lang="zh-CN" altLang="en-US" sz="1800" dirty="0">
                        <a:latin typeface="+mn-ea"/>
                        <a:ea typeface="+mn-ea"/>
                      </a:endParaRPr>
                    </a:p>
                  </a:txBody>
                  <a:tcPr/>
                </a:tc>
                <a:tc>
                  <a:txBody>
                    <a:bodyPr/>
                    <a:lstStyle/>
                    <a:p>
                      <a:r>
                        <a:rPr lang="en-US" altLang="zh-CN" sz="1800" dirty="0" smtClean="0">
                          <a:latin typeface="+mn-ea"/>
                          <a:ea typeface="+mn-ea"/>
                        </a:rPr>
                        <a:t>15KW</a:t>
                      </a:r>
                      <a:endParaRPr lang="zh-CN" altLang="en-US" sz="1800" dirty="0">
                        <a:latin typeface="+mn-ea"/>
                        <a:ea typeface="+mn-ea"/>
                      </a:endParaRPr>
                    </a:p>
                  </a:txBody>
                  <a:tcPr/>
                </a:tc>
                <a:tc>
                  <a:txBody>
                    <a:bodyPr/>
                    <a:lstStyle/>
                    <a:p>
                      <a:r>
                        <a:rPr lang="en-US" altLang="zh-CN" sz="1800" smtClean="0">
                          <a:latin typeface="+mn-ea"/>
                          <a:ea typeface="+mn-ea"/>
                        </a:rPr>
                        <a:t>1197KW</a:t>
                      </a:r>
                      <a:endParaRPr lang="zh-CN" altLang="en-US" sz="1800" dirty="0">
                        <a:latin typeface="+mn-ea"/>
                        <a:ea typeface="+mn-ea"/>
                      </a:endParaRPr>
                    </a:p>
                  </a:txBody>
                  <a:tcPr/>
                </a:tc>
                <a:tc>
                  <a:txBody>
                    <a:bodyPr/>
                    <a:lstStyle/>
                    <a:p>
                      <a:r>
                        <a:rPr lang="en-US" altLang="zh-CN" sz="1800" dirty="0" smtClean="0">
                          <a:latin typeface="+mn-ea"/>
                          <a:ea typeface="+mn-ea"/>
                        </a:rPr>
                        <a:t>388KW</a:t>
                      </a:r>
                      <a:endParaRPr lang="zh-CN" altLang="en-US" sz="1800" dirty="0">
                        <a:latin typeface="+mn-ea"/>
                        <a:ea typeface="+mn-ea"/>
                      </a:endParaRPr>
                    </a:p>
                  </a:txBody>
                  <a:tcPr/>
                </a:tc>
              </a:tr>
              <a:tr h="484346">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A5M2-401</a:t>
                      </a:r>
                      <a:r>
                        <a:rPr lang="zh-CN" altLang="en-US" sz="1800" dirty="0" smtClean="0">
                          <a:latin typeface="+mn-ea"/>
                          <a:ea typeface="+mn-ea"/>
                        </a:rPr>
                        <a:t>机房</a:t>
                      </a:r>
                    </a:p>
                  </a:txBody>
                  <a:tcPr/>
                </a:tc>
                <a:tc>
                  <a:txBody>
                    <a:bodyPr/>
                    <a:lstStyle/>
                    <a:p>
                      <a:r>
                        <a:rPr lang="en-US" altLang="zh-CN" sz="1800" smtClean="0">
                          <a:latin typeface="+mn-ea"/>
                          <a:ea typeface="+mn-ea"/>
                        </a:rPr>
                        <a:t>1#-7#</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smtClean="0">
                          <a:latin typeface="+mn-ea"/>
                          <a:ea typeface="+mn-ea"/>
                        </a:rPr>
                        <a:t>171KW</a:t>
                      </a:r>
                      <a:endParaRPr lang="zh-CN" altLang="en-US" sz="1800" dirty="0">
                        <a:latin typeface="+mn-ea"/>
                        <a:ea typeface="+mn-ea"/>
                      </a:endParaRPr>
                    </a:p>
                  </a:txBody>
                  <a:tcPr/>
                </a:tc>
                <a:tc>
                  <a:txBody>
                    <a:bodyPr/>
                    <a:lstStyle/>
                    <a:p>
                      <a:r>
                        <a:rPr lang="en-US" altLang="zh-CN" sz="1800" smtClean="0">
                          <a:latin typeface="+mn-ea"/>
                          <a:ea typeface="+mn-ea"/>
                        </a:rPr>
                        <a:t>6+1</a:t>
                      </a:r>
                      <a:endParaRPr lang="zh-CN" altLang="en-US" sz="1800" dirty="0">
                        <a:latin typeface="+mn-ea"/>
                        <a:ea typeface="+mn-ea"/>
                      </a:endParaRPr>
                    </a:p>
                  </a:txBody>
                  <a:tcPr/>
                </a:tc>
                <a:tc>
                  <a:txBody>
                    <a:bodyPr/>
                    <a:lstStyle/>
                    <a:p>
                      <a:r>
                        <a:rPr lang="en-US" altLang="zh-CN" sz="1800" dirty="0" smtClean="0">
                          <a:latin typeface="+mn-ea"/>
                          <a:ea typeface="+mn-ea"/>
                        </a:rPr>
                        <a:t>643KW</a:t>
                      </a:r>
                      <a:endParaRPr lang="zh-CN" altLang="en-US" sz="1800" dirty="0">
                        <a:latin typeface="+mn-ea"/>
                        <a:ea typeface="+mn-ea"/>
                      </a:endParaRPr>
                    </a:p>
                  </a:txBody>
                  <a:tcPr/>
                </a:tc>
                <a:tc>
                  <a:txBody>
                    <a:bodyPr/>
                    <a:lstStyle/>
                    <a:p>
                      <a:r>
                        <a:rPr lang="en-US" altLang="zh-CN" sz="1800" dirty="0" smtClean="0">
                          <a:latin typeface="+mn-ea"/>
                          <a:ea typeface="+mn-ea"/>
                        </a:rPr>
                        <a:t>165</a:t>
                      </a:r>
                      <a:endParaRPr lang="zh-CN" altLang="en-US" sz="1800" dirty="0">
                        <a:latin typeface="+mn-ea"/>
                        <a:ea typeface="+mn-ea"/>
                      </a:endParaRPr>
                    </a:p>
                  </a:txBody>
                  <a:tcPr/>
                </a:tc>
                <a:tc>
                  <a:txBody>
                    <a:bodyPr/>
                    <a:lstStyle/>
                    <a:p>
                      <a:r>
                        <a:rPr lang="en-US" altLang="zh-CN" sz="1800" dirty="0" smtClean="0">
                          <a:latin typeface="+mn-ea"/>
                          <a:ea typeface="+mn-ea"/>
                        </a:rPr>
                        <a:t>25KW</a:t>
                      </a:r>
                      <a:endParaRPr lang="zh-CN" altLang="en-US" sz="1800" dirty="0">
                        <a:latin typeface="+mn-ea"/>
                        <a:ea typeface="+mn-ea"/>
                      </a:endParaRPr>
                    </a:p>
                  </a:txBody>
                  <a:tcPr/>
                </a:tc>
                <a:tc>
                  <a:txBody>
                    <a:bodyPr/>
                    <a:lstStyle/>
                    <a:p>
                      <a:r>
                        <a:rPr lang="en-US" altLang="zh-CN" sz="1800" smtClean="0">
                          <a:latin typeface="+mn-ea"/>
                          <a:ea typeface="+mn-ea"/>
                        </a:rPr>
                        <a:t>1197KW</a:t>
                      </a:r>
                      <a:endParaRPr lang="zh-CN" altLang="en-US" sz="1800" dirty="0">
                        <a:latin typeface="+mn-ea"/>
                        <a:ea typeface="+mn-ea"/>
                      </a:endParaRPr>
                    </a:p>
                  </a:txBody>
                  <a:tcPr/>
                </a:tc>
                <a:tc>
                  <a:txBody>
                    <a:bodyPr/>
                    <a:lstStyle/>
                    <a:p>
                      <a:r>
                        <a:rPr lang="en-US" altLang="zh-CN" sz="1800" dirty="0" smtClean="0">
                          <a:latin typeface="+mn-ea"/>
                          <a:ea typeface="+mn-ea"/>
                        </a:rPr>
                        <a:t>529KW</a:t>
                      </a:r>
                      <a:endParaRPr lang="zh-CN" altLang="en-US" sz="1800" dirty="0">
                        <a:latin typeface="+mn-ea"/>
                        <a:ea typeface="+mn-ea"/>
                      </a:endParaRPr>
                    </a:p>
                  </a:txBody>
                  <a:tcPr/>
                </a:tc>
              </a:tr>
              <a:tr h="484346">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A5M2-402</a:t>
                      </a:r>
                      <a:r>
                        <a:rPr lang="zh-CN" altLang="en-US" sz="1800" dirty="0" smtClean="0">
                          <a:latin typeface="+mn-ea"/>
                          <a:ea typeface="+mn-ea"/>
                        </a:rPr>
                        <a:t>机房</a:t>
                      </a:r>
                    </a:p>
                  </a:txBody>
                  <a:tcPr/>
                </a:tc>
                <a:tc>
                  <a:txBody>
                    <a:bodyPr/>
                    <a:lstStyle/>
                    <a:p>
                      <a:r>
                        <a:rPr lang="en-US" altLang="zh-CN" sz="1800" smtClean="0">
                          <a:latin typeface="+mn-ea"/>
                          <a:ea typeface="+mn-ea"/>
                        </a:rPr>
                        <a:t>1#-7#</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171KW</a:t>
                      </a:r>
                      <a:endParaRPr lang="zh-CN" altLang="en-US" sz="1800" dirty="0">
                        <a:latin typeface="+mn-ea"/>
                        <a:ea typeface="+mn-ea"/>
                      </a:endParaRPr>
                    </a:p>
                  </a:txBody>
                  <a:tcPr/>
                </a:tc>
                <a:tc>
                  <a:txBody>
                    <a:bodyPr/>
                    <a:lstStyle/>
                    <a:p>
                      <a:r>
                        <a:rPr lang="en-US" altLang="zh-CN" sz="1800" smtClean="0">
                          <a:latin typeface="+mn-ea"/>
                          <a:ea typeface="+mn-ea"/>
                        </a:rPr>
                        <a:t>6+1</a:t>
                      </a:r>
                      <a:endParaRPr lang="zh-CN" altLang="en-US" sz="1800" dirty="0">
                        <a:latin typeface="+mn-ea"/>
                        <a:ea typeface="+mn-ea"/>
                      </a:endParaRPr>
                    </a:p>
                  </a:txBody>
                  <a:tcPr/>
                </a:tc>
                <a:tc>
                  <a:txBody>
                    <a:bodyPr/>
                    <a:lstStyle/>
                    <a:p>
                      <a:r>
                        <a:rPr lang="en-US" altLang="zh-CN" sz="1800" dirty="0" smtClean="0">
                          <a:latin typeface="+mn-ea"/>
                          <a:ea typeface="+mn-ea"/>
                        </a:rPr>
                        <a:t>671KW</a:t>
                      </a:r>
                      <a:endParaRPr lang="zh-CN" altLang="en-US" sz="1800" dirty="0">
                        <a:latin typeface="+mn-ea"/>
                        <a:ea typeface="+mn-ea"/>
                      </a:endParaRPr>
                    </a:p>
                  </a:txBody>
                  <a:tcPr/>
                </a:tc>
                <a:tc>
                  <a:txBody>
                    <a:bodyPr/>
                    <a:lstStyle/>
                    <a:p>
                      <a:r>
                        <a:rPr lang="en-US" altLang="zh-CN" sz="1800" dirty="0" smtClean="0">
                          <a:latin typeface="+mn-ea"/>
                          <a:ea typeface="+mn-ea"/>
                        </a:rPr>
                        <a:t>166</a:t>
                      </a:r>
                      <a:endParaRPr lang="zh-CN" altLang="en-US" sz="1800" dirty="0">
                        <a:latin typeface="+mn-ea"/>
                        <a:ea typeface="+mn-ea"/>
                      </a:endParaRPr>
                    </a:p>
                  </a:txBody>
                  <a:tcPr/>
                </a:tc>
                <a:tc>
                  <a:txBody>
                    <a:bodyPr/>
                    <a:lstStyle/>
                    <a:p>
                      <a:r>
                        <a:rPr lang="en-US" altLang="zh-CN" sz="1800" dirty="0" smtClean="0">
                          <a:latin typeface="+mn-ea"/>
                          <a:ea typeface="+mn-ea"/>
                        </a:rPr>
                        <a:t>25KW</a:t>
                      </a:r>
                      <a:endParaRPr lang="zh-CN" altLang="en-US" sz="1800" dirty="0">
                        <a:latin typeface="+mn-ea"/>
                        <a:ea typeface="+mn-ea"/>
                      </a:endParaRPr>
                    </a:p>
                  </a:txBody>
                  <a:tcPr/>
                </a:tc>
                <a:tc>
                  <a:txBody>
                    <a:bodyPr/>
                    <a:lstStyle/>
                    <a:p>
                      <a:r>
                        <a:rPr lang="en-US" altLang="zh-CN" sz="1800" dirty="0" smtClean="0">
                          <a:latin typeface="+mn-ea"/>
                          <a:ea typeface="+mn-ea"/>
                        </a:rPr>
                        <a:t>1197KW</a:t>
                      </a:r>
                      <a:endParaRPr lang="zh-CN" altLang="en-US" sz="1800" dirty="0">
                        <a:latin typeface="+mn-ea"/>
                        <a:ea typeface="+mn-ea"/>
                      </a:endParaRPr>
                    </a:p>
                  </a:txBody>
                  <a:tcPr/>
                </a:tc>
                <a:tc>
                  <a:txBody>
                    <a:bodyPr/>
                    <a:lstStyle/>
                    <a:p>
                      <a:r>
                        <a:rPr lang="en-US" altLang="zh-CN" sz="1800" dirty="0" smtClean="0">
                          <a:latin typeface="+mn-ea"/>
                          <a:ea typeface="+mn-ea"/>
                        </a:rPr>
                        <a:t>501KW</a:t>
                      </a:r>
                      <a:endParaRPr lang="zh-CN" altLang="en-US" sz="1800" dirty="0">
                        <a:latin typeface="+mn-ea"/>
                        <a:ea typeface="+mn-ea"/>
                      </a:endParaRPr>
                    </a:p>
                  </a:txBody>
                  <a:tcP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25</a:t>
            </a:fld>
            <a:endParaRPr lang="zh-CN" altLang="en-US" dirty="0"/>
          </a:p>
        </p:txBody>
      </p:sp>
      <p:sp>
        <p:nvSpPr>
          <p:cNvPr id="5" name="文本框 4"/>
          <p:cNvSpPr txBox="1"/>
          <p:nvPr/>
        </p:nvSpPr>
        <p:spPr>
          <a:xfrm>
            <a:off x="1586230" y="381000"/>
            <a:ext cx="3741730" cy="523220"/>
          </a:xfrm>
          <a:prstGeom prst="rect">
            <a:avLst/>
          </a:prstGeom>
          <a:noFill/>
        </p:spPr>
        <p:txBody>
          <a:bodyPr wrap="none" rtlCol="0">
            <a:spAutoFit/>
          </a:bodyPr>
          <a:lstStyle/>
          <a:p>
            <a:r>
              <a:rPr lang="zh-CN" altLang="en-US" sz="2800" b="1" dirty="0">
                <a:solidFill>
                  <a:schemeClr val="accent1"/>
                </a:solidFill>
              </a:rPr>
              <a:t>空调</a:t>
            </a:r>
            <a:r>
              <a:rPr lang="zh-CN" altLang="en-US" sz="2800" b="1" dirty="0" smtClean="0">
                <a:solidFill>
                  <a:schemeClr val="accent1"/>
                </a:solidFill>
              </a:rPr>
              <a:t>系统配置</a:t>
            </a:r>
            <a:r>
              <a:rPr lang="en-US" altLang="zh-CN" sz="2800" b="1" dirty="0" smtClean="0">
                <a:solidFill>
                  <a:schemeClr val="accent1"/>
                </a:solidFill>
              </a:rPr>
              <a:t>-M4</a:t>
            </a:r>
            <a:r>
              <a:rPr lang="zh-CN" altLang="en-US" sz="2800" b="1" dirty="0" smtClean="0">
                <a:solidFill>
                  <a:schemeClr val="accent1"/>
                </a:solidFill>
              </a:rPr>
              <a:t>空调</a:t>
            </a:r>
            <a:endParaRPr lang="zh-CN" altLang="en-US" sz="2800" b="1" dirty="0">
              <a:solidFill>
                <a:schemeClr val="accent1"/>
              </a:solidFill>
            </a:endParaRPr>
          </a:p>
        </p:txBody>
      </p:sp>
      <p:graphicFrame>
        <p:nvGraphicFramePr>
          <p:cNvPr id="12" name="表格 11"/>
          <p:cNvGraphicFramePr>
            <a:graphicFrameLocks noGrp="1"/>
          </p:cNvGraphicFramePr>
          <p:nvPr/>
        </p:nvGraphicFramePr>
        <p:xfrm>
          <a:off x="-1" y="1340768"/>
          <a:ext cx="12192001" cy="4640561"/>
        </p:xfrm>
        <a:graphic>
          <a:graphicData uri="http://schemas.openxmlformats.org/drawingml/2006/table">
            <a:tbl>
              <a:tblPr firstRow="1" bandRow="1">
                <a:tableStyleId>{5C22544A-7EE6-4342-B048-85BDC9FD1C3A}</a:tableStyleId>
              </a:tblPr>
              <a:tblGrid>
                <a:gridCol w="1226868"/>
                <a:gridCol w="1211533"/>
                <a:gridCol w="1219200"/>
                <a:gridCol w="1219200"/>
                <a:gridCol w="1219200"/>
                <a:gridCol w="1219200"/>
                <a:gridCol w="1219200"/>
                <a:gridCol w="1219200"/>
                <a:gridCol w="1219200"/>
                <a:gridCol w="1219200"/>
              </a:tblGrid>
              <a:tr h="766070">
                <a:tc>
                  <a:txBody>
                    <a:bodyPr/>
                    <a:lstStyle/>
                    <a:p>
                      <a:r>
                        <a:rPr lang="zh-CN" altLang="en-US" sz="1800" dirty="0" smtClean="0">
                          <a:latin typeface="+mn-ea"/>
                          <a:ea typeface="+mn-ea"/>
                        </a:rPr>
                        <a:t>机房名称</a:t>
                      </a:r>
                      <a:endParaRPr lang="zh-CN" altLang="en-US" sz="1800" dirty="0">
                        <a:latin typeface="+mn-ea"/>
                        <a:ea typeface="+mn-ea"/>
                      </a:endParaRPr>
                    </a:p>
                  </a:txBody>
                  <a:tcPr/>
                </a:tc>
                <a:tc>
                  <a:txBody>
                    <a:bodyPr/>
                    <a:lstStyle/>
                    <a:p>
                      <a:r>
                        <a:rPr lang="zh-CN" altLang="en-US" sz="1800" dirty="0" smtClean="0">
                          <a:latin typeface="+mn-ea"/>
                          <a:ea typeface="+mn-ea"/>
                        </a:rPr>
                        <a:t>空调编号</a:t>
                      </a:r>
                      <a:endParaRPr lang="zh-CN" altLang="en-US" sz="1800" dirty="0">
                        <a:latin typeface="+mn-ea"/>
                        <a:ea typeface="+mn-ea"/>
                      </a:endParaRPr>
                    </a:p>
                  </a:txBody>
                  <a:tcPr/>
                </a:tc>
                <a:tc>
                  <a:txBody>
                    <a:bodyPr/>
                    <a:lstStyle/>
                    <a:p>
                      <a:r>
                        <a:rPr lang="zh-CN" altLang="en-US" sz="1800" dirty="0" smtClean="0">
                          <a:latin typeface="+mn-ea"/>
                          <a:ea typeface="+mn-ea"/>
                        </a:rPr>
                        <a:t>空调品牌  </a:t>
                      </a:r>
                      <a:endParaRPr lang="en-US" altLang="zh-CN" sz="1800" dirty="0" smtClean="0">
                        <a:latin typeface="+mn-ea"/>
                        <a:ea typeface="+mn-ea"/>
                      </a:endParaRPr>
                    </a:p>
                    <a:p>
                      <a:endParaRPr lang="zh-CN" altLang="en-US" sz="1800" dirty="0">
                        <a:latin typeface="+mn-ea"/>
                        <a:ea typeface="+mn-ea"/>
                      </a:endParaRPr>
                    </a:p>
                  </a:txBody>
                  <a:tcPr/>
                </a:tc>
                <a:tc>
                  <a:txBody>
                    <a:bodyPr/>
                    <a:lstStyle/>
                    <a:p>
                      <a:r>
                        <a:rPr lang="zh-CN" altLang="en-US" sz="1800" dirty="0" smtClean="0">
                          <a:latin typeface="+mn-ea"/>
                          <a:ea typeface="+mn-ea"/>
                        </a:rPr>
                        <a:t>单台空调总冷负荷</a:t>
                      </a:r>
                      <a:endParaRPr lang="zh-CN" altLang="en-US" sz="1800" dirty="0">
                        <a:latin typeface="+mn-ea"/>
                        <a:ea typeface="+mn-ea"/>
                      </a:endParaRPr>
                    </a:p>
                  </a:txBody>
                  <a:tcPr/>
                </a:tc>
                <a:tc>
                  <a:txBody>
                    <a:bodyPr/>
                    <a:lstStyle/>
                    <a:p>
                      <a:r>
                        <a:rPr lang="zh-CN" altLang="en-US" sz="1800" dirty="0" smtClean="0">
                          <a:latin typeface="+mn-ea"/>
                          <a:ea typeface="+mn-ea"/>
                        </a:rPr>
                        <a:t>冗余机制</a:t>
                      </a:r>
                      <a:endParaRPr lang="zh-CN" altLang="en-US" sz="1800" dirty="0">
                        <a:latin typeface="+mn-ea"/>
                        <a:ea typeface="+mn-ea"/>
                      </a:endParaRPr>
                    </a:p>
                  </a:txBody>
                  <a:tcPr/>
                </a:tc>
                <a:tc>
                  <a:txBody>
                    <a:bodyPr/>
                    <a:lstStyle/>
                    <a:p>
                      <a:r>
                        <a:rPr lang="zh-CN" altLang="en-US" sz="1800" dirty="0" smtClean="0">
                          <a:latin typeface="+mn-ea"/>
                          <a:ea typeface="+mn-ea"/>
                        </a:rPr>
                        <a:t>现机房</a:t>
                      </a:r>
                      <a:r>
                        <a:rPr lang="en-US" altLang="zh-CN" sz="1800" dirty="0" smtClean="0">
                          <a:latin typeface="+mn-ea"/>
                          <a:ea typeface="+mn-ea"/>
                        </a:rPr>
                        <a:t>IT</a:t>
                      </a:r>
                      <a:r>
                        <a:rPr lang="zh-CN" altLang="en-US" sz="1800" dirty="0" smtClean="0">
                          <a:latin typeface="+mn-ea"/>
                          <a:ea typeface="+mn-ea"/>
                        </a:rPr>
                        <a:t>负载</a:t>
                      </a:r>
                      <a:endParaRPr lang="zh-CN" altLang="en-US" sz="1800" dirty="0">
                        <a:latin typeface="+mn-ea"/>
                        <a:ea typeface="+mn-ea"/>
                      </a:endParaRPr>
                    </a:p>
                  </a:txBody>
                  <a:tcPr/>
                </a:tc>
                <a:tc>
                  <a:txBody>
                    <a:bodyPr/>
                    <a:lstStyle/>
                    <a:p>
                      <a:r>
                        <a:rPr lang="zh-CN" altLang="en-US" sz="1800" dirty="0" smtClean="0">
                          <a:latin typeface="+mn-ea"/>
                          <a:ea typeface="+mn-ea"/>
                        </a:rPr>
                        <a:t>现机柜数量</a:t>
                      </a:r>
                      <a:endParaRPr lang="zh-CN" altLang="en-US" sz="1800" dirty="0">
                        <a:latin typeface="+mn-ea"/>
                        <a:ea typeface="+mn-ea"/>
                      </a:endParaRPr>
                    </a:p>
                  </a:txBody>
                  <a:tcPr/>
                </a:tc>
                <a:tc>
                  <a:txBody>
                    <a:bodyPr/>
                    <a:lstStyle/>
                    <a:p>
                      <a:r>
                        <a:rPr lang="zh-CN" altLang="en-US" sz="1800" dirty="0" smtClean="0">
                          <a:latin typeface="+mn-ea"/>
                          <a:ea typeface="+mn-ea"/>
                        </a:rPr>
                        <a:t>机房建筑负荷</a:t>
                      </a:r>
                      <a:endParaRPr lang="zh-CN" altLang="en-US" sz="1800" dirty="0">
                        <a:latin typeface="+mn-ea"/>
                        <a:ea typeface="+mn-ea"/>
                      </a:endParaRPr>
                    </a:p>
                  </a:txBody>
                  <a:tcPr/>
                </a:tc>
                <a:tc>
                  <a:txBody>
                    <a:bodyPr/>
                    <a:lstStyle/>
                    <a:p>
                      <a:r>
                        <a:rPr lang="zh-CN" altLang="en-US" sz="1800" dirty="0" smtClean="0">
                          <a:latin typeface="+mn-ea"/>
                          <a:ea typeface="+mn-ea"/>
                        </a:rPr>
                        <a:t>制冷总量</a:t>
                      </a:r>
                      <a:endParaRPr lang="zh-CN" altLang="en-US" sz="1800" dirty="0">
                        <a:latin typeface="+mn-ea"/>
                        <a:ea typeface="+mn-ea"/>
                      </a:endParaRPr>
                    </a:p>
                  </a:txBody>
                  <a:tcPr/>
                </a:tc>
                <a:tc>
                  <a:txBody>
                    <a:bodyPr/>
                    <a:lstStyle/>
                    <a:p>
                      <a:r>
                        <a:rPr lang="zh-CN" altLang="en-US" sz="1800" dirty="0" smtClean="0">
                          <a:latin typeface="+mn-ea"/>
                          <a:ea typeface="+mn-ea"/>
                        </a:rPr>
                        <a:t>制冷余量</a:t>
                      </a:r>
                      <a:endParaRPr lang="zh-CN" altLang="en-US" sz="1800" dirty="0">
                        <a:latin typeface="+mn-ea"/>
                        <a:ea typeface="+mn-ea"/>
                      </a:endParaRPr>
                    </a:p>
                  </a:txBody>
                  <a:tcPr/>
                </a:tc>
              </a:tr>
              <a:tr h="674091">
                <a:tc>
                  <a:txBody>
                    <a:bodyPr/>
                    <a:lstStyle/>
                    <a:p>
                      <a:r>
                        <a:rPr lang="en-US" altLang="zh-CN" sz="1800" dirty="0" smtClean="0">
                          <a:latin typeface="+mn-ea"/>
                          <a:ea typeface="+mn-ea"/>
                        </a:rPr>
                        <a:t>A5M4-201</a:t>
                      </a:r>
                      <a:r>
                        <a:rPr lang="zh-CN" altLang="en-US" sz="1800" dirty="0" smtClean="0">
                          <a:latin typeface="+mn-ea"/>
                          <a:ea typeface="+mn-ea"/>
                        </a:rPr>
                        <a:t>机房</a:t>
                      </a:r>
                      <a:endParaRPr lang="zh-CN" altLang="en-US" sz="1800" dirty="0">
                        <a:latin typeface="+mn-ea"/>
                        <a:ea typeface="+mn-ea"/>
                      </a:endParaRPr>
                    </a:p>
                  </a:txBody>
                  <a:tcPr/>
                </a:tc>
                <a:tc>
                  <a:txBody>
                    <a:bodyPr/>
                    <a:lstStyle/>
                    <a:p>
                      <a:r>
                        <a:rPr lang="en-US" altLang="zh-CN" sz="1800" dirty="0" smtClean="0">
                          <a:latin typeface="+mn-ea"/>
                          <a:ea typeface="+mn-ea"/>
                        </a:rPr>
                        <a:t>1#-7#</a:t>
                      </a:r>
                      <a:endParaRPr lang="zh-CN" altLang="en-US" sz="1800" dirty="0">
                        <a:latin typeface="+mn-ea"/>
                        <a:ea typeface="+mn-ea"/>
                      </a:endParaRPr>
                    </a:p>
                  </a:txBody>
                  <a:tcPr/>
                </a:tc>
                <a:tc>
                  <a:txBody>
                    <a:bodyPr/>
                    <a:lstStyle/>
                    <a:p>
                      <a:r>
                        <a:rPr lang="zh-CN" altLang="en-US" sz="1800" dirty="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171KW</a:t>
                      </a:r>
                      <a:endParaRPr lang="zh-CN" altLang="en-US" sz="1800" dirty="0">
                        <a:latin typeface="+mn-ea"/>
                        <a:ea typeface="+mn-ea"/>
                      </a:endParaRPr>
                    </a:p>
                  </a:txBody>
                  <a:tcPr/>
                </a:tc>
                <a:tc>
                  <a:txBody>
                    <a:bodyPr/>
                    <a:lstStyle/>
                    <a:p>
                      <a:r>
                        <a:rPr lang="en-US" altLang="zh-CN" sz="1800" dirty="0" smtClean="0">
                          <a:latin typeface="+mn-ea"/>
                          <a:ea typeface="+mn-ea"/>
                        </a:rPr>
                        <a:t>6+1</a:t>
                      </a:r>
                      <a:endParaRPr lang="zh-CN" altLang="en-US" sz="1800" dirty="0">
                        <a:latin typeface="+mn-ea"/>
                        <a:ea typeface="+mn-ea"/>
                      </a:endParaRPr>
                    </a:p>
                  </a:txBody>
                  <a:tcPr/>
                </a:tc>
                <a:tc>
                  <a:txBody>
                    <a:bodyPr/>
                    <a:lstStyle/>
                    <a:p>
                      <a:r>
                        <a:rPr lang="en-US" altLang="zh-CN" sz="1800" dirty="0" smtClean="0">
                          <a:latin typeface="+mn-ea"/>
                          <a:ea typeface="+mn-ea"/>
                        </a:rPr>
                        <a:t>631KW</a:t>
                      </a:r>
                    </a:p>
                  </a:txBody>
                  <a:tcPr/>
                </a:tc>
                <a:tc>
                  <a:txBody>
                    <a:bodyPr/>
                    <a:lstStyle/>
                    <a:p>
                      <a:r>
                        <a:rPr lang="en-US" altLang="zh-CN" sz="1800" dirty="0" smtClean="0">
                          <a:latin typeface="+mn-ea"/>
                          <a:ea typeface="+mn-ea"/>
                        </a:rPr>
                        <a:t>194</a:t>
                      </a:r>
                      <a:endParaRPr lang="zh-CN" altLang="en-US" sz="1800" dirty="0">
                        <a:latin typeface="+mn-ea"/>
                        <a:ea typeface="+mn-ea"/>
                      </a:endParaRPr>
                    </a:p>
                  </a:txBody>
                  <a:tcPr/>
                </a:tc>
                <a:tc>
                  <a:txBody>
                    <a:bodyPr/>
                    <a:lstStyle/>
                    <a:p>
                      <a:r>
                        <a:rPr lang="en-US" altLang="zh-CN" sz="1800" dirty="0" smtClean="0">
                          <a:latin typeface="+mn-ea"/>
                          <a:ea typeface="+mn-ea"/>
                        </a:rPr>
                        <a:t>15KW</a:t>
                      </a:r>
                      <a:endParaRPr lang="zh-CN" altLang="en-US" sz="1800" dirty="0">
                        <a:latin typeface="+mn-ea"/>
                        <a:ea typeface="+mn-ea"/>
                      </a:endParaRPr>
                    </a:p>
                  </a:txBody>
                  <a:tcPr/>
                </a:tc>
                <a:tc>
                  <a:txBody>
                    <a:bodyPr/>
                    <a:lstStyle/>
                    <a:p>
                      <a:r>
                        <a:rPr lang="en-US" altLang="zh-CN" sz="1800" dirty="0" smtClean="0">
                          <a:latin typeface="+mn-ea"/>
                          <a:ea typeface="+mn-ea"/>
                        </a:rPr>
                        <a:t>1197KW</a:t>
                      </a:r>
                      <a:endParaRPr lang="zh-CN" altLang="en-US" sz="1800" dirty="0">
                        <a:latin typeface="+mn-ea"/>
                        <a:ea typeface="+mn-ea"/>
                      </a:endParaRPr>
                    </a:p>
                  </a:txBody>
                  <a:tcPr/>
                </a:tc>
                <a:tc>
                  <a:txBody>
                    <a:bodyPr/>
                    <a:lstStyle/>
                    <a:p>
                      <a:r>
                        <a:rPr lang="en-US" altLang="zh-CN" sz="1800" dirty="0" smtClean="0">
                          <a:latin typeface="+mn-ea"/>
                          <a:ea typeface="+mn-ea"/>
                        </a:rPr>
                        <a:t>551KW</a:t>
                      </a:r>
                      <a:endParaRPr lang="zh-CN" altLang="en-US" sz="1800" dirty="0">
                        <a:latin typeface="+mn-ea"/>
                        <a:ea typeface="+mn-ea"/>
                      </a:endParaRPr>
                    </a:p>
                  </a:txBody>
                  <a:tcPr/>
                </a:tc>
              </a:tr>
              <a:tr h="628101">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A5M4-202</a:t>
                      </a:r>
                      <a:r>
                        <a:rPr lang="zh-CN" altLang="en-US" sz="1800" dirty="0" smtClean="0">
                          <a:latin typeface="+mn-ea"/>
                          <a:ea typeface="+mn-ea"/>
                        </a:rPr>
                        <a:t>机房</a:t>
                      </a:r>
                    </a:p>
                  </a:txBody>
                  <a:tcPr/>
                </a:tc>
                <a:tc>
                  <a:txBody>
                    <a:bodyPr/>
                    <a:lstStyle/>
                    <a:p>
                      <a:r>
                        <a:rPr lang="en-US" altLang="zh-CN" sz="1800" smtClean="0">
                          <a:latin typeface="+mn-ea"/>
                          <a:ea typeface="+mn-ea"/>
                        </a:rPr>
                        <a:t>1#-7#</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smtClean="0">
                          <a:latin typeface="+mn-ea"/>
                          <a:ea typeface="+mn-ea"/>
                        </a:rPr>
                        <a:t>171KW</a:t>
                      </a:r>
                      <a:endParaRPr lang="zh-CN" altLang="en-US" sz="1800" dirty="0">
                        <a:latin typeface="+mn-ea"/>
                        <a:ea typeface="+mn-ea"/>
                      </a:endParaRPr>
                    </a:p>
                  </a:txBody>
                  <a:tcPr/>
                </a:tc>
                <a:tc>
                  <a:txBody>
                    <a:bodyPr/>
                    <a:lstStyle/>
                    <a:p>
                      <a:r>
                        <a:rPr lang="en-US" altLang="zh-CN" sz="1800" smtClean="0">
                          <a:latin typeface="+mn-ea"/>
                          <a:ea typeface="+mn-ea"/>
                        </a:rPr>
                        <a:t>6+1</a:t>
                      </a:r>
                      <a:endParaRPr lang="zh-CN" altLang="en-US" sz="1800" dirty="0">
                        <a:latin typeface="+mn-ea"/>
                        <a:ea typeface="+mn-ea"/>
                      </a:endParaRPr>
                    </a:p>
                  </a:txBody>
                  <a:tcPr/>
                </a:tc>
                <a:tc>
                  <a:txBody>
                    <a:bodyPr/>
                    <a:lstStyle/>
                    <a:p>
                      <a:r>
                        <a:rPr lang="en-US" altLang="zh-CN" sz="1800" dirty="0" smtClean="0">
                          <a:latin typeface="+mn-ea"/>
                          <a:ea typeface="+mn-ea"/>
                        </a:rPr>
                        <a:t>639KW</a:t>
                      </a:r>
                      <a:endParaRPr lang="zh-CN" altLang="en-US" sz="1800" dirty="0">
                        <a:latin typeface="+mn-ea"/>
                        <a:ea typeface="+mn-ea"/>
                      </a:endParaRPr>
                    </a:p>
                  </a:txBody>
                  <a:tcPr/>
                </a:tc>
                <a:tc>
                  <a:txBody>
                    <a:bodyPr/>
                    <a:lstStyle/>
                    <a:p>
                      <a:r>
                        <a:rPr lang="en-US" altLang="zh-CN" sz="1800" dirty="0" smtClean="0">
                          <a:latin typeface="+mn-ea"/>
                          <a:ea typeface="+mn-ea"/>
                        </a:rPr>
                        <a:t>190</a:t>
                      </a:r>
                      <a:endParaRPr lang="zh-CN" altLang="en-US" sz="1800" dirty="0">
                        <a:latin typeface="+mn-ea"/>
                        <a:ea typeface="+mn-ea"/>
                      </a:endParaRPr>
                    </a:p>
                  </a:txBody>
                  <a:tcPr/>
                </a:tc>
                <a:tc>
                  <a:txBody>
                    <a:bodyPr/>
                    <a:lstStyle/>
                    <a:p>
                      <a:r>
                        <a:rPr lang="en-US" altLang="zh-CN" sz="1800" dirty="0" smtClean="0">
                          <a:latin typeface="+mn-ea"/>
                          <a:ea typeface="+mn-ea"/>
                        </a:rPr>
                        <a:t>15KW</a:t>
                      </a:r>
                      <a:endParaRPr lang="zh-CN" altLang="en-US" sz="1800" dirty="0">
                        <a:latin typeface="+mn-ea"/>
                        <a:ea typeface="+mn-ea"/>
                      </a:endParaRPr>
                    </a:p>
                  </a:txBody>
                  <a:tcPr/>
                </a:tc>
                <a:tc>
                  <a:txBody>
                    <a:bodyPr/>
                    <a:lstStyle/>
                    <a:p>
                      <a:r>
                        <a:rPr lang="en-US" altLang="zh-CN" sz="1800" smtClean="0">
                          <a:latin typeface="+mn-ea"/>
                          <a:ea typeface="+mn-ea"/>
                        </a:rPr>
                        <a:t>1197KW</a:t>
                      </a:r>
                      <a:endParaRPr lang="zh-CN" altLang="en-US" sz="1800" dirty="0">
                        <a:latin typeface="+mn-ea"/>
                        <a:ea typeface="+mn-ea"/>
                      </a:endParaRPr>
                    </a:p>
                  </a:txBody>
                  <a:tcPr/>
                </a:tc>
                <a:tc>
                  <a:txBody>
                    <a:bodyPr/>
                    <a:lstStyle/>
                    <a:p>
                      <a:r>
                        <a:rPr lang="en-US" altLang="zh-CN" sz="1800" dirty="0" smtClean="0">
                          <a:latin typeface="+mn-ea"/>
                          <a:ea typeface="+mn-ea"/>
                        </a:rPr>
                        <a:t>543KW</a:t>
                      </a:r>
                      <a:endParaRPr lang="zh-CN" altLang="en-US" sz="1800" dirty="0">
                        <a:latin typeface="+mn-ea"/>
                        <a:ea typeface="+mn-ea"/>
                      </a:endParaRPr>
                    </a:p>
                  </a:txBody>
                  <a:tcPr/>
                </a:tc>
              </a:tr>
              <a:tr h="484346">
                <a:tc>
                  <a:txBody>
                    <a:bodyPr/>
                    <a:lstStyle/>
                    <a:p>
                      <a:r>
                        <a:rPr lang="en-US" altLang="zh-CN" sz="1800" dirty="0" smtClean="0">
                          <a:latin typeface="+mn-ea"/>
                          <a:ea typeface="+mn-ea"/>
                        </a:rPr>
                        <a:t>A5M4-301</a:t>
                      </a:r>
                      <a:r>
                        <a:rPr lang="zh-CN" altLang="en-US" sz="1800" dirty="0" smtClean="0">
                          <a:latin typeface="+mn-ea"/>
                          <a:ea typeface="+mn-ea"/>
                        </a:rPr>
                        <a:t>机房</a:t>
                      </a:r>
                      <a:endParaRPr lang="zh-CN" altLang="en-US" sz="1800" dirty="0">
                        <a:latin typeface="+mn-ea"/>
                        <a:ea typeface="+mn-ea"/>
                      </a:endParaRPr>
                    </a:p>
                  </a:txBody>
                  <a:tcPr/>
                </a:tc>
                <a:tc>
                  <a:txBody>
                    <a:bodyPr/>
                    <a:lstStyle/>
                    <a:p>
                      <a:r>
                        <a:rPr lang="en-US" altLang="zh-CN" sz="1800" smtClean="0">
                          <a:latin typeface="+mn-ea"/>
                          <a:ea typeface="+mn-ea"/>
                        </a:rPr>
                        <a:t>1#-7#</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smtClean="0">
                          <a:latin typeface="+mn-ea"/>
                          <a:ea typeface="+mn-ea"/>
                        </a:rPr>
                        <a:t>171KW</a:t>
                      </a:r>
                      <a:endParaRPr lang="zh-CN" altLang="en-US" sz="1800" dirty="0">
                        <a:latin typeface="+mn-ea"/>
                        <a:ea typeface="+mn-ea"/>
                      </a:endParaRPr>
                    </a:p>
                  </a:txBody>
                  <a:tcPr/>
                </a:tc>
                <a:tc>
                  <a:txBody>
                    <a:bodyPr/>
                    <a:lstStyle/>
                    <a:p>
                      <a:r>
                        <a:rPr lang="en-US" altLang="zh-CN" sz="1800" smtClean="0">
                          <a:latin typeface="+mn-ea"/>
                          <a:ea typeface="+mn-ea"/>
                        </a:rPr>
                        <a:t>6+1</a:t>
                      </a:r>
                      <a:endParaRPr lang="zh-CN" altLang="en-US" sz="1800" dirty="0">
                        <a:latin typeface="+mn-ea"/>
                        <a:ea typeface="+mn-ea"/>
                      </a:endParaRPr>
                    </a:p>
                  </a:txBody>
                  <a:tcPr/>
                </a:tc>
                <a:tc>
                  <a:txBody>
                    <a:bodyPr/>
                    <a:lstStyle/>
                    <a:p>
                      <a:r>
                        <a:rPr lang="en-US" altLang="zh-CN" sz="1800" dirty="0" smtClean="0">
                          <a:latin typeface="+mn-ea"/>
                          <a:ea typeface="+mn-ea"/>
                        </a:rPr>
                        <a:t>644KW</a:t>
                      </a:r>
                      <a:endParaRPr lang="zh-CN" altLang="en-US" sz="1800" dirty="0">
                        <a:latin typeface="+mn-ea"/>
                        <a:ea typeface="+mn-ea"/>
                      </a:endParaRPr>
                    </a:p>
                  </a:txBody>
                  <a:tcPr/>
                </a:tc>
                <a:tc>
                  <a:txBody>
                    <a:bodyPr/>
                    <a:lstStyle/>
                    <a:p>
                      <a:r>
                        <a:rPr lang="en-US" altLang="zh-CN" sz="1800" dirty="0" smtClean="0">
                          <a:latin typeface="+mn-ea"/>
                          <a:ea typeface="+mn-ea"/>
                        </a:rPr>
                        <a:t>194</a:t>
                      </a:r>
                      <a:endParaRPr lang="zh-CN" altLang="en-US" sz="1800" dirty="0">
                        <a:latin typeface="+mn-ea"/>
                        <a:ea typeface="+mn-ea"/>
                      </a:endParaRPr>
                    </a:p>
                  </a:txBody>
                  <a:tcPr/>
                </a:tc>
                <a:tc>
                  <a:txBody>
                    <a:bodyPr/>
                    <a:lstStyle/>
                    <a:p>
                      <a:r>
                        <a:rPr lang="en-US" altLang="zh-CN" sz="1800" dirty="0" smtClean="0">
                          <a:latin typeface="+mn-ea"/>
                          <a:ea typeface="+mn-ea"/>
                        </a:rPr>
                        <a:t>15KW</a:t>
                      </a:r>
                      <a:endParaRPr lang="zh-CN" altLang="en-US" sz="1800" dirty="0">
                        <a:latin typeface="+mn-ea"/>
                        <a:ea typeface="+mn-ea"/>
                      </a:endParaRPr>
                    </a:p>
                  </a:txBody>
                  <a:tcPr/>
                </a:tc>
                <a:tc>
                  <a:txBody>
                    <a:bodyPr/>
                    <a:lstStyle/>
                    <a:p>
                      <a:r>
                        <a:rPr lang="en-US" altLang="zh-CN" sz="1800" smtClean="0">
                          <a:latin typeface="+mn-ea"/>
                          <a:ea typeface="+mn-ea"/>
                        </a:rPr>
                        <a:t>1197KW</a:t>
                      </a:r>
                      <a:endParaRPr lang="zh-CN" altLang="en-US" sz="1800" dirty="0">
                        <a:latin typeface="+mn-ea"/>
                        <a:ea typeface="+mn-ea"/>
                      </a:endParaRPr>
                    </a:p>
                  </a:txBody>
                  <a:tcPr/>
                </a:tc>
                <a:tc>
                  <a:txBody>
                    <a:bodyPr/>
                    <a:lstStyle/>
                    <a:p>
                      <a:r>
                        <a:rPr lang="en-US" altLang="zh-CN" sz="1800" dirty="0" smtClean="0">
                          <a:latin typeface="+mn-ea"/>
                          <a:ea typeface="+mn-ea"/>
                        </a:rPr>
                        <a:t>538KW</a:t>
                      </a:r>
                      <a:endParaRPr lang="zh-CN" altLang="en-US" sz="1800" dirty="0">
                        <a:latin typeface="+mn-ea"/>
                        <a:ea typeface="+mn-ea"/>
                      </a:endParaRPr>
                    </a:p>
                  </a:txBody>
                  <a:tcPr/>
                </a:tc>
              </a:tr>
              <a:tr h="376024">
                <a:tc>
                  <a:txBody>
                    <a:bodyPr/>
                    <a:lstStyle/>
                    <a:p>
                      <a:r>
                        <a:rPr lang="en-US" altLang="zh-CN" sz="1800" dirty="0" smtClean="0">
                          <a:latin typeface="+mn-ea"/>
                          <a:ea typeface="+mn-ea"/>
                        </a:rPr>
                        <a:t>A5M4-302</a:t>
                      </a:r>
                      <a:r>
                        <a:rPr lang="zh-CN" altLang="en-US" sz="1800" dirty="0" smtClean="0">
                          <a:latin typeface="+mn-ea"/>
                          <a:ea typeface="+mn-ea"/>
                        </a:rPr>
                        <a:t>机房</a:t>
                      </a:r>
                      <a:endParaRPr lang="zh-CN" altLang="en-US" sz="1800" dirty="0">
                        <a:latin typeface="+mn-ea"/>
                        <a:ea typeface="+mn-ea"/>
                      </a:endParaRPr>
                    </a:p>
                  </a:txBody>
                  <a:tcPr/>
                </a:tc>
                <a:tc>
                  <a:txBody>
                    <a:bodyPr/>
                    <a:lstStyle/>
                    <a:p>
                      <a:r>
                        <a:rPr lang="en-US" altLang="zh-CN" sz="1800" smtClean="0">
                          <a:latin typeface="+mn-ea"/>
                          <a:ea typeface="+mn-ea"/>
                        </a:rPr>
                        <a:t>1#-7#</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171KW</a:t>
                      </a:r>
                      <a:endParaRPr lang="zh-CN" altLang="en-US" sz="1800" dirty="0">
                        <a:latin typeface="+mn-ea"/>
                        <a:ea typeface="+mn-ea"/>
                      </a:endParaRPr>
                    </a:p>
                  </a:txBody>
                  <a:tcPr/>
                </a:tc>
                <a:tc>
                  <a:txBody>
                    <a:bodyPr/>
                    <a:lstStyle/>
                    <a:p>
                      <a:r>
                        <a:rPr lang="en-US" altLang="zh-CN" sz="1800" smtClean="0">
                          <a:latin typeface="+mn-ea"/>
                          <a:ea typeface="+mn-ea"/>
                        </a:rPr>
                        <a:t>6+1</a:t>
                      </a:r>
                      <a:endParaRPr lang="zh-CN" altLang="en-US" sz="1800" dirty="0">
                        <a:latin typeface="+mn-ea"/>
                        <a:ea typeface="+mn-ea"/>
                      </a:endParaRPr>
                    </a:p>
                  </a:txBody>
                  <a:tcPr/>
                </a:tc>
                <a:tc>
                  <a:txBody>
                    <a:bodyPr/>
                    <a:lstStyle/>
                    <a:p>
                      <a:r>
                        <a:rPr lang="en-US" altLang="zh-CN" sz="1800" dirty="0" smtClean="0">
                          <a:latin typeface="+mn-ea"/>
                          <a:ea typeface="+mn-ea"/>
                        </a:rPr>
                        <a:t>664KW</a:t>
                      </a:r>
                      <a:endParaRPr lang="zh-CN" altLang="en-US" sz="1800" dirty="0">
                        <a:latin typeface="+mn-ea"/>
                        <a:ea typeface="+mn-ea"/>
                      </a:endParaRPr>
                    </a:p>
                  </a:txBody>
                  <a:tcPr/>
                </a:tc>
                <a:tc>
                  <a:txBody>
                    <a:bodyPr/>
                    <a:lstStyle/>
                    <a:p>
                      <a:r>
                        <a:rPr lang="en-US" altLang="zh-CN" sz="1800" dirty="0" smtClean="0">
                          <a:latin typeface="+mn-ea"/>
                          <a:ea typeface="+mn-ea"/>
                        </a:rPr>
                        <a:t>194</a:t>
                      </a:r>
                      <a:endParaRPr lang="zh-CN" altLang="en-US" sz="1800" dirty="0">
                        <a:latin typeface="+mn-ea"/>
                        <a:ea typeface="+mn-ea"/>
                      </a:endParaRPr>
                    </a:p>
                  </a:txBody>
                  <a:tcPr/>
                </a:tc>
                <a:tc>
                  <a:txBody>
                    <a:bodyPr/>
                    <a:lstStyle/>
                    <a:p>
                      <a:r>
                        <a:rPr lang="en-US" altLang="zh-CN" sz="1800" dirty="0" smtClean="0">
                          <a:latin typeface="+mn-ea"/>
                          <a:ea typeface="+mn-ea"/>
                        </a:rPr>
                        <a:t>15KW</a:t>
                      </a:r>
                      <a:endParaRPr lang="zh-CN" altLang="en-US" sz="1800" dirty="0">
                        <a:latin typeface="+mn-ea"/>
                        <a:ea typeface="+mn-ea"/>
                      </a:endParaRPr>
                    </a:p>
                  </a:txBody>
                  <a:tcPr/>
                </a:tc>
                <a:tc>
                  <a:txBody>
                    <a:bodyPr/>
                    <a:lstStyle/>
                    <a:p>
                      <a:r>
                        <a:rPr lang="en-US" altLang="zh-CN" sz="1800" smtClean="0">
                          <a:latin typeface="+mn-ea"/>
                          <a:ea typeface="+mn-ea"/>
                        </a:rPr>
                        <a:t>1197KW</a:t>
                      </a:r>
                      <a:endParaRPr lang="zh-CN" altLang="en-US" sz="1800" dirty="0">
                        <a:latin typeface="+mn-ea"/>
                        <a:ea typeface="+mn-ea"/>
                      </a:endParaRPr>
                    </a:p>
                  </a:txBody>
                  <a:tcPr/>
                </a:tc>
                <a:tc>
                  <a:txBody>
                    <a:bodyPr/>
                    <a:lstStyle/>
                    <a:p>
                      <a:r>
                        <a:rPr lang="en-US" altLang="zh-CN" sz="1800" dirty="0" smtClean="0">
                          <a:latin typeface="+mn-ea"/>
                          <a:ea typeface="+mn-ea"/>
                        </a:rPr>
                        <a:t>518KW</a:t>
                      </a:r>
                      <a:endParaRPr lang="zh-CN" altLang="en-US" sz="1800" dirty="0">
                        <a:latin typeface="+mn-ea"/>
                        <a:ea typeface="+mn-ea"/>
                      </a:endParaRPr>
                    </a:p>
                  </a:txBody>
                  <a:tcPr/>
                </a:tc>
              </a:tr>
              <a:tr h="484346">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A5M4-401</a:t>
                      </a:r>
                      <a:r>
                        <a:rPr lang="zh-CN" altLang="en-US" sz="1800" dirty="0" smtClean="0">
                          <a:latin typeface="+mn-ea"/>
                          <a:ea typeface="+mn-ea"/>
                        </a:rPr>
                        <a:t>机房</a:t>
                      </a:r>
                    </a:p>
                  </a:txBody>
                  <a:tcPr/>
                </a:tc>
                <a:tc>
                  <a:txBody>
                    <a:bodyPr/>
                    <a:lstStyle/>
                    <a:p>
                      <a:r>
                        <a:rPr lang="en-US" altLang="zh-CN" sz="1800" smtClean="0">
                          <a:latin typeface="+mn-ea"/>
                          <a:ea typeface="+mn-ea"/>
                        </a:rPr>
                        <a:t>1#-7#</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smtClean="0">
                          <a:latin typeface="+mn-ea"/>
                          <a:ea typeface="+mn-ea"/>
                        </a:rPr>
                        <a:t>171KW</a:t>
                      </a:r>
                      <a:endParaRPr lang="zh-CN" altLang="en-US" sz="1800" dirty="0">
                        <a:latin typeface="+mn-ea"/>
                        <a:ea typeface="+mn-ea"/>
                      </a:endParaRPr>
                    </a:p>
                  </a:txBody>
                  <a:tcPr/>
                </a:tc>
                <a:tc>
                  <a:txBody>
                    <a:bodyPr/>
                    <a:lstStyle/>
                    <a:p>
                      <a:r>
                        <a:rPr lang="en-US" altLang="zh-CN" sz="1800" smtClean="0">
                          <a:latin typeface="+mn-ea"/>
                          <a:ea typeface="+mn-ea"/>
                        </a:rPr>
                        <a:t>6+1</a:t>
                      </a:r>
                      <a:endParaRPr lang="zh-CN" altLang="en-US" sz="1800" dirty="0">
                        <a:latin typeface="+mn-ea"/>
                        <a:ea typeface="+mn-ea"/>
                      </a:endParaRPr>
                    </a:p>
                  </a:txBody>
                  <a:tcPr/>
                </a:tc>
                <a:tc>
                  <a:txBody>
                    <a:bodyPr/>
                    <a:lstStyle/>
                    <a:p>
                      <a:r>
                        <a:rPr lang="en-US" altLang="zh-CN" sz="1800" dirty="0" smtClean="0">
                          <a:latin typeface="+mn-ea"/>
                          <a:ea typeface="+mn-ea"/>
                        </a:rPr>
                        <a:t>593KW</a:t>
                      </a:r>
                      <a:endParaRPr lang="zh-CN" altLang="en-US" sz="1800" dirty="0">
                        <a:latin typeface="+mn-ea"/>
                        <a:ea typeface="+mn-ea"/>
                      </a:endParaRPr>
                    </a:p>
                  </a:txBody>
                  <a:tcPr/>
                </a:tc>
                <a:tc>
                  <a:txBody>
                    <a:bodyPr/>
                    <a:lstStyle/>
                    <a:p>
                      <a:r>
                        <a:rPr lang="en-US" altLang="zh-CN" sz="1800" dirty="0" smtClean="0">
                          <a:latin typeface="+mn-ea"/>
                          <a:ea typeface="+mn-ea"/>
                        </a:rPr>
                        <a:t>188</a:t>
                      </a:r>
                      <a:endParaRPr lang="zh-CN" altLang="en-US" sz="1800" dirty="0">
                        <a:latin typeface="+mn-ea"/>
                        <a:ea typeface="+mn-ea"/>
                      </a:endParaRPr>
                    </a:p>
                  </a:txBody>
                  <a:tcPr/>
                </a:tc>
                <a:tc>
                  <a:txBody>
                    <a:bodyPr/>
                    <a:lstStyle/>
                    <a:p>
                      <a:r>
                        <a:rPr lang="en-US" altLang="zh-CN" sz="1800" dirty="0" smtClean="0">
                          <a:latin typeface="+mn-ea"/>
                          <a:ea typeface="+mn-ea"/>
                        </a:rPr>
                        <a:t>25KW</a:t>
                      </a:r>
                      <a:endParaRPr lang="zh-CN" altLang="en-US" sz="1800" dirty="0">
                        <a:latin typeface="+mn-ea"/>
                        <a:ea typeface="+mn-ea"/>
                      </a:endParaRPr>
                    </a:p>
                  </a:txBody>
                  <a:tcPr/>
                </a:tc>
                <a:tc>
                  <a:txBody>
                    <a:bodyPr/>
                    <a:lstStyle/>
                    <a:p>
                      <a:r>
                        <a:rPr lang="en-US" altLang="zh-CN" sz="1800" smtClean="0">
                          <a:latin typeface="+mn-ea"/>
                          <a:ea typeface="+mn-ea"/>
                        </a:rPr>
                        <a:t>1197KW</a:t>
                      </a:r>
                      <a:endParaRPr lang="zh-CN" altLang="en-US" sz="1800" dirty="0">
                        <a:latin typeface="+mn-ea"/>
                        <a:ea typeface="+mn-ea"/>
                      </a:endParaRPr>
                    </a:p>
                  </a:txBody>
                  <a:tcPr/>
                </a:tc>
                <a:tc>
                  <a:txBody>
                    <a:bodyPr/>
                    <a:lstStyle/>
                    <a:p>
                      <a:r>
                        <a:rPr lang="en-US" altLang="zh-CN" sz="1800" dirty="0" smtClean="0">
                          <a:latin typeface="+mn-ea"/>
                          <a:ea typeface="+mn-ea"/>
                        </a:rPr>
                        <a:t>579KW</a:t>
                      </a:r>
                      <a:endParaRPr lang="zh-CN" altLang="en-US" sz="1800" dirty="0">
                        <a:latin typeface="+mn-ea"/>
                        <a:ea typeface="+mn-ea"/>
                      </a:endParaRPr>
                    </a:p>
                  </a:txBody>
                  <a:tcPr/>
                </a:tc>
              </a:tr>
              <a:tr h="484346">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A5M4-402</a:t>
                      </a:r>
                      <a:r>
                        <a:rPr lang="zh-CN" altLang="en-US" sz="1800" dirty="0" smtClean="0">
                          <a:latin typeface="+mn-ea"/>
                          <a:ea typeface="+mn-ea"/>
                        </a:rPr>
                        <a:t>机房</a:t>
                      </a:r>
                    </a:p>
                  </a:txBody>
                  <a:tcPr/>
                </a:tc>
                <a:tc>
                  <a:txBody>
                    <a:bodyPr/>
                    <a:lstStyle/>
                    <a:p>
                      <a:r>
                        <a:rPr lang="en-US" altLang="zh-CN" sz="1800" smtClean="0">
                          <a:latin typeface="+mn-ea"/>
                          <a:ea typeface="+mn-ea"/>
                        </a:rPr>
                        <a:t>1#-7#</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171KW</a:t>
                      </a:r>
                      <a:endParaRPr lang="zh-CN" altLang="en-US" sz="1800" dirty="0">
                        <a:latin typeface="+mn-ea"/>
                        <a:ea typeface="+mn-ea"/>
                      </a:endParaRPr>
                    </a:p>
                  </a:txBody>
                  <a:tcPr/>
                </a:tc>
                <a:tc>
                  <a:txBody>
                    <a:bodyPr/>
                    <a:lstStyle/>
                    <a:p>
                      <a:r>
                        <a:rPr lang="en-US" altLang="zh-CN" sz="1800" dirty="0" smtClean="0">
                          <a:latin typeface="+mn-ea"/>
                          <a:ea typeface="+mn-ea"/>
                        </a:rPr>
                        <a:t>6+1</a:t>
                      </a:r>
                      <a:endParaRPr lang="zh-CN" altLang="en-US" sz="1800" dirty="0">
                        <a:latin typeface="+mn-ea"/>
                        <a:ea typeface="+mn-ea"/>
                      </a:endParaRPr>
                    </a:p>
                  </a:txBody>
                  <a:tcPr/>
                </a:tc>
                <a:tc>
                  <a:txBody>
                    <a:bodyPr/>
                    <a:lstStyle/>
                    <a:p>
                      <a:r>
                        <a:rPr lang="en-US" altLang="zh-CN" sz="1800" dirty="0" smtClean="0">
                          <a:latin typeface="+mn-ea"/>
                          <a:ea typeface="+mn-ea"/>
                        </a:rPr>
                        <a:t>495KW</a:t>
                      </a:r>
                      <a:endParaRPr lang="zh-CN" altLang="en-US" sz="1800" dirty="0">
                        <a:latin typeface="+mn-ea"/>
                        <a:ea typeface="+mn-ea"/>
                      </a:endParaRPr>
                    </a:p>
                  </a:txBody>
                  <a:tcPr/>
                </a:tc>
                <a:tc>
                  <a:txBody>
                    <a:bodyPr/>
                    <a:lstStyle/>
                    <a:p>
                      <a:r>
                        <a:rPr lang="en-US" altLang="zh-CN" sz="1800" dirty="0" smtClean="0">
                          <a:latin typeface="+mn-ea"/>
                          <a:ea typeface="+mn-ea"/>
                        </a:rPr>
                        <a:t>194</a:t>
                      </a:r>
                      <a:endParaRPr lang="zh-CN" altLang="en-US" sz="1800" dirty="0">
                        <a:latin typeface="+mn-ea"/>
                        <a:ea typeface="+mn-ea"/>
                      </a:endParaRPr>
                    </a:p>
                  </a:txBody>
                  <a:tcPr/>
                </a:tc>
                <a:tc>
                  <a:txBody>
                    <a:bodyPr/>
                    <a:lstStyle/>
                    <a:p>
                      <a:r>
                        <a:rPr lang="en-US" altLang="zh-CN" sz="1800" dirty="0" smtClean="0">
                          <a:latin typeface="+mn-ea"/>
                          <a:ea typeface="+mn-ea"/>
                        </a:rPr>
                        <a:t>25KW</a:t>
                      </a:r>
                      <a:endParaRPr lang="zh-CN" altLang="en-US" sz="1800" dirty="0">
                        <a:latin typeface="+mn-ea"/>
                        <a:ea typeface="+mn-ea"/>
                      </a:endParaRPr>
                    </a:p>
                  </a:txBody>
                  <a:tcPr/>
                </a:tc>
                <a:tc>
                  <a:txBody>
                    <a:bodyPr/>
                    <a:lstStyle/>
                    <a:p>
                      <a:r>
                        <a:rPr lang="en-US" altLang="zh-CN" sz="1800" dirty="0" smtClean="0">
                          <a:latin typeface="+mn-ea"/>
                          <a:ea typeface="+mn-ea"/>
                        </a:rPr>
                        <a:t>1197KW</a:t>
                      </a:r>
                      <a:endParaRPr lang="zh-CN" altLang="en-US" sz="1800" dirty="0">
                        <a:latin typeface="+mn-ea"/>
                        <a:ea typeface="+mn-ea"/>
                      </a:endParaRPr>
                    </a:p>
                  </a:txBody>
                  <a:tcPr/>
                </a:tc>
                <a:tc>
                  <a:txBody>
                    <a:bodyPr/>
                    <a:lstStyle/>
                    <a:p>
                      <a:r>
                        <a:rPr lang="en-US" altLang="zh-CN" sz="1800" dirty="0" smtClean="0">
                          <a:latin typeface="+mn-ea"/>
                          <a:ea typeface="+mn-ea"/>
                        </a:rPr>
                        <a:t>677KW</a:t>
                      </a:r>
                      <a:endParaRPr lang="zh-CN" altLang="en-US" sz="1800" dirty="0">
                        <a:latin typeface="+mn-ea"/>
                        <a:ea typeface="+mn-ea"/>
                      </a:endParaRPr>
                    </a:p>
                  </a:txBody>
                  <a:tcP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26</a:t>
            </a:fld>
            <a:endParaRPr lang="zh-CN" altLang="en-US" dirty="0"/>
          </a:p>
        </p:txBody>
      </p:sp>
      <p:sp>
        <p:nvSpPr>
          <p:cNvPr id="5" name="文本框 4"/>
          <p:cNvSpPr txBox="1"/>
          <p:nvPr/>
        </p:nvSpPr>
        <p:spPr>
          <a:xfrm>
            <a:off x="1586230" y="381000"/>
            <a:ext cx="3741730" cy="523220"/>
          </a:xfrm>
          <a:prstGeom prst="rect">
            <a:avLst/>
          </a:prstGeom>
          <a:noFill/>
        </p:spPr>
        <p:txBody>
          <a:bodyPr wrap="none" rtlCol="0">
            <a:spAutoFit/>
          </a:bodyPr>
          <a:lstStyle/>
          <a:p>
            <a:r>
              <a:rPr lang="zh-CN" altLang="en-US" sz="2800" b="1" dirty="0">
                <a:solidFill>
                  <a:schemeClr val="accent1"/>
                </a:solidFill>
              </a:rPr>
              <a:t>空调</a:t>
            </a:r>
            <a:r>
              <a:rPr lang="zh-CN" altLang="en-US" sz="2800" b="1" dirty="0" smtClean="0">
                <a:solidFill>
                  <a:schemeClr val="accent1"/>
                </a:solidFill>
              </a:rPr>
              <a:t>系统配置</a:t>
            </a:r>
            <a:r>
              <a:rPr lang="en-US" altLang="zh-CN" sz="2800" b="1" dirty="0" smtClean="0">
                <a:solidFill>
                  <a:schemeClr val="accent1"/>
                </a:solidFill>
              </a:rPr>
              <a:t>-M5</a:t>
            </a:r>
            <a:r>
              <a:rPr lang="zh-CN" altLang="en-US" sz="2800" b="1" dirty="0" smtClean="0">
                <a:solidFill>
                  <a:schemeClr val="accent1"/>
                </a:solidFill>
              </a:rPr>
              <a:t>空调</a:t>
            </a:r>
            <a:endParaRPr lang="zh-CN" altLang="en-US" sz="2800" b="1" dirty="0">
              <a:solidFill>
                <a:schemeClr val="accent1"/>
              </a:solidFill>
            </a:endParaRPr>
          </a:p>
        </p:txBody>
      </p:sp>
      <p:graphicFrame>
        <p:nvGraphicFramePr>
          <p:cNvPr id="12" name="表格 11"/>
          <p:cNvGraphicFramePr>
            <a:graphicFrameLocks noGrp="1"/>
          </p:cNvGraphicFramePr>
          <p:nvPr/>
        </p:nvGraphicFramePr>
        <p:xfrm>
          <a:off x="0" y="1700808"/>
          <a:ext cx="12192001" cy="2792328"/>
        </p:xfrm>
        <a:graphic>
          <a:graphicData uri="http://schemas.openxmlformats.org/drawingml/2006/table">
            <a:tbl>
              <a:tblPr firstRow="1" bandRow="1">
                <a:tableStyleId>{5C22544A-7EE6-4342-B048-85BDC9FD1C3A}</a:tableStyleId>
              </a:tblPr>
              <a:tblGrid>
                <a:gridCol w="1226868"/>
                <a:gridCol w="1211533"/>
                <a:gridCol w="1219200"/>
                <a:gridCol w="1219200"/>
                <a:gridCol w="1219200"/>
                <a:gridCol w="1219200"/>
                <a:gridCol w="1219200"/>
                <a:gridCol w="1219200"/>
                <a:gridCol w="1219200"/>
                <a:gridCol w="1219200"/>
              </a:tblGrid>
              <a:tr h="698082">
                <a:tc>
                  <a:txBody>
                    <a:bodyPr/>
                    <a:lstStyle/>
                    <a:p>
                      <a:r>
                        <a:rPr lang="zh-CN" altLang="en-US" sz="1800" dirty="0" smtClean="0">
                          <a:latin typeface="+mn-ea"/>
                          <a:ea typeface="+mn-ea"/>
                        </a:rPr>
                        <a:t>机房名称</a:t>
                      </a:r>
                      <a:endParaRPr lang="zh-CN" altLang="en-US" sz="1800" dirty="0">
                        <a:latin typeface="+mn-ea"/>
                        <a:ea typeface="+mn-ea"/>
                      </a:endParaRPr>
                    </a:p>
                  </a:txBody>
                  <a:tcPr/>
                </a:tc>
                <a:tc>
                  <a:txBody>
                    <a:bodyPr/>
                    <a:lstStyle/>
                    <a:p>
                      <a:r>
                        <a:rPr lang="zh-CN" altLang="en-US" sz="1800" dirty="0" smtClean="0">
                          <a:latin typeface="+mn-ea"/>
                          <a:ea typeface="+mn-ea"/>
                        </a:rPr>
                        <a:t>空调编号</a:t>
                      </a:r>
                      <a:endParaRPr lang="zh-CN" altLang="en-US" sz="1800" dirty="0">
                        <a:latin typeface="+mn-ea"/>
                        <a:ea typeface="+mn-ea"/>
                      </a:endParaRPr>
                    </a:p>
                  </a:txBody>
                  <a:tcPr/>
                </a:tc>
                <a:tc>
                  <a:txBody>
                    <a:bodyPr/>
                    <a:lstStyle/>
                    <a:p>
                      <a:r>
                        <a:rPr lang="zh-CN" altLang="en-US" sz="1800" dirty="0" smtClean="0">
                          <a:latin typeface="+mn-ea"/>
                          <a:ea typeface="+mn-ea"/>
                        </a:rPr>
                        <a:t>空调品牌  </a:t>
                      </a:r>
                      <a:endParaRPr lang="en-US" altLang="zh-CN" sz="1800" dirty="0" smtClean="0">
                        <a:latin typeface="+mn-ea"/>
                        <a:ea typeface="+mn-ea"/>
                      </a:endParaRPr>
                    </a:p>
                    <a:p>
                      <a:endParaRPr lang="zh-CN" altLang="en-US" sz="1800" dirty="0">
                        <a:latin typeface="+mn-ea"/>
                        <a:ea typeface="+mn-ea"/>
                      </a:endParaRPr>
                    </a:p>
                  </a:txBody>
                  <a:tcPr/>
                </a:tc>
                <a:tc>
                  <a:txBody>
                    <a:bodyPr/>
                    <a:lstStyle/>
                    <a:p>
                      <a:r>
                        <a:rPr lang="zh-CN" altLang="en-US" sz="1800" dirty="0" smtClean="0">
                          <a:latin typeface="+mn-ea"/>
                          <a:ea typeface="+mn-ea"/>
                        </a:rPr>
                        <a:t>单台空调总冷负荷</a:t>
                      </a:r>
                      <a:endParaRPr lang="zh-CN" altLang="en-US" sz="1800" dirty="0">
                        <a:latin typeface="+mn-ea"/>
                        <a:ea typeface="+mn-ea"/>
                      </a:endParaRPr>
                    </a:p>
                  </a:txBody>
                  <a:tcPr/>
                </a:tc>
                <a:tc>
                  <a:txBody>
                    <a:bodyPr/>
                    <a:lstStyle/>
                    <a:p>
                      <a:r>
                        <a:rPr lang="zh-CN" altLang="en-US" sz="1800" dirty="0" smtClean="0">
                          <a:latin typeface="+mn-ea"/>
                          <a:ea typeface="+mn-ea"/>
                        </a:rPr>
                        <a:t>冗余机制</a:t>
                      </a:r>
                      <a:endParaRPr lang="zh-CN" altLang="en-US" sz="1800" dirty="0">
                        <a:latin typeface="+mn-ea"/>
                        <a:ea typeface="+mn-ea"/>
                      </a:endParaRPr>
                    </a:p>
                  </a:txBody>
                  <a:tcPr/>
                </a:tc>
                <a:tc>
                  <a:txBody>
                    <a:bodyPr/>
                    <a:lstStyle/>
                    <a:p>
                      <a:r>
                        <a:rPr lang="zh-CN" altLang="en-US" sz="1800" dirty="0" smtClean="0">
                          <a:latin typeface="+mn-ea"/>
                          <a:ea typeface="+mn-ea"/>
                        </a:rPr>
                        <a:t>现机房</a:t>
                      </a:r>
                      <a:r>
                        <a:rPr lang="en-US" altLang="zh-CN" sz="1800" dirty="0" smtClean="0">
                          <a:latin typeface="+mn-ea"/>
                          <a:ea typeface="+mn-ea"/>
                        </a:rPr>
                        <a:t>IT</a:t>
                      </a:r>
                      <a:r>
                        <a:rPr lang="zh-CN" altLang="en-US" sz="1800" dirty="0" smtClean="0">
                          <a:latin typeface="+mn-ea"/>
                          <a:ea typeface="+mn-ea"/>
                        </a:rPr>
                        <a:t>负载</a:t>
                      </a:r>
                      <a:endParaRPr lang="zh-CN" altLang="en-US" sz="1800" dirty="0">
                        <a:latin typeface="+mn-ea"/>
                        <a:ea typeface="+mn-ea"/>
                      </a:endParaRPr>
                    </a:p>
                  </a:txBody>
                  <a:tcPr/>
                </a:tc>
                <a:tc>
                  <a:txBody>
                    <a:bodyPr/>
                    <a:lstStyle/>
                    <a:p>
                      <a:r>
                        <a:rPr lang="zh-CN" altLang="en-US" sz="1800" dirty="0" smtClean="0">
                          <a:latin typeface="+mn-ea"/>
                          <a:ea typeface="+mn-ea"/>
                        </a:rPr>
                        <a:t>现机柜数量</a:t>
                      </a:r>
                      <a:endParaRPr lang="zh-CN" altLang="en-US" sz="1800" dirty="0">
                        <a:latin typeface="+mn-ea"/>
                        <a:ea typeface="+mn-ea"/>
                      </a:endParaRPr>
                    </a:p>
                  </a:txBody>
                  <a:tcPr/>
                </a:tc>
                <a:tc>
                  <a:txBody>
                    <a:bodyPr/>
                    <a:lstStyle/>
                    <a:p>
                      <a:r>
                        <a:rPr lang="zh-CN" altLang="en-US" sz="1800" dirty="0" smtClean="0">
                          <a:latin typeface="+mn-ea"/>
                          <a:ea typeface="+mn-ea"/>
                        </a:rPr>
                        <a:t>机房建筑负荷</a:t>
                      </a:r>
                      <a:endParaRPr lang="zh-CN" altLang="en-US" sz="1800" dirty="0">
                        <a:latin typeface="+mn-ea"/>
                        <a:ea typeface="+mn-ea"/>
                      </a:endParaRPr>
                    </a:p>
                  </a:txBody>
                  <a:tcPr/>
                </a:tc>
                <a:tc>
                  <a:txBody>
                    <a:bodyPr/>
                    <a:lstStyle/>
                    <a:p>
                      <a:r>
                        <a:rPr lang="zh-CN" altLang="en-US" sz="1800" dirty="0" smtClean="0">
                          <a:latin typeface="+mn-ea"/>
                          <a:ea typeface="+mn-ea"/>
                        </a:rPr>
                        <a:t>制冷总量</a:t>
                      </a:r>
                      <a:endParaRPr lang="zh-CN" altLang="en-US" sz="1800" dirty="0">
                        <a:latin typeface="+mn-ea"/>
                        <a:ea typeface="+mn-ea"/>
                      </a:endParaRPr>
                    </a:p>
                  </a:txBody>
                  <a:tcPr/>
                </a:tc>
                <a:tc>
                  <a:txBody>
                    <a:bodyPr/>
                    <a:lstStyle/>
                    <a:p>
                      <a:r>
                        <a:rPr lang="zh-CN" altLang="en-US" sz="1800" dirty="0" smtClean="0">
                          <a:latin typeface="+mn-ea"/>
                          <a:ea typeface="+mn-ea"/>
                        </a:rPr>
                        <a:t>制冷余量</a:t>
                      </a:r>
                      <a:endParaRPr lang="zh-CN" altLang="en-US" sz="1800" dirty="0">
                        <a:latin typeface="+mn-ea"/>
                        <a:ea typeface="+mn-ea"/>
                      </a:endParaRPr>
                    </a:p>
                  </a:txBody>
                  <a:tcPr/>
                </a:tc>
              </a:tr>
              <a:tr h="698082">
                <a:tc>
                  <a:txBody>
                    <a:bodyPr/>
                    <a:lstStyle/>
                    <a:p>
                      <a:r>
                        <a:rPr lang="en-US" altLang="zh-CN" sz="1800" dirty="0" smtClean="0">
                          <a:latin typeface="+mn-ea"/>
                          <a:ea typeface="+mn-ea"/>
                        </a:rPr>
                        <a:t>A5M5-202</a:t>
                      </a:r>
                      <a:r>
                        <a:rPr lang="zh-CN" altLang="en-US" sz="1800" dirty="0" smtClean="0">
                          <a:latin typeface="+mn-ea"/>
                          <a:ea typeface="+mn-ea"/>
                        </a:rPr>
                        <a:t>机房</a:t>
                      </a:r>
                      <a:endParaRPr lang="zh-CN" altLang="en-US" sz="1800" dirty="0">
                        <a:latin typeface="+mn-ea"/>
                        <a:ea typeface="+mn-ea"/>
                      </a:endParaRPr>
                    </a:p>
                  </a:txBody>
                  <a:tcPr/>
                </a:tc>
                <a:tc>
                  <a:txBody>
                    <a:bodyPr/>
                    <a:lstStyle/>
                    <a:p>
                      <a:r>
                        <a:rPr lang="en-US" altLang="zh-CN" sz="1800" dirty="0" smtClean="0">
                          <a:latin typeface="+mn-ea"/>
                          <a:ea typeface="+mn-ea"/>
                        </a:rPr>
                        <a:t>1#-3#</a:t>
                      </a:r>
                      <a:endParaRPr lang="zh-CN" altLang="en-US" sz="1800" dirty="0">
                        <a:latin typeface="+mn-ea"/>
                        <a:ea typeface="+mn-ea"/>
                      </a:endParaRPr>
                    </a:p>
                  </a:txBody>
                  <a:tcPr/>
                </a:tc>
                <a:tc>
                  <a:txBody>
                    <a:bodyPr/>
                    <a:lstStyle/>
                    <a:p>
                      <a:r>
                        <a:rPr lang="zh-CN" altLang="en-US" sz="1800" dirty="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104KW</a:t>
                      </a:r>
                      <a:endParaRPr lang="zh-CN" altLang="en-US" sz="1800" dirty="0">
                        <a:latin typeface="+mn-ea"/>
                        <a:ea typeface="+mn-ea"/>
                      </a:endParaRPr>
                    </a:p>
                  </a:txBody>
                  <a:tcPr/>
                </a:tc>
                <a:tc>
                  <a:txBody>
                    <a:bodyPr/>
                    <a:lstStyle/>
                    <a:p>
                      <a:r>
                        <a:rPr lang="en-US" altLang="zh-CN" sz="1800" dirty="0" smtClean="0">
                          <a:latin typeface="+mn-ea"/>
                          <a:ea typeface="+mn-ea"/>
                        </a:rPr>
                        <a:t>2+1</a:t>
                      </a:r>
                      <a:endParaRPr lang="zh-CN" altLang="en-US" sz="1800" dirty="0">
                        <a:latin typeface="+mn-ea"/>
                        <a:ea typeface="+mn-ea"/>
                      </a:endParaRPr>
                    </a:p>
                  </a:txBody>
                  <a:tcPr/>
                </a:tc>
                <a:tc>
                  <a:txBody>
                    <a:bodyPr/>
                    <a:lstStyle/>
                    <a:p>
                      <a:r>
                        <a:rPr lang="en-US" altLang="zh-CN" sz="1800" dirty="0" smtClean="0">
                          <a:latin typeface="+mn-ea"/>
                          <a:ea typeface="+mn-ea"/>
                        </a:rPr>
                        <a:t>64KW</a:t>
                      </a:r>
                    </a:p>
                  </a:txBody>
                  <a:tcPr/>
                </a:tc>
                <a:tc>
                  <a:txBody>
                    <a:bodyPr/>
                    <a:lstStyle/>
                    <a:p>
                      <a:r>
                        <a:rPr lang="en-US" altLang="zh-CN" sz="1800" dirty="0" smtClean="0">
                          <a:latin typeface="+mn-ea"/>
                          <a:ea typeface="+mn-ea"/>
                        </a:rPr>
                        <a:t>31</a:t>
                      </a:r>
                      <a:endParaRPr lang="zh-CN" altLang="en-US" sz="1800" dirty="0">
                        <a:latin typeface="+mn-ea"/>
                        <a:ea typeface="+mn-ea"/>
                      </a:endParaRPr>
                    </a:p>
                  </a:txBody>
                  <a:tcPr/>
                </a:tc>
                <a:tc>
                  <a:txBody>
                    <a:bodyPr/>
                    <a:lstStyle/>
                    <a:p>
                      <a:r>
                        <a:rPr lang="en-US" altLang="zh-CN" sz="1800" dirty="0" smtClean="0">
                          <a:latin typeface="+mn-ea"/>
                          <a:ea typeface="+mn-ea"/>
                        </a:rPr>
                        <a:t>5KW</a:t>
                      </a:r>
                      <a:endParaRPr lang="zh-CN" altLang="en-US" sz="1800" dirty="0">
                        <a:latin typeface="+mn-ea"/>
                        <a:ea typeface="+mn-ea"/>
                      </a:endParaRPr>
                    </a:p>
                  </a:txBody>
                  <a:tcPr/>
                </a:tc>
                <a:tc>
                  <a:txBody>
                    <a:bodyPr/>
                    <a:lstStyle/>
                    <a:p>
                      <a:r>
                        <a:rPr lang="en-US" altLang="zh-CN" sz="1800" dirty="0" smtClean="0">
                          <a:latin typeface="+mn-ea"/>
                          <a:ea typeface="+mn-ea"/>
                        </a:rPr>
                        <a:t>312KW</a:t>
                      </a:r>
                      <a:endParaRPr lang="zh-CN" altLang="en-US" sz="1800" dirty="0">
                        <a:latin typeface="+mn-ea"/>
                        <a:ea typeface="+mn-ea"/>
                      </a:endParaRPr>
                    </a:p>
                  </a:txBody>
                  <a:tcPr/>
                </a:tc>
                <a:tc>
                  <a:txBody>
                    <a:bodyPr/>
                    <a:lstStyle/>
                    <a:p>
                      <a:r>
                        <a:rPr lang="en-US" altLang="zh-CN" sz="1800" dirty="0" smtClean="0">
                          <a:latin typeface="+mn-ea"/>
                          <a:ea typeface="+mn-ea"/>
                        </a:rPr>
                        <a:t>243KW</a:t>
                      </a:r>
                      <a:endParaRPr lang="zh-CN" altLang="en-US" sz="1800" dirty="0">
                        <a:latin typeface="+mn-ea"/>
                        <a:ea typeface="+mn-ea"/>
                      </a:endParaRPr>
                    </a:p>
                  </a:txBody>
                  <a:tcPr/>
                </a:tc>
              </a:tr>
              <a:tr h="698082">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A5M5-302</a:t>
                      </a:r>
                      <a:r>
                        <a:rPr lang="zh-CN" altLang="en-US" sz="1800" dirty="0" smtClean="0">
                          <a:latin typeface="+mn-ea"/>
                          <a:ea typeface="+mn-ea"/>
                        </a:rPr>
                        <a:t>机房</a:t>
                      </a:r>
                    </a:p>
                  </a:txBody>
                  <a:tcPr/>
                </a:tc>
                <a:tc>
                  <a:txBody>
                    <a:bodyPr/>
                    <a:lstStyle/>
                    <a:p>
                      <a:r>
                        <a:rPr lang="en-US" altLang="zh-CN" sz="1800" dirty="0" smtClean="0">
                          <a:latin typeface="+mn-ea"/>
                          <a:ea typeface="+mn-ea"/>
                        </a:rPr>
                        <a:t>1#-3#</a:t>
                      </a:r>
                      <a:endParaRPr lang="zh-CN" altLang="en-US" sz="1800" dirty="0">
                        <a:latin typeface="+mn-ea"/>
                        <a:ea typeface="+mn-ea"/>
                      </a:endParaRPr>
                    </a:p>
                  </a:txBody>
                  <a:tcPr/>
                </a:tc>
                <a:tc>
                  <a:txBody>
                    <a:bodyPr/>
                    <a:lstStyle/>
                    <a:p>
                      <a:r>
                        <a:rPr lang="zh-CN" altLang="en-US" sz="1800" dirty="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104KW</a:t>
                      </a:r>
                      <a:endParaRPr lang="zh-CN" altLang="en-US" sz="1800" dirty="0">
                        <a:latin typeface="+mn-ea"/>
                        <a:ea typeface="+mn-ea"/>
                      </a:endParaRPr>
                    </a:p>
                  </a:txBody>
                  <a:tcPr/>
                </a:tc>
                <a:tc>
                  <a:txBody>
                    <a:bodyPr/>
                    <a:lstStyle/>
                    <a:p>
                      <a:r>
                        <a:rPr lang="en-US" altLang="zh-CN" sz="1800" dirty="0" smtClean="0">
                          <a:latin typeface="+mn-ea"/>
                          <a:ea typeface="+mn-ea"/>
                        </a:rPr>
                        <a:t>2+1</a:t>
                      </a:r>
                      <a:endParaRPr lang="zh-CN" altLang="en-US" sz="1800" dirty="0">
                        <a:latin typeface="+mn-ea"/>
                        <a:ea typeface="+mn-ea"/>
                      </a:endParaRPr>
                    </a:p>
                  </a:txBody>
                  <a:tcPr/>
                </a:tc>
                <a:tc>
                  <a:txBody>
                    <a:bodyPr/>
                    <a:lstStyle/>
                    <a:p>
                      <a:r>
                        <a:rPr lang="en-US" altLang="zh-CN" sz="1800" dirty="0" smtClean="0">
                          <a:latin typeface="+mn-ea"/>
                          <a:ea typeface="+mn-ea"/>
                        </a:rPr>
                        <a:t>82KW</a:t>
                      </a:r>
                      <a:endParaRPr lang="zh-CN" altLang="en-US" sz="1800" dirty="0">
                        <a:latin typeface="+mn-ea"/>
                        <a:ea typeface="+mn-ea"/>
                      </a:endParaRPr>
                    </a:p>
                  </a:txBody>
                  <a:tcPr/>
                </a:tc>
                <a:tc>
                  <a:txBody>
                    <a:bodyPr/>
                    <a:lstStyle/>
                    <a:p>
                      <a:r>
                        <a:rPr lang="en-US" altLang="zh-CN" sz="1800" dirty="0" smtClean="0">
                          <a:latin typeface="+mn-ea"/>
                          <a:ea typeface="+mn-ea"/>
                        </a:rPr>
                        <a:t>31</a:t>
                      </a:r>
                      <a:endParaRPr lang="zh-CN" altLang="en-US" sz="1800" dirty="0">
                        <a:latin typeface="+mn-ea"/>
                        <a:ea typeface="+mn-ea"/>
                      </a:endParaRPr>
                    </a:p>
                  </a:txBody>
                  <a:tcPr/>
                </a:tc>
                <a:tc>
                  <a:txBody>
                    <a:bodyPr/>
                    <a:lstStyle/>
                    <a:p>
                      <a:r>
                        <a:rPr lang="en-US" altLang="zh-CN" sz="1800" dirty="0" smtClean="0">
                          <a:latin typeface="+mn-ea"/>
                          <a:ea typeface="+mn-ea"/>
                        </a:rPr>
                        <a:t>5KW</a:t>
                      </a:r>
                      <a:endParaRPr lang="zh-CN" altLang="en-US" sz="1800" dirty="0">
                        <a:latin typeface="+mn-ea"/>
                        <a:ea typeface="+mn-ea"/>
                      </a:endParaRPr>
                    </a:p>
                  </a:txBody>
                  <a:tcPr/>
                </a:tc>
                <a:tc>
                  <a:txBody>
                    <a:bodyPr/>
                    <a:lstStyle/>
                    <a:p>
                      <a:r>
                        <a:rPr lang="en-US" altLang="zh-CN" sz="1800" dirty="0" smtClean="0">
                          <a:latin typeface="+mn-ea"/>
                          <a:ea typeface="+mn-ea"/>
                        </a:rPr>
                        <a:t>312KW</a:t>
                      </a:r>
                      <a:endParaRPr lang="zh-CN" altLang="en-US" sz="1800" dirty="0">
                        <a:latin typeface="+mn-ea"/>
                        <a:ea typeface="+mn-ea"/>
                      </a:endParaRPr>
                    </a:p>
                  </a:txBody>
                  <a:tcPr/>
                </a:tc>
                <a:tc>
                  <a:txBody>
                    <a:bodyPr/>
                    <a:lstStyle/>
                    <a:p>
                      <a:r>
                        <a:rPr lang="en-US" altLang="zh-CN" sz="1800" dirty="0" smtClean="0">
                          <a:latin typeface="+mn-ea"/>
                          <a:ea typeface="+mn-ea"/>
                        </a:rPr>
                        <a:t>225KW</a:t>
                      </a:r>
                      <a:endParaRPr lang="zh-CN" altLang="en-US" sz="1800" dirty="0">
                        <a:latin typeface="+mn-ea"/>
                        <a:ea typeface="+mn-ea"/>
                      </a:endParaRPr>
                    </a:p>
                  </a:txBody>
                  <a:tcPr/>
                </a:tc>
              </a:tr>
              <a:tr h="698082">
                <a:tc>
                  <a:txBody>
                    <a:bodyPr/>
                    <a:lstStyle/>
                    <a:p>
                      <a:r>
                        <a:rPr lang="en-US" altLang="zh-CN" sz="1800" dirty="0" smtClean="0">
                          <a:latin typeface="+mn-ea"/>
                          <a:ea typeface="+mn-ea"/>
                        </a:rPr>
                        <a:t>A5M5-402</a:t>
                      </a:r>
                      <a:r>
                        <a:rPr lang="zh-CN" altLang="en-US" sz="1800" dirty="0" smtClean="0">
                          <a:latin typeface="+mn-ea"/>
                          <a:ea typeface="+mn-ea"/>
                        </a:rPr>
                        <a:t>机房</a:t>
                      </a:r>
                      <a:endParaRPr lang="zh-CN" altLang="en-US" sz="1800" dirty="0">
                        <a:latin typeface="+mn-ea"/>
                        <a:ea typeface="+mn-ea"/>
                      </a:endParaRPr>
                    </a:p>
                  </a:txBody>
                  <a:tcPr/>
                </a:tc>
                <a:tc>
                  <a:txBody>
                    <a:bodyPr/>
                    <a:lstStyle/>
                    <a:p>
                      <a:r>
                        <a:rPr lang="en-US" altLang="zh-CN" sz="1800" dirty="0" smtClean="0">
                          <a:latin typeface="+mn-ea"/>
                          <a:ea typeface="+mn-ea"/>
                        </a:rPr>
                        <a:t>1#-3#</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104KW</a:t>
                      </a:r>
                      <a:endParaRPr lang="zh-CN" altLang="en-US" sz="1800" dirty="0">
                        <a:latin typeface="+mn-ea"/>
                        <a:ea typeface="+mn-ea"/>
                      </a:endParaRPr>
                    </a:p>
                  </a:txBody>
                  <a:tcPr/>
                </a:tc>
                <a:tc>
                  <a:txBody>
                    <a:bodyPr/>
                    <a:lstStyle/>
                    <a:p>
                      <a:r>
                        <a:rPr lang="en-US" altLang="zh-CN" sz="1800" dirty="0" smtClean="0">
                          <a:latin typeface="+mn-ea"/>
                          <a:ea typeface="+mn-ea"/>
                        </a:rPr>
                        <a:t>2+1</a:t>
                      </a:r>
                      <a:endParaRPr lang="zh-CN" altLang="en-US" sz="1800" dirty="0">
                        <a:latin typeface="+mn-ea"/>
                        <a:ea typeface="+mn-ea"/>
                      </a:endParaRPr>
                    </a:p>
                  </a:txBody>
                  <a:tcPr/>
                </a:tc>
                <a:tc>
                  <a:txBody>
                    <a:bodyPr/>
                    <a:lstStyle/>
                    <a:p>
                      <a:r>
                        <a:rPr lang="en-US" altLang="zh-CN" sz="1800" dirty="0" smtClean="0">
                          <a:latin typeface="+mn-ea"/>
                          <a:ea typeface="+mn-ea"/>
                        </a:rPr>
                        <a:t>98KW</a:t>
                      </a:r>
                      <a:endParaRPr lang="zh-CN" altLang="en-US" sz="1800" dirty="0">
                        <a:latin typeface="+mn-ea"/>
                        <a:ea typeface="+mn-ea"/>
                      </a:endParaRPr>
                    </a:p>
                  </a:txBody>
                  <a:tcPr/>
                </a:tc>
                <a:tc>
                  <a:txBody>
                    <a:bodyPr/>
                    <a:lstStyle/>
                    <a:p>
                      <a:r>
                        <a:rPr lang="en-US" altLang="zh-CN" sz="1800" dirty="0" smtClean="0">
                          <a:latin typeface="+mn-ea"/>
                          <a:ea typeface="+mn-ea"/>
                        </a:rPr>
                        <a:t>31</a:t>
                      </a:r>
                      <a:endParaRPr lang="zh-CN" altLang="en-US" sz="1800" dirty="0">
                        <a:latin typeface="+mn-ea"/>
                        <a:ea typeface="+mn-ea"/>
                      </a:endParaRPr>
                    </a:p>
                  </a:txBody>
                  <a:tcPr/>
                </a:tc>
                <a:tc>
                  <a:txBody>
                    <a:bodyPr/>
                    <a:lstStyle/>
                    <a:p>
                      <a:r>
                        <a:rPr lang="en-US" altLang="zh-CN" sz="1800" dirty="0" smtClean="0">
                          <a:latin typeface="+mn-ea"/>
                          <a:ea typeface="+mn-ea"/>
                        </a:rPr>
                        <a:t>7KW</a:t>
                      </a:r>
                      <a:endParaRPr lang="zh-CN" altLang="en-US" sz="1800" dirty="0">
                        <a:latin typeface="+mn-ea"/>
                        <a:ea typeface="+mn-ea"/>
                      </a:endParaRPr>
                    </a:p>
                  </a:txBody>
                  <a:tcPr/>
                </a:tc>
                <a:tc>
                  <a:txBody>
                    <a:bodyPr/>
                    <a:lstStyle/>
                    <a:p>
                      <a:r>
                        <a:rPr lang="en-US" altLang="zh-CN" sz="1800" dirty="0" smtClean="0">
                          <a:latin typeface="+mn-ea"/>
                          <a:ea typeface="+mn-ea"/>
                        </a:rPr>
                        <a:t>312KW</a:t>
                      </a:r>
                      <a:endParaRPr lang="zh-CN" altLang="en-US" sz="1800" dirty="0">
                        <a:latin typeface="+mn-ea"/>
                        <a:ea typeface="+mn-ea"/>
                      </a:endParaRPr>
                    </a:p>
                  </a:txBody>
                  <a:tcPr/>
                </a:tc>
                <a:tc>
                  <a:txBody>
                    <a:bodyPr/>
                    <a:lstStyle/>
                    <a:p>
                      <a:r>
                        <a:rPr lang="en-US" altLang="zh-CN" sz="1800" dirty="0" smtClean="0">
                          <a:latin typeface="+mn-ea"/>
                          <a:ea typeface="+mn-ea"/>
                        </a:rPr>
                        <a:t>207KW</a:t>
                      </a:r>
                      <a:endParaRPr lang="zh-CN" altLang="en-US" sz="1800" dirty="0">
                        <a:latin typeface="+mn-ea"/>
                        <a:ea typeface="+mn-ea"/>
                      </a:endParaRPr>
                    </a:p>
                  </a:txBody>
                  <a:tcP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27</a:t>
            </a:fld>
            <a:endParaRPr lang="zh-CN" altLang="en-US" dirty="0"/>
          </a:p>
        </p:txBody>
      </p:sp>
      <p:pic>
        <p:nvPicPr>
          <p:cNvPr id="3" name="图片 2" descr="列间空调"/>
          <p:cNvPicPr>
            <a:picLocks noChangeAspect="1"/>
          </p:cNvPicPr>
          <p:nvPr/>
        </p:nvPicPr>
        <p:blipFill>
          <a:blip r:embed="rId2" cstate="print"/>
          <a:stretch>
            <a:fillRect/>
          </a:stretch>
        </p:blipFill>
        <p:spPr>
          <a:xfrm>
            <a:off x="726440" y="1346200"/>
            <a:ext cx="4200525" cy="4544695"/>
          </a:xfrm>
          <a:prstGeom prst="rect">
            <a:avLst/>
          </a:prstGeom>
        </p:spPr>
      </p:pic>
      <p:sp>
        <p:nvSpPr>
          <p:cNvPr id="5" name="文本框 4"/>
          <p:cNvSpPr txBox="1"/>
          <p:nvPr/>
        </p:nvSpPr>
        <p:spPr>
          <a:xfrm>
            <a:off x="1586230" y="381000"/>
            <a:ext cx="2316480" cy="521970"/>
          </a:xfrm>
          <a:prstGeom prst="rect">
            <a:avLst/>
          </a:prstGeom>
          <a:noFill/>
        </p:spPr>
        <p:txBody>
          <a:bodyPr wrap="none" rtlCol="0">
            <a:spAutoFit/>
          </a:bodyPr>
          <a:lstStyle/>
          <a:p>
            <a:r>
              <a:rPr lang="zh-CN" altLang="en-US" sz="2800" b="1">
                <a:solidFill>
                  <a:schemeClr val="accent1"/>
                </a:solidFill>
              </a:rPr>
              <a:t>空调系统配置</a:t>
            </a:r>
          </a:p>
        </p:txBody>
      </p:sp>
      <p:graphicFrame>
        <p:nvGraphicFramePr>
          <p:cNvPr id="10" name="表格 9"/>
          <p:cNvGraphicFramePr/>
          <p:nvPr/>
        </p:nvGraphicFramePr>
        <p:xfrm>
          <a:off x="5347970" y="1697990"/>
          <a:ext cx="6527800" cy="1661160"/>
        </p:xfrm>
        <a:graphic>
          <a:graphicData uri="http://schemas.openxmlformats.org/drawingml/2006/table">
            <a:tbl>
              <a:tblPr firstRow="1" bandRow="1">
                <a:tableStyleId>{5C22544A-7EE6-4342-B048-85BDC9FD1C3A}</a:tableStyleId>
              </a:tblPr>
              <a:tblGrid>
                <a:gridCol w="904875"/>
                <a:gridCol w="1312545"/>
                <a:gridCol w="2219960"/>
                <a:gridCol w="647700"/>
                <a:gridCol w="1442720"/>
              </a:tblGrid>
              <a:tr h="381000">
                <a:tc>
                  <a:txBody>
                    <a:bodyPr/>
                    <a:lstStyle/>
                    <a:p>
                      <a:pPr algn="ctr">
                        <a:buNone/>
                      </a:pPr>
                      <a:r>
                        <a:rPr lang="zh-CN" altLang="en-US" sz="1800"/>
                        <a:t>品牌</a:t>
                      </a:r>
                    </a:p>
                  </a:txBody>
                  <a:tcPr anchor="ctr"/>
                </a:tc>
                <a:tc>
                  <a:txBody>
                    <a:bodyPr/>
                    <a:lstStyle/>
                    <a:p>
                      <a:pPr algn="ctr">
                        <a:buNone/>
                      </a:pPr>
                      <a:r>
                        <a:rPr lang="zh-CN" altLang="en-US" sz="1800"/>
                        <a:t>名称</a:t>
                      </a:r>
                    </a:p>
                  </a:txBody>
                  <a:tcPr anchor="ctr"/>
                </a:tc>
                <a:tc>
                  <a:txBody>
                    <a:bodyPr/>
                    <a:lstStyle/>
                    <a:p>
                      <a:pPr algn="ctr">
                        <a:buNone/>
                      </a:pPr>
                      <a:r>
                        <a:rPr lang="zh-CN" altLang="en-US" sz="1800"/>
                        <a:t>型号</a:t>
                      </a:r>
                    </a:p>
                  </a:txBody>
                  <a:tcPr anchor="ctr"/>
                </a:tc>
                <a:tc>
                  <a:txBody>
                    <a:bodyPr/>
                    <a:lstStyle/>
                    <a:p>
                      <a:pPr algn="ctr">
                        <a:buNone/>
                      </a:pPr>
                      <a:r>
                        <a:rPr lang="zh-CN" altLang="en-US" sz="1800"/>
                        <a:t>数量</a:t>
                      </a:r>
                    </a:p>
                  </a:txBody>
                  <a:tcPr anchor="ctr"/>
                </a:tc>
                <a:tc>
                  <a:txBody>
                    <a:bodyPr/>
                    <a:lstStyle/>
                    <a:p>
                      <a:pPr algn="ctr">
                        <a:buNone/>
                      </a:pPr>
                      <a:r>
                        <a:rPr lang="zh-CN" altLang="en-US" sz="1800"/>
                        <a:t>位置</a:t>
                      </a:r>
                    </a:p>
                  </a:txBody>
                  <a:tcPr anchor="ctr"/>
                </a:tc>
              </a:tr>
              <a:tr h="508000">
                <a:tc rowSpan="2">
                  <a:txBody>
                    <a:bodyPr/>
                    <a:lstStyle/>
                    <a:p>
                      <a:pPr algn="ctr">
                        <a:buNone/>
                      </a:pPr>
                      <a:r>
                        <a:rPr lang="zh-CN" altLang="en-US" sz="1800" b="1">
                          <a:solidFill>
                            <a:schemeClr val="tx1"/>
                          </a:solidFill>
                        </a:rPr>
                        <a:t>世图兹</a:t>
                      </a:r>
                    </a:p>
                  </a:txBody>
                  <a:tcPr anchor="ctr"/>
                </a:tc>
                <a:tc>
                  <a:txBody>
                    <a:bodyPr/>
                    <a:lstStyle/>
                    <a:p>
                      <a:pPr algn="ctr">
                        <a:buNone/>
                      </a:pPr>
                      <a:r>
                        <a:rPr lang="zh-CN" altLang="en-US" sz="1800" b="1">
                          <a:solidFill>
                            <a:schemeClr val="tx1"/>
                          </a:solidFill>
                        </a:rPr>
                        <a:t>精密水冷空调</a:t>
                      </a:r>
                    </a:p>
                  </a:txBody>
                  <a:tcPr anchor="ctr"/>
                </a:tc>
                <a:tc>
                  <a:txBody>
                    <a:bodyPr/>
                    <a:lstStyle/>
                    <a:p>
                      <a:pPr algn="ctr">
                        <a:lnSpc>
                          <a:spcPct val="190000"/>
                        </a:lnSpc>
                        <a:buNone/>
                      </a:pPr>
                      <a:r>
                        <a:rPr lang="en-US" altLang="zh-CN" sz="1800" b="1">
                          <a:solidFill>
                            <a:schemeClr val="tx1"/>
                          </a:solidFill>
                          <a:sym typeface="+mn-ea"/>
                        </a:rPr>
                        <a:t>CRS560CW</a:t>
                      </a:r>
                    </a:p>
                  </a:txBody>
                  <a:tcPr anchor="ctr"/>
                </a:tc>
                <a:tc>
                  <a:txBody>
                    <a:bodyPr/>
                    <a:lstStyle/>
                    <a:p>
                      <a:pPr algn="ctr">
                        <a:buNone/>
                      </a:pPr>
                      <a:r>
                        <a:rPr lang="en-US" altLang="zh-CN" sz="1800" b="1">
                          <a:solidFill>
                            <a:schemeClr val="tx1"/>
                          </a:solidFill>
                        </a:rPr>
                        <a:t>12</a:t>
                      </a:r>
                    </a:p>
                  </a:txBody>
                  <a:tcPr anchor="ctr"/>
                </a:tc>
                <a:tc>
                  <a:txBody>
                    <a:bodyPr/>
                    <a:lstStyle/>
                    <a:p>
                      <a:pPr algn="ctr">
                        <a:buNone/>
                      </a:pPr>
                      <a:r>
                        <a:rPr lang="en-US" altLang="zh-CN" sz="1800" b="1">
                          <a:solidFill>
                            <a:schemeClr val="tx1"/>
                          </a:solidFill>
                        </a:rPr>
                        <a:t>M5-</a:t>
                      </a:r>
                      <a:r>
                        <a:rPr lang="en-US" sz="1800" b="1">
                          <a:solidFill>
                            <a:schemeClr val="tx1"/>
                          </a:solidFill>
                        </a:rPr>
                        <a:t>101</a:t>
                      </a:r>
                    </a:p>
                  </a:txBody>
                  <a:tcPr anchor="ctr"/>
                </a:tc>
              </a:tr>
              <a:tr h="508000">
                <a:tc vMerge="1">
                  <a:txBody>
                    <a:bodyPr/>
                    <a:lstStyle/>
                    <a:p>
                      <a:endParaRPr lang="zh-CN"/>
                    </a:p>
                  </a:txBody>
                  <a:tcPr anchor="ctr"/>
                </a:tc>
                <a:tc>
                  <a:txBody>
                    <a:bodyPr/>
                    <a:lstStyle/>
                    <a:p>
                      <a:pPr algn="ctr">
                        <a:buNone/>
                      </a:pPr>
                      <a:r>
                        <a:rPr lang="zh-CN" altLang="en-US" sz="1800" b="1">
                          <a:solidFill>
                            <a:schemeClr val="tx1"/>
                          </a:solidFill>
                          <a:sym typeface="+mn-ea"/>
                        </a:rPr>
                        <a:t>精密水冷空调</a:t>
                      </a:r>
                    </a:p>
                  </a:txBody>
                  <a:tcPr anchor="ctr"/>
                </a:tc>
                <a:tc>
                  <a:txBody>
                    <a:bodyPr/>
                    <a:lstStyle/>
                    <a:p>
                      <a:pPr algn="ctr">
                        <a:lnSpc>
                          <a:spcPct val="190000"/>
                        </a:lnSpc>
                        <a:buNone/>
                      </a:pPr>
                      <a:r>
                        <a:rPr lang="en-US" altLang="zh-CN" sz="1800" b="1">
                          <a:solidFill>
                            <a:schemeClr val="tx1"/>
                          </a:solidFill>
                          <a:sym typeface="+mn-ea"/>
                        </a:rPr>
                        <a:t>CRS560CW</a:t>
                      </a:r>
                    </a:p>
                  </a:txBody>
                  <a:tcPr anchor="ctr"/>
                </a:tc>
                <a:tc>
                  <a:txBody>
                    <a:bodyPr/>
                    <a:lstStyle/>
                    <a:p>
                      <a:pPr algn="ctr">
                        <a:buNone/>
                      </a:pPr>
                      <a:r>
                        <a:rPr lang="en-US" altLang="zh-CN" sz="1800" b="1">
                          <a:solidFill>
                            <a:schemeClr val="tx1"/>
                          </a:solidFill>
                        </a:rPr>
                        <a:t>8</a:t>
                      </a:r>
                    </a:p>
                  </a:txBody>
                  <a:tcPr anchor="ctr"/>
                </a:tc>
                <a:tc>
                  <a:txBody>
                    <a:bodyPr/>
                    <a:lstStyle/>
                    <a:p>
                      <a:pPr algn="ctr">
                        <a:buNone/>
                      </a:pPr>
                      <a:r>
                        <a:rPr lang="en-US" altLang="en-US" sz="1800" b="1">
                          <a:solidFill>
                            <a:schemeClr val="tx1"/>
                          </a:solidFill>
                        </a:rPr>
                        <a:t>M5-102</a:t>
                      </a:r>
                    </a:p>
                  </a:txBody>
                  <a:tcPr anchor="ctr"/>
                </a:tc>
              </a:tr>
            </a:tbl>
          </a:graphicData>
        </a:graphic>
      </p:graphicFrame>
      <p:sp>
        <p:nvSpPr>
          <p:cNvPr id="6" name="文本框 5"/>
          <p:cNvSpPr txBox="1"/>
          <p:nvPr/>
        </p:nvSpPr>
        <p:spPr>
          <a:xfrm>
            <a:off x="5395595" y="3943350"/>
            <a:ext cx="6729095" cy="922020"/>
          </a:xfrm>
          <a:prstGeom prst="rect">
            <a:avLst/>
          </a:prstGeom>
          <a:noFill/>
        </p:spPr>
        <p:txBody>
          <a:bodyPr wrap="square" rtlCol="0">
            <a:spAutoFit/>
            <a:scene3d>
              <a:camera prst="orthographicFront"/>
              <a:lightRig rig="threePt" dir="t"/>
            </a:scene3d>
          </a:bodyPr>
          <a:lstStyle/>
          <a:p>
            <a:r>
              <a:rPr lang="zh-CN" altLang="en-US" b="1">
                <a:solidFill>
                  <a:schemeClr val="tx1"/>
                </a:solidFill>
                <a:effectLst>
                  <a:outerShdw blurRad="38100" dist="25400" dir="5400000" algn="ctr" rotWithShape="0">
                    <a:srgbClr val="6E747A">
                      <a:alpha val="43000"/>
                    </a:srgbClr>
                  </a:outerShdw>
                </a:effectLst>
              </a:rPr>
              <a:t>该空调与其他机房空调略有区别，在于放置形式与机柜并排放置，位置处于机柜中间位置。此空调也可叫做列间空调，作用与其他空调相同。</a:t>
            </a:r>
          </a:p>
        </p:txBody>
      </p:sp>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28</a:t>
            </a:fld>
            <a:endParaRPr lang="zh-CN" altLang="en-US" dirty="0"/>
          </a:p>
        </p:txBody>
      </p:sp>
      <p:sp>
        <p:nvSpPr>
          <p:cNvPr id="5" name="文本框 4"/>
          <p:cNvSpPr txBox="1"/>
          <p:nvPr/>
        </p:nvSpPr>
        <p:spPr>
          <a:xfrm>
            <a:off x="1586230" y="381000"/>
            <a:ext cx="3741730" cy="523220"/>
          </a:xfrm>
          <a:prstGeom prst="rect">
            <a:avLst/>
          </a:prstGeom>
          <a:noFill/>
        </p:spPr>
        <p:txBody>
          <a:bodyPr wrap="none" rtlCol="0">
            <a:spAutoFit/>
          </a:bodyPr>
          <a:lstStyle/>
          <a:p>
            <a:r>
              <a:rPr lang="zh-CN" altLang="en-US" sz="2800" b="1" dirty="0">
                <a:solidFill>
                  <a:schemeClr val="accent1"/>
                </a:solidFill>
              </a:rPr>
              <a:t>空调</a:t>
            </a:r>
            <a:r>
              <a:rPr lang="zh-CN" altLang="en-US" sz="2800" b="1" dirty="0" smtClean="0">
                <a:solidFill>
                  <a:schemeClr val="accent1"/>
                </a:solidFill>
              </a:rPr>
              <a:t>系统配置</a:t>
            </a:r>
            <a:r>
              <a:rPr lang="en-US" altLang="zh-CN" sz="2800" b="1" dirty="0" smtClean="0">
                <a:solidFill>
                  <a:schemeClr val="accent1"/>
                </a:solidFill>
              </a:rPr>
              <a:t>-M5</a:t>
            </a:r>
            <a:r>
              <a:rPr lang="zh-CN" altLang="en-US" sz="2800" b="1" dirty="0" smtClean="0">
                <a:solidFill>
                  <a:schemeClr val="accent1"/>
                </a:solidFill>
              </a:rPr>
              <a:t>空调</a:t>
            </a:r>
            <a:endParaRPr lang="zh-CN" altLang="en-US" sz="2800" b="1" dirty="0">
              <a:solidFill>
                <a:schemeClr val="accent1"/>
              </a:solidFill>
            </a:endParaRPr>
          </a:p>
        </p:txBody>
      </p:sp>
      <p:graphicFrame>
        <p:nvGraphicFramePr>
          <p:cNvPr id="12" name="表格 11"/>
          <p:cNvGraphicFramePr>
            <a:graphicFrameLocks noGrp="1"/>
          </p:cNvGraphicFramePr>
          <p:nvPr/>
        </p:nvGraphicFramePr>
        <p:xfrm>
          <a:off x="0" y="1700808"/>
          <a:ext cx="12192001" cy="2094246"/>
        </p:xfrm>
        <a:graphic>
          <a:graphicData uri="http://schemas.openxmlformats.org/drawingml/2006/table">
            <a:tbl>
              <a:tblPr firstRow="1" bandRow="1">
                <a:tableStyleId>{5C22544A-7EE6-4342-B048-85BDC9FD1C3A}</a:tableStyleId>
              </a:tblPr>
              <a:tblGrid>
                <a:gridCol w="1226868"/>
                <a:gridCol w="1211533"/>
                <a:gridCol w="1219200"/>
                <a:gridCol w="1219200"/>
                <a:gridCol w="1219200"/>
                <a:gridCol w="1219200"/>
                <a:gridCol w="1219200"/>
                <a:gridCol w="1219200"/>
                <a:gridCol w="1219200"/>
                <a:gridCol w="1219200"/>
              </a:tblGrid>
              <a:tr h="698082">
                <a:tc>
                  <a:txBody>
                    <a:bodyPr/>
                    <a:lstStyle/>
                    <a:p>
                      <a:r>
                        <a:rPr lang="zh-CN" altLang="en-US" sz="1800" dirty="0" smtClean="0">
                          <a:latin typeface="+mn-ea"/>
                          <a:ea typeface="+mn-ea"/>
                        </a:rPr>
                        <a:t>机房名称</a:t>
                      </a:r>
                      <a:endParaRPr lang="zh-CN" altLang="en-US" sz="1800" dirty="0">
                        <a:latin typeface="+mn-ea"/>
                        <a:ea typeface="+mn-ea"/>
                      </a:endParaRPr>
                    </a:p>
                  </a:txBody>
                  <a:tcPr/>
                </a:tc>
                <a:tc>
                  <a:txBody>
                    <a:bodyPr/>
                    <a:lstStyle/>
                    <a:p>
                      <a:r>
                        <a:rPr lang="zh-CN" altLang="en-US" sz="1800" dirty="0" smtClean="0">
                          <a:latin typeface="+mn-ea"/>
                          <a:ea typeface="+mn-ea"/>
                        </a:rPr>
                        <a:t>空调编号</a:t>
                      </a:r>
                      <a:endParaRPr lang="zh-CN" altLang="en-US" sz="1800" dirty="0">
                        <a:latin typeface="+mn-ea"/>
                        <a:ea typeface="+mn-ea"/>
                      </a:endParaRPr>
                    </a:p>
                  </a:txBody>
                  <a:tcPr/>
                </a:tc>
                <a:tc>
                  <a:txBody>
                    <a:bodyPr/>
                    <a:lstStyle/>
                    <a:p>
                      <a:r>
                        <a:rPr lang="zh-CN" altLang="en-US" sz="1800" dirty="0" smtClean="0">
                          <a:latin typeface="+mn-ea"/>
                          <a:ea typeface="+mn-ea"/>
                        </a:rPr>
                        <a:t>空调品牌  </a:t>
                      </a:r>
                      <a:endParaRPr lang="en-US" altLang="zh-CN" sz="1800" dirty="0" smtClean="0">
                        <a:latin typeface="+mn-ea"/>
                        <a:ea typeface="+mn-ea"/>
                      </a:endParaRPr>
                    </a:p>
                    <a:p>
                      <a:endParaRPr lang="zh-CN" altLang="en-US" sz="1800" dirty="0">
                        <a:latin typeface="+mn-ea"/>
                        <a:ea typeface="+mn-ea"/>
                      </a:endParaRPr>
                    </a:p>
                  </a:txBody>
                  <a:tcPr/>
                </a:tc>
                <a:tc>
                  <a:txBody>
                    <a:bodyPr/>
                    <a:lstStyle/>
                    <a:p>
                      <a:r>
                        <a:rPr lang="zh-CN" altLang="en-US" sz="1800" dirty="0" smtClean="0">
                          <a:latin typeface="+mn-ea"/>
                          <a:ea typeface="+mn-ea"/>
                        </a:rPr>
                        <a:t>单台空调总冷负荷</a:t>
                      </a:r>
                      <a:endParaRPr lang="zh-CN" altLang="en-US" sz="1800" dirty="0">
                        <a:latin typeface="+mn-ea"/>
                        <a:ea typeface="+mn-ea"/>
                      </a:endParaRPr>
                    </a:p>
                  </a:txBody>
                  <a:tcPr/>
                </a:tc>
                <a:tc>
                  <a:txBody>
                    <a:bodyPr/>
                    <a:lstStyle/>
                    <a:p>
                      <a:r>
                        <a:rPr lang="zh-CN" altLang="en-US" sz="1800" dirty="0" smtClean="0">
                          <a:latin typeface="+mn-ea"/>
                          <a:ea typeface="+mn-ea"/>
                        </a:rPr>
                        <a:t>冗余机制</a:t>
                      </a:r>
                      <a:endParaRPr lang="zh-CN" altLang="en-US" sz="1800" dirty="0">
                        <a:latin typeface="+mn-ea"/>
                        <a:ea typeface="+mn-ea"/>
                      </a:endParaRPr>
                    </a:p>
                  </a:txBody>
                  <a:tcPr/>
                </a:tc>
                <a:tc>
                  <a:txBody>
                    <a:bodyPr/>
                    <a:lstStyle/>
                    <a:p>
                      <a:r>
                        <a:rPr lang="zh-CN" altLang="en-US" sz="1800" dirty="0" smtClean="0">
                          <a:latin typeface="+mn-ea"/>
                          <a:ea typeface="+mn-ea"/>
                        </a:rPr>
                        <a:t>现机房</a:t>
                      </a:r>
                      <a:r>
                        <a:rPr lang="en-US" altLang="zh-CN" sz="1800" dirty="0" smtClean="0">
                          <a:latin typeface="+mn-ea"/>
                          <a:ea typeface="+mn-ea"/>
                        </a:rPr>
                        <a:t>IT</a:t>
                      </a:r>
                      <a:r>
                        <a:rPr lang="zh-CN" altLang="en-US" sz="1800" dirty="0" smtClean="0">
                          <a:latin typeface="+mn-ea"/>
                          <a:ea typeface="+mn-ea"/>
                        </a:rPr>
                        <a:t>负载</a:t>
                      </a:r>
                      <a:endParaRPr lang="zh-CN" altLang="en-US" sz="1800" dirty="0">
                        <a:latin typeface="+mn-ea"/>
                        <a:ea typeface="+mn-ea"/>
                      </a:endParaRPr>
                    </a:p>
                  </a:txBody>
                  <a:tcPr/>
                </a:tc>
                <a:tc>
                  <a:txBody>
                    <a:bodyPr/>
                    <a:lstStyle/>
                    <a:p>
                      <a:r>
                        <a:rPr lang="zh-CN" altLang="en-US" sz="1800" dirty="0" smtClean="0">
                          <a:latin typeface="+mn-ea"/>
                          <a:ea typeface="+mn-ea"/>
                        </a:rPr>
                        <a:t>现机柜数量</a:t>
                      </a:r>
                      <a:endParaRPr lang="zh-CN" altLang="en-US" sz="1800" dirty="0">
                        <a:latin typeface="+mn-ea"/>
                        <a:ea typeface="+mn-ea"/>
                      </a:endParaRPr>
                    </a:p>
                  </a:txBody>
                  <a:tcPr/>
                </a:tc>
                <a:tc>
                  <a:txBody>
                    <a:bodyPr/>
                    <a:lstStyle/>
                    <a:p>
                      <a:r>
                        <a:rPr lang="zh-CN" altLang="en-US" sz="1800" dirty="0" smtClean="0">
                          <a:latin typeface="+mn-ea"/>
                          <a:ea typeface="+mn-ea"/>
                        </a:rPr>
                        <a:t>机房建筑负荷</a:t>
                      </a:r>
                      <a:endParaRPr lang="zh-CN" altLang="en-US" sz="1800" dirty="0">
                        <a:latin typeface="+mn-ea"/>
                        <a:ea typeface="+mn-ea"/>
                      </a:endParaRPr>
                    </a:p>
                  </a:txBody>
                  <a:tcPr/>
                </a:tc>
                <a:tc>
                  <a:txBody>
                    <a:bodyPr/>
                    <a:lstStyle/>
                    <a:p>
                      <a:r>
                        <a:rPr lang="zh-CN" altLang="en-US" sz="1800" dirty="0" smtClean="0">
                          <a:latin typeface="+mn-ea"/>
                          <a:ea typeface="+mn-ea"/>
                        </a:rPr>
                        <a:t>制冷总量</a:t>
                      </a:r>
                      <a:endParaRPr lang="zh-CN" altLang="en-US" sz="1800" dirty="0">
                        <a:latin typeface="+mn-ea"/>
                        <a:ea typeface="+mn-ea"/>
                      </a:endParaRPr>
                    </a:p>
                  </a:txBody>
                  <a:tcPr/>
                </a:tc>
                <a:tc>
                  <a:txBody>
                    <a:bodyPr/>
                    <a:lstStyle/>
                    <a:p>
                      <a:r>
                        <a:rPr lang="zh-CN" altLang="en-US" sz="1800" dirty="0" smtClean="0">
                          <a:latin typeface="+mn-ea"/>
                          <a:ea typeface="+mn-ea"/>
                        </a:rPr>
                        <a:t>制冷余量</a:t>
                      </a:r>
                      <a:endParaRPr lang="zh-CN" altLang="en-US" sz="1800" dirty="0">
                        <a:latin typeface="+mn-ea"/>
                        <a:ea typeface="+mn-ea"/>
                      </a:endParaRPr>
                    </a:p>
                  </a:txBody>
                  <a:tcPr/>
                </a:tc>
              </a:tr>
              <a:tr h="698082">
                <a:tc>
                  <a:txBody>
                    <a:bodyPr/>
                    <a:lstStyle/>
                    <a:p>
                      <a:r>
                        <a:rPr lang="en-US" altLang="zh-CN" sz="1800" dirty="0" smtClean="0">
                          <a:latin typeface="+mn-ea"/>
                          <a:ea typeface="+mn-ea"/>
                        </a:rPr>
                        <a:t>A5M5-101</a:t>
                      </a:r>
                      <a:r>
                        <a:rPr lang="zh-CN" altLang="en-US" sz="1800" dirty="0" smtClean="0">
                          <a:latin typeface="+mn-ea"/>
                          <a:ea typeface="+mn-ea"/>
                        </a:rPr>
                        <a:t>机房</a:t>
                      </a:r>
                      <a:endParaRPr lang="zh-CN" altLang="en-US" sz="1800" dirty="0">
                        <a:latin typeface="+mn-ea"/>
                        <a:ea typeface="+mn-ea"/>
                      </a:endParaRPr>
                    </a:p>
                  </a:txBody>
                  <a:tcPr/>
                </a:tc>
                <a:tc>
                  <a:txBody>
                    <a:bodyPr/>
                    <a:lstStyle/>
                    <a:p>
                      <a:r>
                        <a:rPr lang="en-US" altLang="zh-CN" sz="1800" dirty="0" smtClean="0">
                          <a:latin typeface="+mn-ea"/>
                          <a:ea typeface="+mn-ea"/>
                        </a:rPr>
                        <a:t>1#-12#</a:t>
                      </a:r>
                      <a:endParaRPr lang="zh-CN" altLang="en-US" sz="1800" dirty="0">
                        <a:latin typeface="+mn-ea"/>
                        <a:ea typeface="+mn-ea"/>
                      </a:endParaRPr>
                    </a:p>
                  </a:txBody>
                  <a:tcPr/>
                </a:tc>
                <a:tc>
                  <a:txBody>
                    <a:bodyPr/>
                    <a:lstStyle/>
                    <a:p>
                      <a:r>
                        <a:rPr lang="zh-CN" altLang="en-US" sz="1800" dirty="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56KW</a:t>
                      </a:r>
                      <a:endParaRPr lang="zh-CN" altLang="en-US" sz="1800" dirty="0">
                        <a:latin typeface="+mn-ea"/>
                        <a:ea typeface="+mn-ea"/>
                      </a:endParaRPr>
                    </a:p>
                  </a:txBody>
                  <a:tcPr/>
                </a:tc>
                <a:tc>
                  <a:txBody>
                    <a:bodyPr/>
                    <a:lstStyle/>
                    <a:p>
                      <a:r>
                        <a:rPr lang="en-US" altLang="zh-CN" sz="1800" dirty="0" smtClean="0">
                          <a:latin typeface="+mn-ea"/>
                          <a:ea typeface="+mn-ea"/>
                        </a:rPr>
                        <a:t>2N</a:t>
                      </a:r>
                      <a:endParaRPr lang="zh-CN" altLang="en-US" sz="1800" dirty="0">
                        <a:latin typeface="+mn-ea"/>
                        <a:ea typeface="+mn-ea"/>
                      </a:endParaRPr>
                    </a:p>
                  </a:txBody>
                  <a:tcPr/>
                </a:tc>
                <a:tc>
                  <a:txBody>
                    <a:bodyPr/>
                    <a:lstStyle/>
                    <a:p>
                      <a:r>
                        <a:rPr lang="en-US" altLang="zh-CN" sz="1800" dirty="0" smtClean="0">
                          <a:latin typeface="+mn-ea"/>
                          <a:ea typeface="+mn-ea"/>
                        </a:rPr>
                        <a:t>190KW</a:t>
                      </a:r>
                    </a:p>
                  </a:txBody>
                  <a:tcPr/>
                </a:tc>
                <a:tc>
                  <a:txBody>
                    <a:bodyPr/>
                    <a:lstStyle/>
                    <a:p>
                      <a:r>
                        <a:rPr lang="en-US" altLang="zh-CN" sz="1800" dirty="0" smtClean="0">
                          <a:latin typeface="+mn-ea"/>
                          <a:ea typeface="+mn-ea"/>
                        </a:rPr>
                        <a:t>69</a:t>
                      </a:r>
                      <a:endParaRPr lang="zh-CN" altLang="en-US" sz="1800" dirty="0">
                        <a:latin typeface="+mn-ea"/>
                        <a:ea typeface="+mn-ea"/>
                      </a:endParaRPr>
                    </a:p>
                  </a:txBody>
                  <a:tcPr/>
                </a:tc>
                <a:tc>
                  <a:txBody>
                    <a:bodyPr/>
                    <a:lstStyle/>
                    <a:p>
                      <a:r>
                        <a:rPr lang="en-US" altLang="zh-CN" sz="1800" dirty="0" smtClean="0">
                          <a:latin typeface="+mn-ea"/>
                          <a:ea typeface="+mn-ea"/>
                        </a:rPr>
                        <a:t>5KW</a:t>
                      </a:r>
                      <a:endParaRPr lang="zh-CN" altLang="en-US" sz="1800" dirty="0">
                        <a:latin typeface="+mn-ea"/>
                        <a:ea typeface="+mn-ea"/>
                      </a:endParaRPr>
                    </a:p>
                  </a:txBody>
                  <a:tcPr/>
                </a:tc>
                <a:tc>
                  <a:txBody>
                    <a:bodyPr/>
                    <a:lstStyle/>
                    <a:p>
                      <a:r>
                        <a:rPr lang="en-US" altLang="zh-CN" sz="1800" dirty="0" smtClean="0">
                          <a:latin typeface="+mn-ea"/>
                          <a:ea typeface="+mn-ea"/>
                        </a:rPr>
                        <a:t>672KW</a:t>
                      </a:r>
                      <a:endParaRPr lang="zh-CN" altLang="en-US" sz="1800" dirty="0">
                        <a:latin typeface="+mn-ea"/>
                        <a:ea typeface="+mn-ea"/>
                      </a:endParaRPr>
                    </a:p>
                  </a:txBody>
                  <a:tcPr/>
                </a:tc>
                <a:tc>
                  <a:txBody>
                    <a:bodyPr/>
                    <a:lstStyle/>
                    <a:p>
                      <a:r>
                        <a:rPr lang="en-US" altLang="zh-CN" sz="1800" dirty="0" smtClean="0">
                          <a:latin typeface="+mn-ea"/>
                          <a:ea typeface="+mn-ea"/>
                        </a:rPr>
                        <a:t>477KW</a:t>
                      </a:r>
                      <a:endParaRPr lang="zh-CN" altLang="en-US" sz="1800" dirty="0">
                        <a:latin typeface="+mn-ea"/>
                        <a:ea typeface="+mn-ea"/>
                      </a:endParaRPr>
                    </a:p>
                  </a:txBody>
                  <a:tcPr/>
                </a:tc>
              </a:tr>
              <a:tr h="698082">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A5M5-102</a:t>
                      </a:r>
                      <a:r>
                        <a:rPr lang="zh-CN" altLang="en-US" sz="1800" dirty="0" smtClean="0">
                          <a:latin typeface="+mn-ea"/>
                          <a:ea typeface="+mn-ea"/>
                        </a:rPr>
                        <a:t>机房</a:t>
                      </a:r>
                    </a:p>
                  </a:txBody>
                  <a:tcPr/>
                </a:tc>
                <a:tc>
                  <a:txBody>
                    <a:bodyPr/>
                    <a:lstStyle/>
                    <a:p>
                      <a:r>
                        <a:rPr lang="en-US" altLang="zh-CN" sz="1800" dirty="0" smtClean="0">
                          <a:latin typeface="+mn-ea"/>
                          <a:ea typeface="+mn-ea"/>
                        </a:rPr>
                        <a:t>1#-8#</a:t>
                      </a:r>
                      <a:endParaRPr lang="zh-CN" altLang="en-US" sz="1800" dirty="0">
                        <a:latin typeface="+mn-ea"/>
                        <a:ea typeface="+mn-ea"/>
                      </a:endParaRPr>
                    </a:p>
                  </a:txBody>
                  <a:tcPr/>
                </a:tc>
                <a:tc>
                  <a:txBody>
                    <a:bodyPr/>
                    <a:lstStyle/>
                    <a:p>
                      <a:r>
                        <a:rPr lang="zh-CN" altLang="en-US" sz="1800" dirty="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56KW</a:t>
                      </a:r>
                      <a:endParaRPr lang="zh-CN" altLang="en-US" sz="1800" dirty="0">
                        <a:latin typeface="+mn-ea"/>
                        <a:ea typeface="+mn-ea"/>
                      </a:endParaRPr>
                    </a:p>
                  </a:txBody>
                  <a:tcPr/>
                </a:tc>
                <a:tc>
                  <a:txBody>
                    <a:bodyPr/>
                    <a:lstStyle/>
                    <a:p>
                      <a:r>
                        <a:rPr lang="en-US" altLang="zh-CN" sz="1800" dirty="0" smtClean="0">
                          <a:latin typeface="+mn-ea"/>
                          <a:ea typeface="+mn-ea"/>
                        </a:rPr>
                        <a:t>2N</a:t>
                      </a:r>
                      <a:endParaRPr lang="zh-CN" altLang="en-US" sz="1800" dirty="0">
                        <a:latin typeface="+mn-ea"/>
                        <a:ea typeface="+mn-ea"/>
                      </a:endParaRPr>
                    </a:p>
                  </a:txBody>
                  <a:tcPr/>
                </a:tc>
                <a:tc>
                  <a:txBody>
                    <a:bodyPr/>
                    <a:lstStyle/>
                    <a:p>
                      <a:r>
                        <a:rPr lang="en-US" altLang="zh-CN" sz="1800" dirty="0" smtClean="0">
                          <a:latin typeface="+mn-ea"/>
                          <a:ea typeface="+mn-ea"/>
                        </a:rPr>
                        <a:t>82KW</a:t>
                      </a:r>
                      <a:endParaRPr lang="zh-CN" altLang="en-US" sz="1800" dirty="0">
                        <a:latin typeface="+mn-ea"/>
                        <a:ea typeface="+mn-ea"/>
                      </a:endParaRPr>
                    </a:p>
                  </a:txBody>
                  <a:tcPr/>
                </a:tc>
                <a:tc>
                  <a:txBody>
                    <a:bodyPr/>
                    <a:lstStyle/>
                    <a:p>
                      <a:r>
                        <a:rPr lang="en-US" altLang="zh-CN" sz="1800" dirty="0" smtClean="0">
                          <a:latin typeface="+mn-ea"/>
                          <a:ea typeface="+mn-ea"/>
                        </a:rPr>
                        <a:t>30</a:t>
                      </a:r>
                      <a:endParaRPr lang="zh-CN" altLang="en-US" sz="1800" dirty="0">
                        <a:latin typeface="+mn-ea"/>
                        <a:ea typeface="+mn-ea"/>
                      </a:endParaRPr>
                    </a:p>
                  </a:txBody>
                  <a:tcPr/>
                </a:tc>
                <a:tc>
                  <a:txBody>
                    <a:bodyPr/>
                    <a:lstStyle/>
                    <a:p>
                      <a:r>
                        <a:rPr lang="en-US" altLang="zh-CN" sz="1800" dirty="0" smtClean="0">
                          <a:latin typeface="+mn-ea"/>
                          <a:ea typeface="+mn-ea"/>
                        </a:rPr>
                        <a:t>5KW</a:t>
                      </a:r>
                      <a:endParaRPr lang="zh-CN" altLang="en-US" sz="1800" dirty="0">
                        <a:latin typeface="+mn-ea"/>
                        <a:ea typeface="+mn-ea"/>
                      </a:endParaRPr>
                    </a:p>
                  </a:txBody>
                  <a:tcPr/>
                </a:tc>
                <a:tc>
                  <a:txBody>
                    <a:bodyPr/>
                    <a:lstStyle/>
                    <a:p>
                      <a:r>
                        <a:rPr lang="en-US" altLang="zh-CN" sz="1800" dirty="0" smtClean="0">
                          <a:latin typeface="+mn-ea"/>
                          <a:ea typeface="+mn-ea"/>
                        </a:rPr>
                        <a:t>448KW</a:t>
                      </a:r>
                      <a:endParaRPr lang="zh-CN" altLang="en-US" sz="1800" dirty="0">
                        <a:latin typeface="+mn-ea"/>
                        <a:ea typeface="+mn-ea"/>
                      </a:endParaRPr>
                    </a:p>
                  </a:txBody>
                  <a:tcPr/>
                </a:tc>
                <a:tc>
                  <a:txBody>
                    <a:bodyPr/>
                    <a:lstStyle/>
                    <a:p>
                      <a:r>
                        <a:rPr lang="en-US" altLang="zh-CN" sz="1800" dirty="0" smtClean="0">
                          <a:latin typeface="+mn-ea"/>
                          <a:ea typeface="+mn-ea"/>
                        </a:rPr>
                        <a:t>361KW</a:t>
                      </a:r>
                      <a:endParaRPr lang="zh-CN" altLang="en-US" sz="1800" dirty="0">
                        <a:latin typeface="+mn-ea"/>
                        <a:ea typeface="+mn-ea"/>
                      </a:endParaRPr>
                    </a:p>
                  </a:txBody>
                  <a:tcP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5"/>
          <p:cNvSpPr txBox="1">
            <a:spLocks noChangeArrowheads="1"/>
          </p:cNvSpPr>
          <p:nvPr/>
        </p:nvSpPr>
        <p:spPr bwMode="auto">
          <a:xfrm>
            <a:off x="1703388" y="404813"/>
            <a:ext cx="8856662"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opperplate Gothic Bold" panose="020E0705020206020404" pitchFamily="34" charset="0"/>
                <a:ea typeface="微软雅黑" panose="020B0503020204020204" pitchFamily="34" charset="-122"/>
              </a:defRPr>
            </a:lvl1pPr>
            <a:lvl2pPr marL="742950" indent="-285750">
              <a:defRPr>
                <a:solidFill>
                  <a:schemeClr val="tx1"/>
                </a:solidFill>
                <a:latin typeface="Copperplate Gothic Bold" panose="020E0705020206020404" pitchFamily="34" charset="0"/>
                <a:ea typeface="微软雅黑" panose="020B0503020204020204" pitchFamily="34" charset="-122"/>
              </a:defRPr>
            </a:lvl2pPr>
            <a:lvl3pPr marL="1143000" indent="-228600">
              <a:defRPr>
                <a:solidFill>
                  <a:schemeClr val="tx1"/>
                </a:solidFill>
                <a:latin typeface="Copperplate Gothic Bold" panose="020E0705020206020404" pitchFamily="34" charset="0"/>
                <a:ea typeface="微软雅黑" panose="020B0503020204020204" pitchFamily="34" charset="-122"/>
              </a:defRPr>
            </a:lvl3pPr>
            <a:lvl4pPr marL="1600200" indent="-228600">
              <a:defRPr>
                <a:solidFill>
                  <a:schemeClr val="tx1"/>
                </a:solidFill>
                <a:latin typeface="Copperplate Gothic Bold" panose="020E0705020206020404" pitchFamily="34" charset="0"/>
                <a:ea typeface="微软雅黑" panose="020B0503020204020204" pitchFamily="34" charset="-122"/>
              </a:defRPr>
            </a:lvl4pPr>
            <a:lvl5pPr marL="2057400" indent="-228600">
              <a:defRPr>
                <a:solidFill>
                  <a:schemeClr val="tx1"/>
                </a:solidFill>
                <a:latin typeface="Copperplate Gothic Bold" panose="020E07050202060204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9pPr>
          </a:lstStyle>
          <a:p>
            <a:pPr eaLnBrk="1" hangingPunct="1"/>
            <a:r>
              <a:rPr lang="zh-CN" altLang="en-US" sz="2400" b="1" dirty="0">
                <a:solidFill>
                  <a:schemeClr val="accent1"/>
                </a:solidFill>
              </a:rPr>
              <a:t>培训目标及培训目的</a:t>
            </a:r>
          </a:p>
        </p:txBody>
      </p:sp>
      <p:sp>
        <p:nvSpPr>
          <p:cNvPr id="2" name="灯片编号占位符 1"/>
          <p:cNvSpPr>
            <a:spLocks noGrp="1"/>
          </p:cNvSpPr>
          <p:nvPr>
            <p:ph type="sldNum" sz="quarter" idx="12"/>
          </p:nvPr>
        </p:nvSpPr>
        <p:spPr>
          <a:xfrm>
            <a:off x="1035971" y="6334897"/>
            <a:ext cx="292061" cy="283147"/>
          </a:xfrm>
        </p:spPr>
        <p:txBody>
          <a:bodyPr/>
          <a:lstStyle/>
          <a:p>
            <a:fld id="{55183D58-648D-4475-BEF8-624F48514A30}" type="slidenum">
              <a:rPr lang="zh-CN" altLang="en-US" smtClean="0"/>
              <a:pPr/>
              <a:t>2</a:t>
            </a:fld>
            <a:endParaRPr lang="zh-CN" altLang="en-US" dirty="0"/>
          </a:p>
        </p:txBody>
      </p:sp>
      <p:sp>
        <p:nvSpPr>
          <p:cNvPr id="23" name="矩形 22"/>
          <p:cNvSpPr/>
          <p:nvPr/>
        </p:nvSpPr>
        <p:spPr>
          <a:xfrm>
            <a:off x="1703705" y="1535430"/>
            <a:ext cx="8569325" cy="1799590"/>
          </a:xfrm>
          <a:prstGeom prst="rect">
            <a:avLst/>
          </a:prstGeom>
        </p:spPr>
        <p:txBody>
          <a:bodyPr wrap="square">
            <a:spAutoFit/>
          </a:bodyPr>
          <a:lstStyle/>
          <a:p>
            <a:pPr eaLnBrk="1" fontAlgn="auto" hangingPunct="1">
              <a:lnSpc>
                <a:spcPct val="150000"/>
              </a:lnSpc>
              <a:spcBef>
                <a:spcPts val="0"/>
              </a:spcBef>
              <a:spcAft>
                <a:spcPts val="0"/>
              </a:spcAft>
              <a:defRPr/>
            </a:pPr>
            <a:r>
              <a:rPr lang="zh-CN" altLang="en-US" sz="2000" dirty="0">
                <a:latin typeface="+mn-ea"/>
                <a:ea typeface="+mn-ea"/>
              </a:rPr>
              <a:t>培训目标</a:t>
            </a:r>
            <a:endParaRPr lang="en-US" altLang="zh-CN" sz="2000" dirty="0">
              <a:latin typeface="+mn-ea"/>
              <a:ea typeface="+mn-ea"/>
            </a:endParaRPr>
          </a:p>
          <a:p>
            <a:pPr>
              <a:lnSpc>
                <a:spcPct val="150000"/>
              </a:lnSpc>
              <a:defRPr/>
            </a:pPr>
            <a:r>
              <a:rPr lang="zh-CN" altLang="en-US" sz="1400" dirty="0">
                <a:latin typeface="+mn-ea"/>
                <a:ea typeface="+mn-ea"/>
              </a:rPr>
              <a:t>            </a:t>
            </a:r>
            <a:r>
              <a:rPr lang="zh-CN" altLang="en-US" dirty="0">
                <a:latin typeface="+mn-ea"/>
                <a:ea typeface="+mn-ea"/>
              </a:rPr>
              <a:t>本课程</a:t>
            </a:r>
            <a:r>
              <a:rPr lang="zh-CN" altLang="en-US" dirty="0" smtClean="0">
                <a:latin typeface="+mn-ea"/>
                <a:ea typeface="+mn-ea"/>
              </a:rPr>
              <a:t>针对</a:t>
            </a:r>
            <a:r>
              <a:rPr lang="zh-CN" altLang="en-US" dirty="0" smtClean="0">
                <a:latin typeface="+mn-ea"/>
              </a:rPr>
              <a:t>润泽科技</a:t>
            </a:r>
            <a:r>
              <a:rPr lang="zh-CN" altLang="en-US" dirty="0" smtClean="0">
                <a:latin typeface="+mn-ea"/>
                <a:ea typeface="+mn-ea"/>
              </a:rPr>
              <a:t>数据中心</a:t>
            </a:r>
            <a:r>
              <a:rPr lang="zh-CN" altLang="en-US" dirty="0">
                <a:latin typeface="+mn-ea"/>
                <a:ea typeface="+mn-ea"/>
              </a:rPr>
              <a:t>运维</a:t>
            </a:r>
            <a:r>
              <a:rPr lang="zh-CN" altLang="en-US" dirty="0" smtClean="0">
                <a:latin typeface="+mn-ea"/>
                <a:ea typeface="+mn-ea"/>
              </a:rPr>
              <a:t>团队全</a:t>
            </a:r>
            <a:r>
              <a:rPr lang="zh-CN" altLang="en-US" dirty="0">
                <a:latin typeface="+mn-ea"/>
                <a:ea typeface="+mn-ea"/>
              </a:rPr>
              <a:t>职人员进行，旨在使相关</a:t>
            </a:r>
            <a:r>
              <a:rPr lang="zh-CN" altLang="en-US" dirty="0" smtClean="0">
                <a:latin typeface="+mn-ea"/>
                <a:ea typeface="+mn-ea"/>
              </a:rPr>
              <a:t>人员了解并掌握暖通系统的配置及架构，使运维人员能在此基础上较快熟悉系统运行情况，快速掌握暖通系统的相关技术与工作内容。</a:t>
            </a:r>
          </a:p>
        </p:txBody>
      </p:sp>
      <p:sp>
        <p:nvSpPr>
          <p:cNvPr id="24" name="矩形 23"/>
          <p:cNvSpPr/>
          <p:nvPr/>
        </p:nvSpPr>
        <p:spPr>
          <a:xfrm>
            <a:off x="1810703" y="3905250"/>
            <a:ext cx="8569325" cy="1383665"/>
          </a:xfrm>
          <a:prstGeom prst="rect">
            <a:avLst/>
          </a:prstGeom>
        </p:spPr>
        <p:txBody>
          <a:bodyPr>
            <a:spAutoFit/>
          </a:bodyPr>
          <a:lstStyle/>
          <a:p>
            <a:pPr eaLnBrk="1" fontAlgn="auto" hangingPunct="1">
              <a:lnSpc>
                <a:spcPct val="150000"/>
              </a:lnSpc>
              <a:spcBef>
                <a:spcPts val="0"/>
              </a:spcBef>
              <a:spcAft>
                <a:spcPts val="0"/>
              </a:spcAft>
              <a:defRPr/>
            </a:pPr>
            <a:r>
              <a:rPr lang="zh-CN" altLang="en-US" sz="2000" dirty="0">
                <a:latin typeface="+mn-ea"/>
                <a:ea typeface="+mn-ea"/>
              </a:rPr>
              <a:t>培训目的</a:t>
            </a:r>
            <a:endParaRPr lang="en-US" altLang="zh-CN" sz="2000" dirty="0">
              <a:latin typeface="+mn-ea"/>
              <a:ea typeface="+mn-ea"/>
            </a:endParaRPr>
          </a:p>
          <a:p>
            <a:pPr eaLnBrk="1" fontAlgn="auto" hangingPunct="1">
              <a:lnSpc>
                <a:spcPct val="150000"/>
              </a:lnSpc>
              <a:spcBef>
                <a:spcPts val="0"/>
              </a:spcBef>
              <a:spcAft>
                <a:spcPts val="0"/>
              </a:spcAft>
              <a:defRPr/>
            </a:pPr>
            <a:r>
              <a:rPr lang="zh-CN" altLang="en-US" sz="1600" dirty="0">
                <a:latin typeface="+mj-ea"/>
                <a:ea typeface="+mn-ea"/>
              </a:rPr>
              <a:t>           </a:t>
            </a:r>
            <a:r>
              <a:rPr lang="zh-CN" altLang="en-US" dirty="0">
                <a:latin typeface="+mj-ea"/>
                <a:ea typeface="+mn-ea"/>
              </a:rPr>
              <a:t>运维人员及时掌握相关设备的操作，以便在出现故障时能够及时响应与应对，确保数据中心机房设备稳定运行。</a:t>
            </a:r>
          </a:p>
        </p:txBody>
      </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29</a:t>
            </a:fld>
            <a:endParaRPr lang="zh-CN" altLang="en-US" dirty="0"/>
          </a:p>
        </p:txBody>
      </p:sp>
      <p:pic>
        <p:nvPicPr>
          <p:cNvPr id="3" name="图片 2" descr="电力室空调"/>
          <p:cNvPicPr>
            <a:picLocks noChangeAspect="1"/>
          </p:cNvPicPr>
          <p:nvPr/>
        </p:nvPicPr>
        <p:blipFill>
          <a:blip r:embed="rId2" cstate="print"/>
          <a:stretch>
            <a:fillRect/>
          </a:stretch>
        </p:blipFill>
        <p:spPr>
          <a:xfrm>
            <a:off x="304800" y="1491615"/>
            <a:ext cx="4068445" cy="3874770"/>
          </a:xfrm>
          <a:prstGeom prst="rect">
            <a:avLst/>
          </a:prstGeom>
        </p:spPr>
      </p:pic>
      <p:sp>
        <p:nvSpPr>
          <p:cNvPr id="5" name="文本框 4"/>
          <p:cNvSpPr txBox="1"/>
          <p:nvPr/>
        </p:nvSpPr>
        <p:spPr>
          <a:xfrm>
            <a:off x="1586230" y="381000"/>
            <a:ext cx="2316480" cy="521970"/>
          </a:xfrm>
          <a:prstGeom prst="rect">
            <a:avLst/>
          </a:prstGeom>
          <a:noFill/>
        </p:spPr>
        <p:txBody>
          <a:bodyPr wrap="none" rtlCol="0">
            <a:spAutoFit/>
          </a:bodyPr>
          <a:lstStyle/>
          <a:p>
            <a:r>
              <a:rPr lang="zh-CN" altLang="en-US" sz="2800" b="1">
                <a:solidFill>
                  <a:schemeClr val="accent1"/>
                </a:solidFill>
              </a:rPr>
              <a:t>空调系统配置</a:t>
            </a:r>
          </a:p>
        </p:txBody>
      </p:sp>
      <p:graphicFrame>
        <p:nvGraphicFramePr>
          <p:cNvPr id="10" name="表格 9"/>
          <p:cNvGraphicFramePr/>
          <p:nvPr/>
        </p:nvGraphicFramePr>
        <p:xfrm>
          <a:off x="4817745" y="1491615"/>
          <a:ext cx="6527800" cy="2575560"/>
        </p:xfrm>
        <a:graphic>
          <a:graphicData uri="http://schemas.openxmlformats.org/drawingml/2006/table">
            <a:tbl>
              <a:tblPr firstRow="1" bandRow="1">
                <a:tableStyleId>{5C22544A-7EE6-4342-B048-85BDC9FD1C3A}</a:tableStyleId>
              </a:tblPr>
              <a:tblGrid>
                <a:gridCol w="904875"/>
                <a:gridCol w="1312545"/>
                <a:gridCol w="2219960"/>
                <a:gridCol w="647700"/>
                <a:gridCol w="1442720"/>
              </a:tblGrid>
              <a:tr h="381000">
                <a:tc>
                  <a:txBody>
                    <a:bodyPr/>
                    <a:lstStyle/>
                    <a:p>
                      <a:pPr algn="ctr">
                        <a:buNone/>
                      </a:pPr>
                      <a:r>
                        <a:rPr lang="zh-CN" altLang="en-US" sz="1800"/>
                        <a:t>品牌</a:t>
                      </a:r>
                    </a:p>
                  </a:txBody>
                  <a:tcPr anchor="ctr"/>
                </a:tc>
                <a:tc>
                  <a:txBody>
                    <a:bodyPr/>
                    <a:lstStyle/>
                    <a:p>
                      <a:pPr algn="ctr">
                        <a:buNone/>
                      </a:pPr>
                      <a:r>
                        <a:rPr lang="zh-CN" altLang="en-US" sz="1800"/>
                        <a:t>名称</a:t>
                      </a:r>
                    </a:p>
                  </a:txBody>
                  <a:tcPr anchor="ctr"/>
                </a:tc>
                <a:tc>
                  <a:txBody>
                    <a:bodyPr/>
                    <a:lstStyle/>
                    <a:p>
                      <a:pPr algn="ctr">
                        <a:buNone/>
                      </a:pPr>
                      <a:r>
                        <a:rPr lang="zh-CN" altLang="en-US" sz="1800"/>
                        <a:t>型号</a:t>
                      </a:r>
                    </a:p>
                  </a:txBody>
                  <a:tcPr anchor="ctr"/>
                </a:tc>
                <a:tc>
                  <a:txBody>
                    <a:bodyPr/>
                    <a:lstStyle/>
                    <a:p>
                      <a:pPr algn="ctr">
                        <a:buNone/>
                      </a:pPr>
                      <a:r>
                        <a:rPr lang="zh-CN" altLang="en-US" sz="1800"/>
                        <a:t>数量</a:t>
                      </a:r>
                    </a:p>
                  </a:txBody>
                  <a:tcPr anchor="ctr"/>
                </a:tc>
                <a:tc>
                  <a:txBody>
                    <a:bodyPr/>
                    <a:lstStyle/>
                    <a:p>
                      <a:pPr algn="ctr">
                        <a:buNone/>
                      </a:pPr>
                      <a:r>
                        <a:rPr lang="zh-CN" altLang="en-US" sz="1800"/>
                        <a:t>位置</a:t>
                      </a:r>
                    </a:p>
                  </a:txBody>
                  <a:tcPr anchor="ctr"/>
                </a:tc>
              </a:tr>
              <a:tr h="508000">
                <a:tc rowSpan="3">
                  <a:txBody>
                    <a:bodyPr/>
                    <a:lstStyle/>
                    <a:p>
                      <a:pPr algn="ctr">
                        <a:buNone/>
                      </a:pPr>
                      <a:r>
                        <a:rPr lang="zh-CN" altLang="en-US" sz="1800" b="1">
                          <a:solidFill>
                            <a:schemeClr val="tx1"/>
                          </a:solidFill>
                        </a:rPr>
                        <a:t>世图兹</a:t>
                      </a:r>
                    </a:p>
                  </a:txBody>
                  <a:tcPr anchor="ctr"/>
                </a:tc>
                <a:tc>
                  <a:txBody>
                    <a:bodyPr/>
                    <a:lstStyle/>
                    <a:p>
                      <a:pPr algn="ctr">
                        <a:buNone/>
                      </a:pPr>
                      <a:r>
                        <a:rPr lang="zh-CN" altLang="en-US" sz="1800" b="1">
                          <a:solidFill>
                            <a:schemeClr val="tx1"/>
                          </a:solidFill>
                        </a:rPr>
                        <a:t>精密水冷空调</a:t>
                      </a:r>
                    </a:p>
                  </a:txBody>
                  <a:tcPr anchor="ctr"/>
                </a:tc>
                <a:tc>
                  <a:txBody>
                    <a:bodyPr/>
                    <a:lstStyle/>
                    <a:p>
                      <a:pPr algn="ctr">
                        <a:lnSpc>
                          <a:spcPct val="190000"/>
                        </a:lnSpc>
                        <a:buNone/>
                      </a:pPr>
                      <a:r>
                        <a:rPr lang="en-US" altLang="zh-CN" sz="1800" b="1">
                          <a:solidFill>
                            <a:schemeClr val="tx1"/>
                          </a:solidFill>
                          <a:sym typeface="+mn-ea"/>
                        </a:rPr>
                        <a:t>ASU1560CWU</a:t>
                      </a:r>
                    </a:p>
                  </a:txBody>
                  <a:tcPr anchor="ctr"/>
                </a:tc>
                <a:tc>
                  <a:txBody>
                    <a:bodyPr/>
                    <a:lstStyle/>
                    <a:p>
                      <a:pPr algn="ctr">
                        <a:buNone/>
                      </a:pPr>
                      <a:r>
                        <a:rPr lang="en-US" altLang="zh-CN" sz="1800" b="1">
                          <a:solidFill>
                            <a:schemeClr val="tx1"/>
                          </a:solidFill>
                        </a:rPr>
                        <a:t>16</a:t>
                      </a:r>
                    </a:p>
                  </a:txBody>
                  <a:tcPr anchor="ctr"/>
                </a:tc>
                <a:tc>
                  <a:txBody>
                    <a:bodyPr/>
                    <a:lstStyle/>
                    <a:p>
                      <a:pPr algn="ctr">
                        <a:buNone/>
                      </a:pPr>
                      <a:r>
                        <a:rPr lang="en-US" altLang="zh-CN" sz="1800" b="1">
                          <a:solidFill>
                            <a:schemeClr val="tx1"/>
                          </a:solidFill>
                        </a:rPr>
                        <a:t>M1-1</a:t>
                      </a:r>
                      <a:r>
                        <a:rPr lang="zh-CN" altLang="en-US" sz="1800" b="1">
                          <a:solidFill>
                            <a:schemeClr val="tx1"/>
                          </a:solidFill>
                        </a:rPr>
                        <a:t>至</a:t>
                      </a:r>
                      <a:r>
                        <a:rPr lang="en-US" altLang="zh-CN" sz="1800" b="1">
                          <a:solidFill>
                            <a:schemeClr val="tx1"/>
                          </a:solidFill>
                        </a:rPr>
                        <a:t>4</a:t>
                      </a:r>
                      <a:r>
                        <a:rPr lang="zh-CN" altLang="en-US" sz="1800" b="1">
                          <a:solidFill>
                            <a:schemeClr val="tx1"/>
                          </a:solidFill>
                        </a:rPr>
                        <a:t>层电力室</a:t>
                      </a:r>
                    </a:p>
                  </a:txBody>
                  <a:tcPr anchor="ctr"/>
                </a:tc>
              </a:tr>
              <a:tr h="508000">
                <a:tc vMerge="1">
                  <a:txBody>
                    <a:bodyPr/>
                    <a:lstStyle/>
                    <a:p>
                      <a:endParaRPr lang="zh-CN"/>
                    </a:p>
                  </a:txBody>
                  <a:tcPr anchor="ctr"/>
                </a:tc>
                <a:tc>
                  <a:txBody>
                    <a:bodyPr/>
                    <a:lstStyle/>
                    <a:p>
                      <a:pPr algn="ctr">
                        <a:buNone/>
                      </a:pPr>
                      <a:r>
                        <a:rPr lang="zh-CN" altLang="en-US" sz="1800" b="1">
                          <a:solidFill>
                            <a:schemeClr val="tx1"/>
                          </a:solidFill>
                        </a:rPr>
                        <a:t>精密水冷空调</a:t>
                      </a:r>
                    </a:p>
                  </a:txBody>
                  <a:tcPr anchor="ctr"/>
                </a:tc>
                <a:tc>
                  <a:txBody>
                    <a:bodyPr/>
                    <a:lstStyle/>
                    <a:p>
                      <a:pPr algn="ctr">
                        <a:lnSpc>
                          <a:spcPct val="190000"/>
                        </a:lnSpc>
                        <a:buNone/>
                      </a:pPr>
                      <a:r>
                        <a:rPr lang="en-US" altLang="zh-CN" sz="1800" b="1">
                          <a:solidFill>
                            <a:schemeClr val="tx1"/>
                          </a:solidFill>
                          <a:sym typeface="+mn-ea"/>
                        </a:rPr>
                        <a:t>ASU1560CWU</a:t>
                      </a:r>
                    </a:p>
                  </a:txBody>
                  <a:tcPr anchor="ctr"/>
                </a:tc>
                <a:tc>
                  <a:txBody>
                    <a:bodyPr/>
                    <a:lstStyle/>
                    <a:p>
                      <a:pPr algn="ctr">
                        <a:buNone/>
                      </a:pPr>
                      <a:r>
                        <a:rPr lang="en-US" altLang="zh-CN" sz="1800" b="1">
                          <a:solidFill>
                            <a:schemeClr val="tx1"/>
                          </a:solidFill>
                        </a:rPr>
                        <a:t>18</a:t>
                      </a:r>
                    </a:p>
                  </a:txBody>
                  <a:tcPr anchor="ctr"/>
                </a:tc>
                <a:tc>
                  <a:txBody>
                    <a:bodyPr/>
                    <a:lstStyle/>
                    <a:p>
                      <a:pPr algn="ctr">
                        <a:buNone/>
                      </a:pPr>
                      <a:r>
                        <a:rPr lang="en-US" altLang="zh-CN" sz="1800" b="1">
                          <a:solidFill>
                            <a:schemeClr val="tx1"/>
                          </a:solidFill>
                          <a:sym typeface="+mn-ea"/>
                        </a:rPr>
                        <a:t>M2-1</a:t>
                      </a:r>
                      <a:r>
                        <a:rPr lang="zh-CN" altLang="en-US" sz="1800" b="1">
                          <a:solidFill>
                            <a:schemeClr val="tx1"/>
                          </a:solidFill>
                          <a:sym typeface="+mn-ea"/>
                        </a:rPr>
                        <a:t>至</a:t>
                      </a:r>
                      <a:r>
                        <a:rPr lang="en-US" altLang="zh-CN" sz="1800" b="1">
                          <a:solidFill>
                            <a:schemeClr val="tx1"/>
                          </a:solidFill>
                          <a:sym typeface="+mn-ea"/>
                        </a:rPr>
                        <a:t>4</a:t>
                      </a:r>
                      <a:r>
                        <a:rPr lang="zh-CN" altLang="en-US" sz="1800" b="1">
                          <a:solidFill>
                            <a:schemeClr val="tx1"/>
                          </a:solidFill>
                          <a:sym typeface="+mn-ea"/>
                        </a:rPr>
                        <a:t>层电力室</a:t>
                      </a:r>
                    </a:p>
                  </a:txBody>
                  <a:tcPr anchor="ctr"/>
                </a:tc>
              </a:tr>
              <a:tr h="508000">
                <a:tc vMerge="1">
                  <a:txBody>
                    <a:bodyPr/>
                    <a:lstStyle/>
                    <a:p>
                      <a:endParaRPr lang="zh-CN"/>
                    </a:p>
                  </a:txBody>
                  <a:tcPr anchor="ctr"/>
                </a:tc>
                <a:tc>
                  <a:txBody>
                    <a:bodyPr/>
                    <a:lstStyle/>
                    <a:p>
                      <a:pPr algn="ctr">
                        <a:buNone/>
                      </a:pPr>
                      <a:r>
                        <a:rPr lang="zh-CN" altLang="en-US" sz="1800" b="1">
                          <a:solidFill>
                            <a:schemeClr val="tx1"/>
                          </a:solidFill>
                        </a:rPr>
                        <a:t>精密水冷空调</a:t>
                      </a:r>
                    </a:p>
                  </a:txBody>
                  <a:tcPr anchor="ctr"/>
                </a:tc>
                <a:tc>
                  <a:txBody>
                    <a:bodyPr/>
                    <a:lstStyle/>
                    <a:p>
                      <a:pPr algn="ctr">
                        <a:lnSpc>
                          <a:spcPct val="190000"/>
                        </a:lnSpc>
                        <a:buNone/>
                      </a:pPr>
                      <a:r>
                        <a:rPr lang="en-US" altLang="zh-CN" sz="1800" b="1">
                          <a:solidFill>
                            <a:schemeClr val="tx1"/>
                          </a:solidFill>
                          <a:sym typeface="+mn-ea"/>
                        </a:rPr>
                        <a:t>ASU1560CWU</a:t>
                      </a:r>
                    </a:p>
                  </a:txBody>
                  <a:tcPr anchor="ctr"/>
                </a:tc>
                <a:tc>
                  <a:txBody>
                    <a:bodyPr/>
                    <a:lstStyle/>
                    <a:p>
                      <a:pPr algn="ctr">
                        <a:buNone/>
                      </a:pPr>
                      <a:r>
                        <a:rPr lang="en-US" altLang="zh-CN" sz="1800" b="1">
                          <a:solidFill>
                            <a:schemeClr val="tx1"/>
                          </a:solidFill>
                        </a:rPr>
                        <a:t>20</a:t>
                      </a:r>
                    </a:p>
                  </a:txBody>
                  <a:tcPr anchor="ctr"/>
                </a:tc>
                <a:tc>
                  <a:txBody>
                    <a:bodyPr/>
                    <a:lstStyle/>
                    <a:p>
                      <a:pPr algn="ctr">
                        <a:buNone/>
                      </a:pPr>
                      <a:r>
                        <a:rPr lang="en-US" altLang="zh-CN" sz="1800" b="1">
                          <a:solidFill>
                            <a:schemeClr val="tx1"/>
                          </a:solidFill>
                          <a:sym typeface="+mn-ea"/>
                        </a:rPr>
                        <a:t>M4-1</a:t>
                      </a:r>
                      <a:r>
                        <a:rPr lang="zh-CN" altLang="en-US" sz="1800" b="1">
                          <a:solidFill>
                            <a:schemeClr val="tx1"/>
                          </a:solidFill>
                          <a:sym typeface="+mn-ea"/>
                        </a:rPr>
                        <a:t>至</a:t>
                      </a:r>
                      <a:r>
                        <a:rPr lang="en-US" altLang="zh-CN" sz="1800" b="1">
                          <a:solidFill>
                            <a:schemeClr val="tx1"/>
                          </a:solidFill>
                          <a:sym typeface="+mn-ea"/>
                        </a:rPr>
                        <a:t>4</a:t>
                      </a:r>
                      <a:r>
                        <a:rPr lang="zh-CN" altLang="en-US" sz="1800" b="1">
                          <a:solidFill>
                            <a:schemeClr val="tx1"/>
                          </a:solidFill>
                          <a:sym typeface="+mn-ea"/>
                        </a:rPr>
                        <a:t>层电力室</a:t>
                      </a:r>
                      <a:endParaRPr lang="en-US" altLang="en-US" sz="1800" b="1">
                        <a:solidFill>
                          <a:schemeClr val="tx1"/>
                        </a:solidFill>
                      </a:endParaRPr>
                    </a:p>
                    <a:p>
                      <a:pPr algn="ctr">
                        <a:buNone/>
                      </a:pPr>
                      <a:endParaRPr lang="en-US" altLang="en-US" sz="1800" b="1">
                        <a:solidFill>
                          <a:schemeClr val="tx1"/>
                        </a:solidFill>
                      </a:endParaRPr>
                    </a:p>
                  </a:txBody>
                  <a:tcPr anchor="ctr"/>
                </a:tc>
              </a:tr>
            </a:tbl>
          </a:graphicData>
        </a:graphic>
      </p:graphicFrame>
      <p:sp>
        <p:nvSpPr>
          <p:cNvPr id="11" name="文本框 10"/>
          <p:cNvSpPr txBox="1"/>
          <p:nvPr/>
        </p:nvSpPr>
        <p:spPr>
          <a:xfrm>
            <a:off x="4894580" y="4302760"/>
            <a:ext cx="6451600" cy="922020"/>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zh-CN" altLang="en-US" b="1">
                <a:solidFill>
                  <a:schemeClr val="tx1"/>
                </a:solidFill>
                <a:effectLst/>
              </a:rPr>
              <a:t>设备放置于每层电力室内，</a:t>
            </a:r>
            <a:r>
              <a:rPr lang="en-US" altLang="zh-CN" b="1">
                <a:solidFill>
                  <a:schemeClr val="tx1"/>
                </a:solidFill>
                <a:effectLst/>
              </a:rPr>
              <a:t>A</a:t>
            </a:r>
            <a:r>
              <a:rPr lang="zh-CN" altLang="en-US" b="1">
                <a:solidFill>
                  <a:schemeClr val="tx1"/>
                </a:solidFill>
                <a:effectLst/>
              </a:rPr>
              <a:t>、</a:t>
            </a:r>
            <a:r>
              <a:rPr lang="en-US" altLang="zh-CN" b="1">
                <a:solidFill>
                  <a:schemeClr val="tx1"/>
                </a:solidFill>
                <a:effectLst/>
              </a:rPr>
              <a:t>B</a:t>
            </a:r>
            <a:r>
              <a:rPr lang="zh-CN" altLang="en-US" b="1">
                <a:solidFill>
                  <a:schemeClr val="tx1"/>
                </a:solidFill>
                <a:effectLst/>
              </a:rPr>
              <a:t>电力室内均有两台。主要用于变压器及</a:t>
            </a:r>
            <a:r>
              <a:rPr lang="en-US" altLang="zh-CN" b="1">
                <a:solidFill>
                  <a:schemeClr val="tx1"/>
                </a:solidFill>
                <a:effectLst/>
              </a:rPr>
              <a:t>UPS</a:t>
            </a:r>
            <a:r>
              <a:rPr lang="zh-CN" altLang="en-US" b="1">
                <a:solidFill>
                  <a:schemeClr val="tx1"/>
                </a:solidFill>
                <a:effectLst/>
              </a:rPr>
              <a:t>主机制冷使用。空调水路来自空调间内主管路供水。</a:t>
            </a:r>
          </a:p>
        </p:txBody>
      </p:sp>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30</a:t>
            </a:fld>
            <a:endParaRPr lang="zh-CN" altLang="en-US" dirty="0"/>
          </a:p>
        </p:txBody>
      </p:sp>
      <p:sp>
        <p:nvSpPr>
          <p:cNvPr id="5" name="文本框 4"/>
          <p:cNvSpPr txBox="1"/>
          <p:nvPr/>
        </p:nvSpPr>
        <p:spPr>
          <a:xfrm>
            <a:off x="1586230" y="381000"/>
            <a:ext cx="3741730" cy="523220"/>
          </a:xfrm>
          <a:prstGeom prst="rect">
            <a:avLst/>
          </a:prstGeom>
          <a:noFill/>
        </p:spPr>
        <p:txBody>
          <a:bodyPr wrap="none" rtlCol="0">
            <a:spAutoFit/>
          </a:bodyPr>
          <a:lstStyle/>
          <a:p>
            <a:r>
              <a:rPr lang="zh-CN" altLang="en-US" sz="2800" b="1" dirty="0">
                <a:solidFill>
                  <a:schemeClr val="accent1"/>
                </a:solidFill>
              </a:rPr>
              <a:t>空调</a:t>
            </a:r>
            <a:r>
              <a:rPr lang="zh-CN" altLang="en-US" sz="2800" b="1" dirty="0" smtClean="0">
                <a:solidFill>
                  <a:schemeClr val="accent1"/>
                </a:solidFill>
              </a:rPr>
              <a:t>系统配置</a:t>
            </a:r>
            <a:r>
              <a:rPr lang="en-US" altLang="zh-CN" sz="2800" b="1" dirty="0" smtClean="0">
                <a:solidFill>
                  <a:schemeClr val="accent1"/>
                </a:solidFill>
              </a:rPr>
              <a:t>-M1</a:t>
            </a:r>
            <a:r>
              <a:rPr lang="zh-CN" altLang="en-US" sz="2800" b="1" dirty="0" smtClean="0">
                <a:solidFill>
                  <a:schemeClr val="accent1"/>
                </a:solidFill>
              </a:rPr>
              <a:t>空调</a:t>
            </a:r>
            <a:endParaRPr lang="zh-CN" altLang="en-US" sz="2800" b="1" dirty="0">
              <a:solidFill>
                <a:schemeClr val="accent1"/>
              </a:solidFill>
            </a:endParaRPr>
          </a:p>
        </p:txBody>
      </p:sp>
      <p:graphicFrame>
        <p:nvGraphicFramePr>
          <p:cNvPr id="12" name="表格 11"/>
          <p:cNvGraphicFramePr>
            <a:graphicFrameLocks noGrp="1"/>
          </p:cNvGraphicFramePr>
          <p:nvPr/>
        </p:nvGraphicFramePr>
        <p:xfrm>
          <a:off x="551384" y="937279"/>
          <a:ext cx="10972801" cy="5920721"/>
        </p:xfrm>
        <a:graphic>
          <a:graphicData uri="http://schemas.openxmlformats.org/drawingml/2006/table">
            <a:tbl>
              <a:tblPr firstRow="1" bandRow="1">
                <a:tableStyleId>{5C22544A-7EE6-4342-B048-85BDC9FD1C3A}</a:tableStyleId>
              </a:tblPr>
              <a:tblGrid>
                <a:gridCol w="1415480"/>
                <a:gridCol w="1152128"/>
                <a:gridCol w="1152128"/>
                <a:gridCol w="1157065"/>
                <a:gridCol w="1219200"/>
                <a:gridCol w="1219200"/>
                <a:gridCol w="1219200"/>
                <a:gridCol w="1219200"/>
                <a:gridCol w="1219200"/>
              </a:tblGrid>
              <a:tr h="766070">
                <a:tc>
                  <a:txBody>
                    <a:bodyPr/>
                    <a:lstStyle/>
                    <a:p>
                      <a:r>
                        <a:rPr lang="zh-CN" altLang="en-US" sz="1800" dirty="0" smtClean="0">
                          <a:latin typeface="+mn-ea"/>
                          <a:ea typeface="+mn-ea"/>
                        </a:rPr>
                        <a:t>机房名称</a:t>
                      </a:r>
                      <a:endParaRPr lang="zh-CN" altLang="en-US" sz="1800" dirty="0">
                        <a:latin typeface="+mn-ea"/>
                        <a:ea typeface="+mn-ea"/>
                      </a:endParaRPr>
                    </a:p>
                  </a:txBody>
                  <a:tcPr/>
                </a:tc>
                <a:tc>
                  <a:txBody>
                    <a:bodyPr/>
                    <a:lstStyle/>
                    <a:p>
                      <a:r>
                        <a:rPr lang="zh-CN" altLang="en-US" sz="1800" dirty="0" smtClean="0">
                          <a:latin typeface="+mn-ea"/>
                          <a:ea typeface="+mn-ea"/>
                        </a:rPr>
                        <a:t>空调编号</a:t>
                      </a:r>
                      <a:endParaRPr lang="zh-CN" altLang="en-US" sz="1800" dirty="0">
                        <a:latin typeface="+mn-ea"/>
                        <a:ea typeface="+mn-ea"/>
                      </a:endParaRPr>
                    </a:p>
                  </a:txBody>
                  <a:tcPr/>
                </a:tc>
                <a:tc>
                  <a:txBody>
                    <a:bodyPr/>
                    <a:lstStyle/>
                    <a:p>
                      <a:r>
                        <a:rPr lang="zh-CN" altLang="en-US" sz="1800" dirty="0" smtClean="0">
                          <a:latin typeface="+mn-ea"/>
                          <a:ea typeface="+mn-ea"/>
                        </a:rPr>
                        <a:t>空调品牌  </a:t>
                      </a:r>
                      <a:endParaRPr lang="en-US" altLang="zh-CN" sz="1800" dirty="0" smtClean="0">
                        <a:latin typeface="+mn-ea"/>
                        <a:ea typeface="+mn-ea"/>
                      </a:endParaRPr>
                    </a:p>
                    <a:p>
                      <a:endParaRPr lang="zh-CN" altLang="en-US" sz="1800" dirty="0">
                        <a:latin typeface="+mn-ea"/>
                        <a:ea typeface="+mn-ea"/>
                      </a:endParaRPr>
                    </a:p>
                  </a:txBody>
                  <a:tcPr/>
                </a:tc>
                <a:tc>
                  <a:txBody>
                    <a:bodyPr/>
                    <a:lstStyle/>
                    <a:p>
                      <a:r>
                        <a:rPr lang="zh-CN" altLang="en-US" sz="1800" dirty="0" smtClean="0">
                          <a:latin typeface="+mn-ea"/>
                          <a:ea typeface="+mn-ea"/>
                        </a:rPr>
                        <a:t>单台空调总冷负荷</a:t>
                      </a:r>
                      <a:endParaRPr lang="zh-CN" altLang="en-US" sz="1800" dirty="0">
                        <a:latin typeface="+mn-ea"/>
                        <a:ea typeface="+mn-ea"/>
                      </a:endParaRPr>
                    </a:p>
                  </a:txBody>
                  <a:tcPr/>
                </a:tc>
                <a:tc>
                  <a:txBody>
                    <a:bodyPr/>
                    <a:lstStyle/>
                    <a:p>
                      <a:r>
                        <a:rPr lang="zh-CN" altLang="en-US" sz="1800" dirty="0" smtClean="0">
                          <a:latin typeface="+mn-ea"/>
                          <a:ea typeface="+mn-ea"/>
                        </a:rPr>
                        <a:t>冗余机制</a:t>
                      </a:r>
                      <a:endParaRPr lang="zh-CN" altLang="en-US" sz="1800" dirty="0">
                        <a:latin typeface="+mn-ea"/>
                        <a:ea typeface="+mn-ea"/>
                      </a:endParaRPr>
                    </a:p>
                  </a:txBody>
                  <a:tcPr/>
                </a:tc>
                <a:tc>
                  <a:txBody>
                    <a:bodyPr/>
                    <a:lstStyle/>
                    <a:p>
                      <a:r>
                        <a:rPr lang="zh-CN" altLang="en-US" sz="1800" dirty="0" smtClean="0">
                          <a:latin typeface="+mn-ea"/>
                          <a:ea typeface="+mn-ea"/>
                        </a:rPr>
                        <a:t>电力室负载</a:t>
                      </a:r>
                      <a:endParaRPr lang="zh-CN" altLang="en-US" sz="1800" dirty="0">
                        <a:latin typeface="+mn-ea"/>
                        <a:ea typeface="+mn-ea"/>
                      </a:endParaRPr>
                    </a:p>
                  </a:txBody>
                  <a:tcPr/>
                </a:tc>
                <a:tc>
                  <a:txBody>
                    <a:bodyPr/>
                    <a:lstStyle/>
                    <a:p>
                      <a:r>
                        <a:rPr lang="zh-CN" altLang="en-US" sz="1800" dirty="0" smtClean="0">
                          <a:latin typeface="+mn-ea"/>
                          <a:ea typeface="+mn-ea"/>
                        </a:rPr>
                        <a:t>机房建筑负荷</a:t>
                      </a:r>
                      <a:endParaRPr lang="zh-CN" altLang="en-US" sz="1800" dirty="0">
                        <a:latin typeface="+mn-ea"/>
                        <a:ea typeface="+mn-ea"/>
                      </a:endParaRPr>
                    </a:p>
                  </a:txBody>
                  <a:tcPr/>
                </a:tc>
                <a:tc>
                  <a:txBody>
                    <a:bodyPr/>
                    <a:lstStyle/>
                    <a:p>
                      <a:r>
                        <a:rPr lang="zh-CN" altLang="en-US" sz="1800" dirty="0" smtClean="0">
                          <a:latin typeface="+mn-ea"/>
                          <a:ea typeface="+mn-ea"/>
                        </a:rPr>
                        <a:t>制冷总量</a:t>
                      </a:r>
                      <a:endParaRPr lang="zh-CN" altLang="en-US" sz="1800" dirty="0">
                        <a:latin typeface="+mn-ea"/>
                        <a:ea typeface="+mn-ea"/>
                      </a:endParaRPr>
                    </a:p>
                  </a:txBody>
                  <a:tcPr/>
                </a:tc>
                <a:tc>
                  <a:txBody>
                    <a:bodyPr/>
                    <a:lstStyle/>
                    <a:p>
                      <a:r>
                        <a:rPr lang="zh-CN" altLang="en-US" sz="1800" dirty="0" smtClean="0">
                          <a:latin typeface="+mn-ea"/>
                          <a:ea typeface="+mn-ea"/>
                        </a:rPr>
                        <a:t>制冷余量</a:t>
                      </a:r>
                      <a:endParaRPr lang="zh-CN" altLang="en-US" sz="1800" dirty="0">
                        <a:latin typeface="+mn-ea"/>
                        <a:ea typeface="+mn-ea"/>
                      </a:endParaRPr>
                    </a:p>
                  </a:txBody>
                  <a:tcPr/>
                </a:tc>
              </a:tr>
              <a:tr h="674091">
                <a:tc>
                  <a:txBody>
                    <a:bodyPr/>
                    <a:lstStyle/>
                    <a:p>
                      <a:r>
                        <a:rPr lang="en-US" altLang="zh-CN" sz="1800" dirty="0" smtClean="0">
                          <a:latin typeface="+mn-ea"/>
                          <a:ea typeface="+mn-ea"/>
                        </a:rPr>
                        <a:t>A5M1-1F-A</a:t>
                      </a:r>
                      <a:r>
                        <a:rPr lang="zh-CN" altLang="en-US" sz="1800" dirty="0" smtClean="0">
                          <a:latin typeface="+mn-ea"/>
                          <a:ea typeface="+mn-ea"/>
                        </a:rPr>
                        <a:t>电力室</a:t>
                      </a:r>
                      <a:endParaRPr lang="zh-CN" altLang="en-US" sz="1800" dirty="0">
                        <a:latin typeface="+mn-ea"/>
                        <a:ea typeface="+mn-ea"/>
                      </a:endParaRP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dirty="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dirty="0" smtClean="0">
                          <a:latin typeface="+mn-ea"/>
                          <a:ea typeface="+mn-ea"/>
                        </a:rPr>
                        <a:t>100KW</a:t>
                      </a:r>
                    </a:p>
                  </a:txBody>
                  <a:tcPr/>
                </a:tc>
                <a:tc>
                  <a:txBody>
                    <a:bodyPr/>
                    <a:lstStyle/>
                    <a:p>
                      <a:r>
                        <a:rPr lang="en-US" altLang="zh-CN" sz="1800" dirty="0" smtClean="0">
                          <a:latin typeface="+mn-ea"/>
                          <a:ea typeface="+mn-ea"/>
                        </a:rPr>
                        <a:t>5KW</a:t>
                      </a:r>
                      <a:endParaRPr lang="zh-CN" altLang="en-US" sz="1800" dirty="0">
                        <a:latin typeface="+mn-ea"/>
                        <a:ea typeface="+mn-ea"/>
                      </a:endParaRPr>
                    </a:p>
                  </a:txBody>
                  <a:tcPr/>
                </a:tc>
                <a:tc>
                  <a:txBody>
                    <a:bodyPr/>
                    <a:lstStyle/>
                    <a:p>
                      <a:r>
                        <a:rPr lang="en-US" altLang="zh-CN" sz="1800" dirty="0" smtClean="0">
                          <a:latin typeface="+mn-ea"/>
                          <a:ea typeface="+mn-ea"/>
                        </a:rPr>
                        <a:t>312KW</a:t>
                      </a:r>
                      <a:endParaRPr lang="zh-CN" altLang="en-US" sz="1800" dirty="0">
                        <a:latin typeface="+mn-ea"/>
                        <a:ea typeface="+mn-ea"/>
                      </a:endParaRPr>
                    </a:p>
                  </a:txBody>
                  <a:tcPr/>
                </a:tc>
                <a:tc>
                  <a:txBody>
                    <a:bodyPr/>
                    <a:lstStyle/>
                    <a:p>
                      <a:r>
                        <a:rPr lang="en-US" altLang="zh-CN" sz="1800" dirty="0" smtClean="0">
                          <a:latin typeface="+mn-ea"/>
                          <a:ea typeface="+mn-ea"/>
                        </a:rPr>
                        <a:t>207KW</a:t>
                      </a:r>
                      <a:endParaRPr lang="zh-CN" altLang="en-US" sz="1800" dirty="0">
                        <a:latin typeface="+mn-ea"/>
                        <a:ea typeface="+mn-ea"/>
                      </a:endParaRPr>
                    </a:p>
                  </a:txBody>
                  <a:tcPr/>
                </a:tc>
              </a:tr>
              <a:tr h="628101">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A5M1-1F-B</a:t>
                      </a:r>
                      <a:r>
                        <a:rPr lang="zh-CN" altLang="en-US" sz="1800" dirty="0" smtClean="0">
                          <a:latin typeface="+mn-ea"/>
                          <a:ea typeface="+mn-ea"/>
                        </a:rPr>
                        <a:t>电力室</a:t>
                      </a: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smtClean="0">
                          <a:latin typeface="+mn-ea"/>
                          <a:ea typeface="+mn-ea"/>
                        </a:rPr>
                        <a:t>100KW</a:t>
                      </a:r>
                      <a:endParaRPr lang="en-US" altLang="zh-CN" sz="1800" dirty="0" smtClean="0">
                        <a:latin typeface="+mn-ea"/>
                        <a:ea typeface="+mn-ea"/>
                      </a:endParaRPr>
                    </a:p>
                  </a:txBody>
                  <a:tcPr/>
                </a:tc>
                <a:tc>
                  <a:txBody>
                    <a:bodyPr/>
                    <a:lstStyle/>
                    <a:p>
                      <a:r>
                        <a:rPr lang="en-US" altLang="zh-CN" sz="1800" smtClean="0">
                          <a:latin typeface="+mn-ea"/>
                          <a:ea typeface="+mn-ea"/>
                        </a:rPr>
                        <a:t>5KW</a:t>
                      </a:r>
                      <a:endParaRPr lang="zh-CN" altLang="en-US" sz="1800" dirty="0">
                        <a:latin typeface="+mn-ea"/>
                        <a:ea typeface="+mn-ea"/>
                      </a:endParaRPr>
                    </a:p>
                  </a:txBody>
                  <a:tcPr/>
                </a:tc>
                <a:tc>
                  <a:txBody>
                    <a:bodyPr/>
                    <a:lstStyle/>
                    <a:p>
                      <a:r>
                        <a:rPr lang="en-US" altLang="zh-CN" sz="1800" smtClean="0">
                          <a:latin typeface="+mn-ea"/>
                          <a:ea typeface="+mn-ea"/>
                        </a:rPr>
                        <a:t>312KW</a:t>
                      </a:r>
                      <a:endParaRPr lang="zh-CN" altLang="en-US" sz="1800" dirty="0">
                        <a:latin typeface="+mn-ea"/>
                        <a:ea typeface="+mn-ea"/>
                      </a:endParaRPr>
                    </a:p>
                  </a:txBody>
                  <a:tcPr/>
                </a:tc>
                <a:tc>
                  <a:txBody>
                    <a:bodyPr/>
                    <a:lstStyle/>
                    <a:p>
                      <a:r>
                        <a:rPr lang="en-US" altLang="zh-CN" sz="1800" smtClean="0">
                          <a:latin typeface="+mn-ea"/>
                          <a:ea typeface="+mn-ea"/>
                        </a:rPr>
                        <a:t>207KW</a:t>
                      </a:r>
                      <a:endParaRPr lang="zh-CN" altLang="en-US" sz="1800" dirty="0">
                        <a:latin typeface="+mn-ea"/>
                        <a:ea typeface="+mn-ea"/>
                      </a:endParaRPr>
                    </a:p>
                  </a:txBody>
                  <a:tcPr/>
                </a:tc>
              </a:tr>
              <a:tr h="484346">
                <a:tc>
                  <a:txBody>
                    <a:bodyPr/>
                    <a:lstStyle/>
                    <a:p>
                      <a:r>
                        <a:rPr lang="en-US" altLang="zh-CN" sz="1800" dirty="0" smtClean="0">
                          <a:latin typeface="+mn-ea"/>
                          <a:ea typeface="+mn-ea"/>
                        </a:rPr>
                        <a:t>A5M1-2F-A</a:t>
                      </a:r>
                      <a:r>
                        <a:rPr lang="zh-CN" altLang="en-US" sz="1800" dirty="0" smtClean="0">
                          <a:latin typeface="+mn-ea"/>
                          <a:ea typeface="+mn-ea"/>
                        </a:rPr>
                        <a:t>电力室</a:t>
                      </a:r>
                      <a:endParaRPr lang="zh-CN" altLang="en-US" sz="1800" dirty="0">
                        <a:latin typeface="+mn-ea"/>
                        <a:ea typeface="+mn-ea"/>
                      </a:endParaRP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smtClean="0">
                          <a:latin typeface="+mn-ea"/>
                          <a:ea typeface="+mn-ea"/>
                        </a:rPr>
                        <a:t>100KW</a:t>
                      </a:r>
                      <a:endParaRPr lang="en-US" altLang="zh-CN" sz="1800" dirty="0" smtClean="0">
                        <a:latin typeface="+mn-ea"/>
                        <a:ea typeface="+mn-ea"/>
                      </a:endParaRPr>
                    </a:p>
                  </a:txBody>
                  <a:tcPr/>
                </a:tc>
                <a:tc>
                  <a:txBody>
                    <a:bodyPr/>
                    <a:lstStyle/>
                    <a:p>
                      <a:r>
                        <a:rPr lang="en-US" altLang="zh-CN" sz="1800" smtClean="0">
                          <a:latin typeface="+mn-ea"/>
                          <a:ea typeface="+mn-ea"/>
                        </a:rPr>
                        <a:t>5KW</a:t>
                      </a:r>
                      <a:endParaRPr lang="zh-CN" altLang="en-US" sz="1800" dirty="0">
                        <a:latin typeface="+mn-ea"/>
                        <a:ea typeface="+mn-ea"/>
                      </a:endParaRPr>
                    </a:p>
                  </a:txBody>
                  <a:tcPr/>
                </a:tc>
                <a:tc>
                  <a:txBody>
                    <a:bodyPr/>
                    <a:lstStyle/>
                    <a:p>
                      <a:r>
                        <a:rPr lang="en-US" altLang="zh-CN" sz="1800" smtClean="0">
                          <a:latin typeface="+mn-ea"/>
                          <a:ea typeface="+mn-ea"/>
                        </a:rPr>
                        <a:t>312KW</a:t>
                      </a:r>
                      <a:endParaRPr lang="zh-CN" altLang="en-US" sz="1800" dirty="0">
                        <a:latin typeface="+mn-ea"/>
                        <a:ea typeface="+mn-ea"/>
                      </a:endParaRPr>
                    </a:p>
                  </a:txBody>
                  <a:tcPr/>
                </a:tc>
                <a:tc>
                  <a:txBody>
                    <a:bodyPr/>
                    <a:lstStyle/>
                    <a:p>
                      <a:r>
                        <a:rPr lang="en-US" altLang="zh-CN" sz="1800" smtClean="0">
                          <a:latin typeface="+mn-ea"/>
                          <a:ea typeface="+mn-ea"/>
                        </a:rPr>
                        <a:t>207KW</a:t>
                      </a:r>
                      <a:endParaRPr lang="zh-CN" altLang="en-US" sz="1800" dirty="0">
                        <a:latin typeface="+mn-ea"/>
                        <a:ea typeface="+mn-ea"/>
                      </a:endParaRPr>
                    </a:p>
                  </a:txBody>
                  <a:tcPr/>
                </a:tc>
              </a:tr>
              <a:tr h="376024">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A5M1-2F-B</a:t>
                      </a:r>
                      <a:r>
                        <a:rPr lang="zh-CN" altLang="en-US" sz="1800" dirty="0" smtClean="0">
                          <a:latin typeface="+mn-ea"/>
                          <a:ea typeface="+mn-ea"/>
                        </a:rPr>
                        <a:t>电力室</a:t>
                      </a: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smtClean="0">
                          <a:latin typeface="+mn-ea"/>
                          <a:ea typeface="+mn-ea"/>
                        </a:rPr>
                        <a:t>100KW</a:t>
                      </a:r>
                      <a:endParaRPr lang="en-US" altLang="zh-CN" sz="1800" dirty="0" smtClean="0">
                        <a:latin typeface="+mn-ea"/>
                        <a:ea typeface="+mn-ea"/>
                      </a:endParaRPr>
                    </a:p>
                  </a:txBody>
                  <a:tcPr/>
                </a:tc>
                <a:tc>
                  <a:txBody>
                    <a:bodyPr/>
                    <a:lstStyle/>
                    <a:p>
                      <a:r>
                        <a:rPr lang="en-US" altLang="zh-CN" sz="1800" smtClean="0">
                          <a:latin typeface="+mn-ea"/>
                          <a:ea typeface="+mn-ea"/>
                        </a:rPr>
                        <a:t>5KW</a:t>
                      </a:r>
                      <a:endParaRPr lang="zh-CN" altLang="en-US" sz="1800" dirty="0">
                        <a:latin typeface="+mn-ea"/>
                        <a:ea typeface="+mn-ea"/>
                      </a:endParaRPr>
                    </a:p>
                  </a:txBody>
                  <a:tcPr/>
                </a:tc>
                <a:tc>
                  <a:txBody>
                    <a:bodyPr/>
                    <a:lstStyle/>
                    <a:p>
                      <a:r>
                        <a:rPr lang="en-US" altLang="zh-CN" sz="1800" smtClean="0">
                          <a:latin typeface="+mn-ea"/>
                          <a:ea typeface="+mn-ea"/>
                        </a:rPr>
                        <a:t>312KW</a:t>
                      </a:r>
                      <a:endParaRPr lang="zh-CN" altLang="en-US" sz="1800" dirty="0">
                        <a:latin typeface="+mn-ea"/>
                        <a:ea typeface="+mn-ea"/>
                      </a:endParaRPr>
                    </a:p>
                  </a:txBody>
                  <a:tcPr/>
                </a:tc>
                <a:tc>
                  <a:txBody>
                    <a:bodyPr/>
                    <a:lstStyle/>
                    <a:p>
                      <a:r>
                        <a:rPr lang="en-US" altLang="zh-CN" sz="1800" smtClean="0">
                          <a:latin typeface="+mn-ea"/>
                          <a:ea typeface="+mn-ea"/>
                        </a:rPr>
                        <a:t>207KW</a:t>
                      </a:r>
                      <a:endParaRPr lang="zh-CN" altLang="en-US" sz="1800" dirty="0">
                        <a:latin typeface="+mn-ea"/>
                        <a:ea typeface="+mn-ea"/>
                      </a:endParaRPr>
                    </a:p>
                  </a:txBody>
                  <a:tcPr/>
                </a:tc>
              </a:tr>
              <a:tr h="484346">
                <a:tc>
                  <a:txBody>
                    <a:bodyPr/>
                    <a:lstStyle/>
                    <a:p>
                      <a:r>
                        <a:rPr lang="en-US" altLang="zh-CN" sz="1800" dirty="0" smtClean="0">
                          <a:latin typeface="+mn-ea"/>
                          <a:ea typeface="+mn-ea"/>
                        </a:rPr>
                        <a:t>A5M1-3F-A</a:t>
                      </a:r>
                      <a:r>
                        <a:rPr lang="zh-CN" altLang="en-US" sz="1800" dirty="0" smtClean="0">
                          <a:latin typeface="+mn-ea"/>
                          <a:ea typeface="+mn-ea"/>
                        </a:rPr>
                        <a:t>电力室</a:t>
                      </a:r>
                      <a:endParaRPr lang="zh-CN" altLang="en-US" sz="1800" dirty="0">
                        <a:latin typeface="+mn-ea"/>
                        <a:ea typeface="+mn-ea"/>
                      </a:endParaRP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smtClean="0">
                          <a:latin typeface="+mn-ea"/>
                          <a:ea typeface="+mn-ea"/>
                        </a:rPr>
                        <a:t>100KW</a:t>
                      </a:r>
                      <a:endParaRPr lang="en-US" altLang="zh-CN" sz="1800" dirty="0" smtClean="0">
                        <a:latin typeface="+mn-ea"/>
                        <a:ea typeface="+mn-ea"/>
                      </a:endParaRPr>
                    </a:p>
                  </a:txBody>
                  <a:tcPr/>
                </a:tc>
                <a:tc>
                  <a:txBody>
                    <a:bodyPr/>
                    <a:lstStyle/>
                    <a:p>
                      <a:r>
                        <a:rPr lang="en-US" altLang="zh-CN" sz="1800" smtClean="0">
                          <a:latin typeface="+mn-ea"/>
                          <a:ea typeface="+mn-ea"/>
                        </a:rPr>
                        <a:t>5KW</a:t>
                      </a:r>
                      <a:endParaRPr lang="zh-CN" altLang="en-US" sz="1800" dirty="0">
                        <a:latin typeface="+mn-ea"/>
                        <a:ea typeface="+mn-ea"/>
                      </a:endParaRPr>
                    </a:p>
                  </a:txBody>
                  <a:tcPr/>
                </a:tc>
                <a:tc>
                  <a:txBody>
                    <a:bodyPr/>
                    <a:lstStyle/>
                    <a:p>
                      <a:r>
                        <a:rPr lang="en-US" altLang="zh-CN" sz="1800" smtClean="0">
                          <a:latin typeface="+mn-ea"/>
                          <a:ea typeface="+mn-ea"/>
                        </a:rPr>
                        <a:t>312KW</a:t>
                      </a:r>
                      <a:endParaRPr lang="zh-CN" altLang="en-US" sz="1800" dirty="0">
                        <a:latin typeface="+mn-ea"/>
                        <a:ea typeface="+mn-ea"/>
                      </a:endParaRPr>
                    </a:p>
                  </a:txBody>
                  <a:tcPr/>
                </a:tc>
                <a:tc>
                  <a:txBody>
                    <a:bodyPr/>
                    <a:lstStyle/>
                    <a:p>
                      <a:r>
                        <a:rPr lang="en-US" altLang="zh-CN" sz="1800" smtClean="0">
                          <a:latin typeface="+mn-ea"/>
                          <a:ea typeface="+mn-ea"/>
                        </a:rPr>
                        <a:t>207KW</a:t>
                      </a:r>
                      <a:endParaRPr lang="zh-CN" altLang="en-US" sz="1800" dirty="0">
                        <a:latin typeface="+mn-ea"/>
                        <a:ea typeface="+mn-ea"/>
                      </a:endParaRPr>
                    </a:p>
                  </a:txBody>
                  <a:tcPr/>
                </a:tc>
              </a:tr>
              <a:tr h="484346">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A5M1-3F-B</a:t>
                      </a:r>
                      <a:r>
                        <a:rPr lang="zh-CN" altLang="en-US" sz="1800" dirty="0" smtClean="0">
                          <a:latin typeface="+mn-ea"/>
                          <a:ea typeface="+mn-ea"/>
                        </a:rPr>
                        <a:t>电力室</a:t>
                      </a: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smtClean="0">
                          <a:latin typeface="+mn-ea"/>
                          <a:ea typeface="+mn-ea"/>
                        </a:rPr>
                        <a:t>100KW</a:t>
                      </a:r>
                      <a:endParaRPr lang="en-US" altLang="zh-CN" sz="1800" dirty="0" smtClean="0">
                        <a:latin typeface="+mn-ea"/>
                        <a:ea typeface="+mn-ea"/>
                      </a:endParaRPr>
                    </a:p>
                  </a:txBody>
                  <a:tcPr/>
                </a:tc>
                <a:tc>
                  <a:txBody>
                    <a:bodyPr/>
                    <a:lstStyle/>
                    <a:p>
                      <a:r>
                        <a:rPr lang="en-US" altLang="zh-CN" sz="1800" smtClean="0">
                          <a:latin typeface="+mn-ea"/>
                          <a:ea typeface="+mn-ea"/>
                        </a:rPr>
                        <a:t>5KW</a:t>
                      </a:r>
                      <a:endParaRPr lang="zh-CN" altLang="en-US" sz="1800" dirty="0">
                        <a:latin typeface="+mn-ea"/>
                        <a:ea typeface="+mn-ea"/>
                      </a:endParaRPr>
                    </a:p>
                  </a:txBody>
                  <a:tcPr/>
                </a:tc>
                <a:tc>
                  <a:txBody>
                    <a:bodyPr/>
                    <a:lstStyle/>
                    <a:p>
                      <a:r>
                        <a:rPr lang="en-US" altLang="zh-CN" sz="1800" smtClean="0">
                          <a:latin typeface="+mn-ea"/>
                          <a:ea typeface="+mn-ea"/>
                        </a:rPr>
                        <a:t>312KW</a:t>
                      </a:r>
                      <a:endParaRPr lang="zh-CN" altLang="en-US" sz="1800" dirty="0">
                        <a:latin typeface="+mn-ea"/>
                        <a:ea typeface="+mn-ea"/>
                      </a:endParaRPr>
                    </a:p>
                  </a:txBody>
                  <a:tcPr/>
                </a:tc>
                <a:tc>
                  <a:txBody>
                    <a:bodyPr/>
                    <a:lstStyle/>
                    <a:p>
                      <a:r>
                        <a:rPr lang="en-US" altLang="zh-CN" sz="1800" dirty="0" smtClean="0">
                          <a:latin typeface="+mn-ea"/>
                          <a:ea typeface="+mn-ea"/>
                        </a:rPr>
                        <a:t>207KW</a:t>
                      </a:r>
                      <a:endParaRPr lang="zh-CN" altLang="en-US" sz="1800" dirty="0">
                        <a:latin typeface="+mn-ea"/>
                        <a:ea typeface="+mn-ea"/>
                      </a:endParaRPr>
                    </a:p>
                  </a:txBody>
                  <a:tcPr/>
                </a:tc>
              </a:tr>
              <a:tr h="484346">
                <a:tc>
                  <a:txBody>
                    <a:bodyPr/>
                    <a:lstStyle/>
                    <a:p>
                      <a:r>
                        <a:rPr lang="en-US" altLang="zh-CN" sz="1800" dirty="0" smtClean="0">
                          <a:latin typeface="+mn-ea"/>
                          <a:ea typeface="+mn-ea"/>
                        </a:rPr>
                        <a:t>A5M1-4F-A</a:t>
                      </a:r>
                      <a:r>
                        <a:rPr lang="zh-CN" altLang="en-US" sz="1800" dirty="0" smtClean="0">
                          <a:latin typeface="+mn-ea"/>
                          <a:ea typeface="+mn-ea"/>
                        </a:rPr>
                        <a:t>电力室</a:t>
                      </a:r>
                      <a:endParaRPr lang="zh-CN" altLang="en-US" sz="1800" dirty="0">
                        <a:latin typeface="+mn-ea"/>
                        <a:ea typeface="+mn-ea"/>
                      </a:endParaRP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smtClean="0">
                          <a:latin typeface="+mn-ea"/>
                          <a:ea typeface="+mn-ea"/>
                        </a:rPr>
                        <a:t>100KW</a:t>
                      </a:r>
                      <a:endParaRPr lang="en-US" altLang="zh-CN" sz="1800" dirty="0" smtClean="0">
                        <a:latin typeface="+mn-ea"/>
                        <a:ea typeface="+mn-ea"/>
                      </a:endParaRPr>
                    </a:p>
                  </a:txBody>
                  <a:tcPr/>
                </a:tc>
                <a:tc>
                  <a:txBody>
                    <a:bodyPr/>
                    <a:lstStyle/>
                    <a:p>
                      <a:r>
                        <a:rPr lang="en-US" altLang="zh-CN" sz="1800" dirty="0" smtClean="0">
                          <a:latin typeface="+mn-ea"/>
                          <a:ea typeface="+mn-ea"/>
                        </a:rPr>
                        <a:t>7KW</a:t>
                      </a:r>
                      <a:endParaRPr lang="zh-CN" altLang="en-US" sz="1800" dirty="0">
                        <a:latin typeface="+mn-ea"/>
                        <a:ea typeface="+mn-ea"/>
                      </a:endParaRPr>
                    </a:p>
                  </a:txBody>
                  <a:tcPr/>
                </a:tc>
                <a:tc>
                  <a:txBody>
                    <a:bodyPr/>
                    <a:lstStyle/>
                    <a:p>
                      <a:r>
                        <a:rPr lang="en-US" altLang="zh-CN" sz="1800" smtClean="0">
                          <a:latin typeface="+mn-ea"/>
                          <a:ea typeface="+mn-ea"/>
                        </a:rPr>
                        <a:t>312KW</a:t>
                      </a:r>
                      <a:endParaRPr lang="zh-CN" altLang="en-US" sz="1800" dirty="0">
                        <a:latin typeface="+mn-ea"/>
                        <a:ea typeface="+mn-ea"/>
                      </a:endParaRPr>
                    </a:p>
                  </a:txBody>
                  <a:tcPr/>
                </a:tc>
                <a:tc>
                  <a:txBody>
                    <a:bodyPr/>
                    <a:lstStyle/>
                    <a:p>
                      <a:r>
                        <a:rPr lang="en-US" altLang="zh-CN" sz="1800" dirty="0" smtClean="0">
                          <a:latin typeface="+mn-ea"/>
                          <a:ea typeface="+mn-ea"/>
                        </a:rPr>
                        <a:t>205KW</a:t>
                      </a:r>
                      <a:endParaRPr lang="zh-CN" altLang="en-US" sz="1800" dirty="0">
                        <a:latin typeface="+mn-ea"/>
                        <a:ea typeface="+mn-ea"/>
                      </a:endParaRPr>
                    </a:p>
                  </a:txBody>
                  <a:tcPr/>
                </a:tc>
              </a:tr>
              <a:tr h="484346">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A5M1-4F-B</a:t>
                      </a:r>
                      <a:r>
                        <a:rPr lang="zh-CN" altLang="en-US" sz="1800" dirty="0" smtClean="0">
                          <a:latin typeface="+mn-ea"/>
                          <a:ea typeface="+mn-ea"/>
                        </a:rPr>
                        <a:t>电力室</a:t>
                      </a: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dirty="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dirty="0" smtClean="0">
                          <a:latin typeface="+mn-ea"/>
                          <a:ea typeface="+mn-ea"/>
                        </a:rPr>
                        <a:t>100KW</a:t>
                      </a:r>
                    </a:p>
                  </a:txBody>
                  <a:tcPr/>
                </a:tc>
                <a:tc>
                  <a:txBody>
                    <a:bodyPr/>
                    <a:lstStyle/>
                    <a:p>
                      <a:r>
                        <a:rPr lang="en-US" altLang="zh-CN" sz="1800" dirty="0" smtClean="0">
                          <a:latin typeface="+mn-ea"/>
                          <a:ea typeface="+mn-ea"/>
                        </a:rPr>
                        <a:t>7KW</a:t>
                      </a:r>
                      <a:endParaRPr lang="zh-CN" altLang="en-US" sz="1800" dirty="0">
                        <a:latin typeface="+mn-ea"/>
                        <a:ea typeface="+mn-ea"/>
                      </a:endParaRPr>
                    </a:p>
                  </a:txBody>
                  <a:tcPr/>
                </a:tc>
                <a:tc>
                  <a:txBody>
                    <a:bodyPr/>
                    <a:lstStyle/>
                    <a:p>
                      <a:r>
                        <a:rPr lang="en-US" altLang="zh-CN" sz="1800" dirty="0" smtClean="0">
                          <a:latin typeface="+mn-ea"/>
                          <a:ea typeface="+mn-ea"/>
                        </a:rPr>
                        <a:t>312KW</a:t>
                      </a:r>
                      <a:endParaRPr lang="zh-CN" altLang="en-US" sz="1800" dirty="0">
                        <a:latin typeface="+mn-ea"/>
                        <a:ea typeface="+mn-ea"/>
                      </a:endParaRPr>
                    </a:p>
                  </a:txBody>
                  <a:tcPr/>
                </a:tc>
                <a:tc>
                  <a:txBody>
                    <a:bodyPr/>
                    <a:lstStyle/>
                    <a:p>
                      <a:r>
                        <a:rPr lang="en-US" altLang="zh-CN" sz="1800" dirty="0" smtClean="0">
                          <a:latin typeface="+mn-ea"/>
                          <a:ea typeface="+mn-ea"/>
                        </a:rPr>
                        <a:t>205KW</a:t>
                      </a:r>
                      <a:endParaRPr lang="zh-CN" altLang="en-US" sz="1800" dirty="0">
                        <a:latin typeface="+mn-ea"/>
                        <a:ea typeface="+mn-ea"/>
                      </a:endParaRPr>
                    </a:p>
                  </a:txBody>
                  <a:tcP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31</a:t>
            </a:fld>
            <a:endParaRPr lang="zh-CN" altLang="en-US" dirty="0"/>
          </a:p>
        </p:txBody>
      </p:sp>
      <p:sp>
        <p:nvSpPr>
          <p:cNvPr id="5" name="文本框 4"/>
          <p:cNvSpPr txBox="1"/>
          <p:nvPr/>
        </p:nvSpPr>
        <p:spPr>
          <a:xfrm>
            <a:off x="1586230" y="381000"/>
            <a:ext cx="3741730" cy="523220"/>
          </a:xfrm>
          <a:prstGeom prst="rect">
            <a:avLst/>
          </a:prstGeom>
          <a:noFill/>
        </p:spPr>
        <p:txBody>
          <a:bodyPr wrap="none" rtlCol="0">
            <a:spAutoFit/>
          </a:bodyPr>
          <a:lstStyle/>
          <a:p>
            <a:r>
              <a:rPr lang="zh-CN" altLang="en-US" sz="2800" b="1" dirty="0">
                <a:solidFill>
                  <a:schemeClr val="accent1"/>
                </a:solidFill>
              </a:rPr>
              <a:t>空调</a:t>
            </a:r>
            <a:r>
              <a:rPr lang="zh-CN" altLang="en-US" sz="2800" b="1" dirty="0" smtClean="0">
                <a:solidFill>
                  <a:schemeClr val="accent1"/>
                </a:solidFill>
              </a:rPr>
              <a:t>系统配置</a:t>
            </a:r>
            <a:r>
              <a:rPr lang="en-US" altLang="zh-CN" sz="2800" b="1" dirty="0" smtClean="0">
                <a:solidFill>
                  <a:schemeClr val="accent1"/>
                </a:solidFill>
              </a:rPr>
              <a:t>-M2</a:t>
            </a:r>
            <a:r>
              <a:rPr lang="zh-CN" altLang="en-US" sz="2800" b="1" dirty="0" smtClean="0">
                <a:solidFill>
                  <a:schemeClr val="accent1"/>
                </a:solidFill>
              </a:rPr>
              <a:t>空调</a:t>
            </a:r>
            <a:endParaRPr lang="zh-CN" altLang="en-US" sz="2800" b="1" dirty="0">
              <a:solidFill>
                <a:schemeClr val="accent1"/>
              </a:solidFill>
            </a:endParaRPr>
          </a:p>
        </p:txBody>
      </p:sp>
      <p:graphicFrame>
        <p:nvGraphicFramePr>
          <p:cNvPr id="12" name="表格 11"/>
          <p:cNvGraphicFramePr>
            <a:graphicFrameLocks noGrp="1"/>
          </p:cNvGraphicFramePr>
          <p:nvPr/>
        </p:nvGraphicFramePr>
        <p:xfrm>
          <a:off x="551384" y="937279"/>
          <a:ext cx="10972801" cy="5920721"/>
        </p:xfrm>
        <a:graphic>
          <a:graphicData uri="http://schemas.openxmlformats.org/drawingml/2006/table">
            <a:tbl>
              <a:tblPr firstRow="1" bandRow="1">
                <a:tableStyleId>{5C22544A-7EE6-4342-B048-85BDC9FD1C3A}</a:tableStyleId>
              </a:tblPr>
              <a:tblGrid>
                <a:gridCol w="1415480"/>
                <a:gridCol w="1152128"/>
                <a:gridCol w="1152128"/>
                <a:gridCol w="1157065"/>
                <a:gridCol w="1219200"/>
                <a:gridCol w="1219200"/>
                <a:gridCol w="1219200"/>
                <a:gridCol w="1219200"/>
                <a:gridCol w="1219200"/>
              </a:tblGrid>
              <a:tr h="766070">
                <a:tc>
                  <a:txBody>
                    <a:bodyPr/>
                    <a:lstStyle/>
                    <a:p>
                      <a:r>
                        <a:rPr lang="zh-CN" altLang="en-US" sz="1800" dirty="0" smtClean="0">
                          <a:latin typeface="+mn-ea"/>
                          <a:ea typeface="+mn-ea"/>
                        </a:rPr>
                        <a:t>机房名称</a:t>
                      </a:r>
                      <a:endParaRPr lang="zh-CN" altLang="en-US" sz="1800" dirty="0">
                        <a:latin typeface="+mn-ea"/>
                        <a:ea typeface="+mn-ea"/>
                      </a:endParaRPr>
                    </a:p>
                  </a:txBody>
                  <a:tcPr/>
                </a:tc>
                <a:tc>
                  <a:txBody>
                    <a:bodyPr/>
                    <a:lstStyle/>
                    <a:p>
                      <a:r>
                        <a:rPr lang="zh-CN" altLang="en-US" sz="1800" dirty="0" smtClean="0">
                          <a:latin typeface="+mn-ea"/>
                          <a:ea typeface="+mn-ea"/>
                        </a:rPr>
                        <a:t>空调编号</a:t>
                      </a:r>
                      <a:endParaRPr lang="zh-CN" altLang="en-US" sz="1800" dirty="0">
                        <a:latin typeface="+mn-ea"/>
                        <a:ea typeface="+mn-ea"/>
                      </a:endParaRPr>
                    </a:p>
                  </a:txBody>
                  <a:tcPr/>
                </a:tc>
                <a:tc>
                  <a:txBody>
                    <a:bodyPr/>
                    <a:lstStyle/>
                    <a:p>
                      <a:r>
                        <a:rPr lang="zh-CN" altLang="en-US" sz="1800" dirty="0" smtClean="0">
                          <a:latin typeface="+mn-ea"/>
                          <a:ea typeface="+mn-ea"/>
                        </a:rPr>
                        <a:t>空调品牌  </a:t>
                      </a:r>
                      <a:endParaRPr lang="en-US" altLang="zh-CN" sz="1800" dirty="0" smtClean="0">
                        <a:latin typeface="+mn-ea"/>
                        <a:ea typeface="+mn-ea"/>
                      </a:endParaRPr>
                    </a:p>
                    <a:p>
                      <a:endParaRPr lang="zh-CN" altLang="en-US" sz="1800" dirty="0">
                        <a:latin typeface="+mn-ea"/>
                        <a:ea typeface="+mn-ea"/>
                      </a:endParaRPr>
                    </a:p>
                  </a:txBody>
                  <a:tcPr/>
                </a:tc>
                <a:tc>
                  <a:txBody>
                    <a:bodyPr/>
                    <a:lstStyle/>
                    <a:p>
                      <a:r>
                        <a:rPr lang="zh-CN" altLang="en-US" sz="1800" dirty="0" smtClean="0">
                          <a:latin typeface="+mn-ea"/>
                          <a:ea typeface="+mn-ea"/>
                        </a:rPr>
                        <a:t>单台空调总冷负荷</a:t>
                      </a:r>
                      <a:endParaRPr lang="zh-CN" altLang="en-US" sz="1800" dirty="0">
                        <a:latin typeface="+mn-ea"/>
                        <a:ea typeface="+mn-ea"/>
                      </a:endParaRPr>
                    </a:p>
                  </a:txBody>
                  <a:tcPr/>
                </a:tc>
                <a:tc>
                  <a:txBody>
                    <a:bodyPr/>
                    <a:lstStyle/>
                    <a:p>
                      <a:r>
                        <a:rPr lang="zh-CN" altLang="en-US" sz="1800" dirty="0" smtClean="0">
                          <a:latin typeface="+mn-ea"/>
                          <a:ea typeface="+mn-ea"/>
                        </a:rPr>
                        <a:t>冗余机制</a:t>
                      </a:r>
                      <a:endParaRPr lang="zh-CN" altLang="en-US" sz="1800" dirty="0">
                        <a:latin typeface="+mn-ea"/>
                        <a:ea typeface="+mn-ea"/>
                      </a:endParaRPr>
                    </a:p>
                  </a:txBody>
                  <a:tcPr/>
                </a:tc>
                <a:tc>
                  <a:txBody>
                    <a:bodyPr/>
                    <a:lstStyle/>
                    <a:p>
                      <a:r>
                        <a:rPr lang="zh-CN" altLang="en-US" sz="1800" dirty="0" smtClean="0">
                          <a:latin typeface="+mn-ea"/>
                          <a:ea typeface="+mn-ea"/>
                        </a:rPr>
                        <a:t>电力室负载</a:t>
                      </a:r>
                      <a:endParaRPr lang="zh-CN" altLang="en-US" sz="1800" dirty="0">
                        <a:latin typeface="+mn-ea"/>
                        <a:ea typeface="+mn-ea"/>
                      </a:endParaRPr>
                    </a:p>
                  </a:txBody>
                  <a:tcPr/>
                </a:tc>
                <a:tc>
                  <a:txBody>
                    <a:bodyPr/>
                    <a:lstStyle/>
                    <a:p>
                      <a:r>
                        <a:rPr lang="zh-CN" altLang="en-US" sz="1800" dirty="0" smtClean="0">
                          <a:latin typeface="+mn-ea"/>
                          <a:ea typeface="+mn-ea"/>
                        </a:rPr>
                        <a:t>机房建筑负荷</a:t>
                      </a:r>
                      <a:endParaRPr lang="zh-CN" altLang="en-US" sz="1800" dirty="0">
                        <a:latin typeface="+mn-ea"/>
                        <a:ea typeface="+mn-ea"/>
                      </a:endParaRPr>
                    </a:p>
                  </a:txBody>
                  <a:tcPr/>
                </a:tc>
                <a:tc>
                  <a:txBody>
                    <a:bodyPr/>
                    <a:lstStyle/>
                    <a:p>
                      <a:r>
                        <a:rPr lang="zh-CN" altLang="en-US" sz="1800" dirty="0" smtClean="0">
                          <a:latin typeface="+mn-ea"/>
                          <a:ea typeface="+mn-ea"/>
                        </a:rPr>
                        <a:t>制冷总量</a:t>
                      </a:r>
                      <a:endParaRPr lang="zh-CN" altLang="en-US" sz="1800" dirty="0">
                        <a:latin typeface="+mn-ea"/>
                        <a:ea typeface="+mn-ea"/>
                      </a:endParaRPr>
                    </a:p>
                  </a:txBody>
                  <a:tcPr/>
                </a:tc>
                <a:tc>
                  <a:txBody>
                    <a:bodyPr/>
                    <a:lstStyle/>
                    <a:p>
                      <a:r>
                        <a:rPr lang="zh-CN" altLang="en-US" sz="1800" dirty="0" smtClean="0">
                          <a:latin typeface="+mn-ea"/>
                          <a:ea typeface="+mn-ea"/>
                        </a:rPr>
                        <a:t>制冷余量</a:t>
                      </a:r>
                      <a:endParaRPr lang="zh-CN" altLang="en-US" sz="1800" dirty="0">
                        <a:latin typeface="+mn-ea"/>
                        <a:ea typeface="+mn-ea"/>
                      </a:endParaRPr>
                    </a:p>
                  </a:txBody>
                  <a:tcPr/>
                </a:tc>
              </a:tr>
              <a:tr h="674091">
                <a:tc>
                  <a:txBody>
                    <a:bodyPr/>
                    <a:lstStyle/>
                    <a:p>
                      <a:r>
                        <a:rPr lang="en-US" altLang="zh-CN" sz="1800" dirty="0" smtClean="0">
                          <a:latin typeface="+mn-ea"/>
                          <a:ea typeface="+mn-ea"/>
                        </a:rPr>
                        <a:t>A5M2-1F-A</a:t>
                      </a:r>
                      <a:r>
                        <a:rPr lang="zh-CN" altLang="en-US" sz="1800" dirty="0" smtClean="0">
                          <a:latin typeface="+mn-ea"/>
                          <a:ea typeface="+mn-ea"/>
                        </a:rPr>
                        <a:t>电力室</a:t>
                      </a:r>
                      <a:endParaRPr lang="zh-CN" altLang="en-US" sz="1800" dirty="0">
                        <a:latin typeface="+mn-ea"/>
                        <a:ea typeface="+mn-ea"/>
                      </a:endParaRP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dirty="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dirty="0" smtClean="0">
                          <a:latin typeface="+mn-ea"/>
                          <a:ea typeface="+mn-ea"/>
                        </a:rPr>
                        <a:t>100KW</a:t>
                      </a:r>
                    </a:p>
                  </a:txBody>
                  <a:tcPr/>
                </a:tc>
                <a:tc>
                  <a:txBody>
                    <a:bodyPr/>
                    <a:lstStyle/>
                    <a:p>
                      <a:r>
                        <a:rPr lang="en-US" altLang="zh-CN" sz="1800" dirty="0" smtClean="0">
                          <a:latin typeface="+mn-ea"/>
                          <a:ea typeface="+mn-ea"/>
                        </a:rPr>
                        <a:t>5KW</a:t>
                      </a:r>
                      <a:endParaRPr lang="zh-CN" altLang="en-US" sz="1800" dirty="0">
                        <a:latin typeface="+mn-ea"/>
                        <a:ea typeface="+mn-ea"/>
                      </a:endParaRPr>
                    </a:p>
                  </a:txBody>
                  <a:tcPr/>
                </a:tc>
                <a:tc>
                  <a:txBody>
                    <a:bodyPr/>
                    <a:lstStyle/>
                    <a:p>
                      <a:r>
                        <a:rPr lang="en-US" altLang="zh-CN" sz="1800" dirty="0" smtClean="0">
                          <a:latin typeface="+mn-ea"/>
                          <a:ea typeface="+mn-ea"/>
                        </a:rPr>
                        <a:t>312KW</a:t>
                      </a:r>
                      <a:endParaRPr lang="zh-CN" altLang="en-US" sz="1800" dirty="0">
                        <a:latin typeface="+mn-ea"/>
                        <a:ea typeface="+mn-ea"/>
                      </a:endParaRPr>
                    </a:p>
                  </a:txBody>
                  <a:tcPr/>
                </a:tc>
                <a:tc>
                  <a:txBody>
                    <a:bodyPr/>
                    <a:lstStyle/>
                    <a:p>
                      <a:r>
                        <a:rPr lang="en-US" altLang="zh-CN" sz="1800" dirty="0" smtClean="0">
                          <a:latin typeface="+mn-ea"/>
                          <a:ea typeface="+mn-ea"/>
                        </a:rPr>
                        <a:t>207KW</a:t>
                      </a:r>
                      <a:endParaRPr lang="zh-CN" altLang="en-US" sz="1800" dirty="0">
                        <a:latin typeface="+mn-ea"/>
                        <a:ea typeface="+mn-ea"/>
                      </a:endParaRPr>
                    </a:p>
                  </a:txBody>
                  <a:tcPr/>
                </a:tc>
              </a:tr>
              <a:tr h="628101">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A5M2-1F-B</a:t>
                      </a:r>
                      <a:r>
                        <a:rPr lang="zh-CN" altLang="en-US" sz="1800" dirty="0" smtClean="0">
                          <a:latin typeface="+mn-ea"/>
                          <a:ea typeface="+mn-ea"/>
                        </a:rPr>
                        <a:t>电力室</a:t>
                      </a: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dirty="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dirty="0" smtClean="0">
                          <a:latin typeface="+mn-ea"/>
                          <a:ea typeface="+mn-ea"/>
                        </a:rPr>
                        <a:t>100KW</a:t>
                      </a:r>
                    </a:p>
                  </a:txBody>
                  <a:tcPr/>
                </a:tc>
                <a:tc>
                  <a:txBody>
                    <a:bodyPr/>
                    <a:lstStyle/>
                    <a:p>
                      <a:r>
                        <a:rPr lang="en-US" altLang="zh-CN" sz="1800" dirty="0" smtClean="0">
                          <a:latin typeface="+mn-ea"/>
                          <a:ea typeface="+mn-ea"/>
                        </a:rPr>
                        <a:t>5KW</a:t>
                      </a:r>
                      <a:endParaRPr lang="zh-CN" altLang="en-US" sz="1800" dirty="0">
                        <a:latin typeface="+mn-ea"/>
                        <a:ea typeface="+mn-ea"/>
                      </a:endParaRPr>
                    </a:p>
                  </a:txBody>
                  <a:tcPr/>
                </a:tc>
                <a:tc>
                  <a:txBody>
                    <a:bodyPr/>
                    <a:lstStyle/>
                    <a:p>
                      <a:r>
                        <a:rPr lang="en-US" altLang="zh-CN" sz="1800" dirty="0" smtClean="0">
                          <a:latin typeface="+mn-ea"/>
                          <a:ea typeface="+mn-ea"/>
                        </a:rPr>
                        <a:t>312KW</a:t>
                      </a:r>
                      <a:endParaRPr lang="zh-CN" altLang="en-US" sz="1800" dirty="0">
                        <a:latin typeface="+mn-ea"/>
                        <a:ea typeface="+mn-ea"/>
                      </a:endParaRPr>
                    </a:p>
                  </a:txBody>
                  <a:tcPr/>
                </a:tc>
                <a:tc>
                  <a:txBody>
                    <a:bodyPr/>
                    <a:lstStyle/>
                    <a:p>
                      <a:r>
                        <a:rPr lang="en-US" altLang="zh-CN" sz="1800" dirty="0" smtClean="0">
                          <a:latin typeface="+mn-ea"/>
                          <a:ea typeface="+mn-ea"/>
                        </a:rPr>
                        <a:t>207KW</a:t>
                      </a:r>
                      <a:endParaRPr lang="zh-CN" altLang="en-US" sz="1800" dirty="0">
                        <a:latin typeface="+mn-ea"/>
                        <a:ea typeface="+mn-ea"/>
                      </a:endParaRPr>
                    </a:p>
                  </a:txBody>
                  <a:tcPr/>
                </a:tc>
              </a:tr>
              <a:tr h="484346">
                <a:tc>
                  <a:txBody>
                    <a:bodyPr/>
                    <a:lstStyle/>
                    <a:p>
                      <a:r>
                        <a:rPr lang="en-US" altLang="zh-CN" sz="1800" dirty="0" smtClean="0">
                          <a:latin typeface="+mn-ea"/>
                          <a:ea typeface="+mn-ea"/>
                        </a:rPr>
                        <a:t>A5M2-2F-A</a:t>
                      </a:r>
                      <a:r>
                        <a:rPr lang="zh-CN" altLang="en-US" sz="1800" dirty="0" smtClean="0">
                          <a:latin typeface="+mn-ea"/>
                          <a:ea typeface="+mn-ea"/>
                        </a:rPr>
                        <a:t>电力室</a:t>
                      </a:r>
                      <a:endParaRPr lang="zh-CN" altLang="en-US" sz="1800" dirty="0">
                        <a:latin typeface="+mn-ea"/>
                        <a:ea typeface="+mn-ea"/>
                      </a:endParaRP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smtClean="0">
                          <a:latin typeface="+mn-ea"/>
                          <a:ea typeface="+mn-ea"/>
                        </a:rPr>
                        <a:t>100KW</a:t>
                      </a:r>
                      <a:endParaRPr lang="en-US" altLang="zh-CN" sz="1800" dirty="0" smtClean="0">
                        <a:latin typeface="+mn-ea"/>
                        <a:ea typeface="+mn-ea"/>
                      </a:endParaRPr>
                    </a:p>
                  </a:txBody>
                  <a:tcPr/>
                </a:tc>
                <a:tc>
                  <a:txBody>
                    <a:bodyPr/>
                    <a:lstStyle/>
                    <a:p>
                      <a:r>
                        <a:rPr lang="en-US" altLang="zh-CN" sz="1800" smtClean="0">
                          <a:latin typeface="+mn-ea"/>
                          <a:ea typeface="+mn-ea"/>
                        </a:rPr>
                        <a:t>5KW</a:t>
                      </a:r>
                      <a:endParaRPr lang="zh-CN" altLang="en-US" sz="1800" dirty="0">
                        <a:latin typeface="+mn-ea"/>
                        <a:ea typeface="+mn-ea"/>
                      </a:endParaRPr>
                    </a:p>
                  </a:txBody>
                  <a:tcPr/>
                </a:tc>
                <a:tc>
                  <a:txBody>
                    <a:bodyPr/>
                    <a:lstStyle/>
                    <a:p>
                      <a:r>
                        <a:rPr lang="en-US" altLang="zh-CN" sz="1800" smtClean="0">
                          <a:latin typeface="+mn-ea"/>
                          <a:ea typeface="+mn-ea"/>
                        </a:rPr>
                        <a:t>312KW</a:t>
                      </a:r>
                      <a:endParaRPr lang="zh-CN" altLang="en-US" sz="1800" dirty="0">
                        <a:latin typeface="+mn-ea"/>
                        <a:ea typeface="+mn-ea"/>
                      </a:endParaRPr>
                    </a:p>
                  </a:txBody>
                  <a:tcPr/>
                </a:tc>
                <a:tc>
                  <a:txBody>
                    <a:bodyPr/>
                    <a:lstStyle/>
                    <a:p>
                      <a:r>
                        <a:rPr lang="en-US" altLang="zh-CN" sz="1800" smtClean="0">
                          <a:latin typeface="+mn-ea"/>
                          <a:ea typeface="+mn-ea"/>
                        </a:rPr>
                        <a:t>207KW</a:t>
                      </a:r>
                      <a:endParaRPr lang="zh-CN" altLang="en-US" sz="1800" dirty="0">
                        <a:latin typeface="+mn-ea"/>
                        <a:ea typeface="+mn-ea"/>
                      </a:endParaRPr>
                    </a:p>
                  </a:txBody>
                  <a:tcPr/>
                </a:tc>
              </a:tr>
              <a:tr h="376024">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A5M2-2F-B</a:t>
                      </a:r>
                      <a:r>
                        <a:rPr lang="zh-CN" altLang="en-US" sz="1800" dirty="0" smtClean="0">
                          <a:latin typeface="+mn-ea"/>
                          <a:ea typeface="+mn-ea"/>
                        </a:rPr>
                        <a:t>电力室</a:t>
                      </a: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dirty="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smtClean="0">
                          <a:latin typeface="+mn-ea"/>
                          <a:ea typeface="+mn-ea"/>
                        </a:rPr>
                        <a:t>100KW</a:t>
                      </a:r>
                      <a:endParaRPr lang="en-US" altLang="zh-CN" sz="1800" dirty="0" smtClean="0">
                        <a:latin typeface="+mn-ea"/>
                        <a:ea typeface="+mn-ea"/>
                      </a:endParaRPr>
                    </a:p>
                  </a:txBody>
                  <a:tcPr/>
                </a:tc>
                <a:tc>
                  <a:txBody>
                    <a:bodyPr/>
                    <a:lstStyle/>
                    <a:p>
                      <a:r>
                        <a:rPr lang="en-US" altLang="zh-CN" sz="1800" smtClean="0">
                          <a:latin typeface="+mn-ea"/>
                          <a:ea typeface="+mn-ea"/>
                        </a:rPr>
                        <a:t>5KW</a:t>
                      </a:r>
                      <a:endParaRPr lang="zh-CN" altLang="en-US" sz="1800" dirty="0">
                        <a:latin typeface="+mn-ea"/>
                        <a:ea typeface="+mn-ea"/>
                      </a:endParaRPr>
                    </a:p>
                  </a:txBody>
                  <a:tcPr/>
                </a:tc>
                <a:tc>
                  <a:txBody>
                    <a:bodyPr/>
                    <a:lstStyle/>
                    <a:p>
                      <a:r>
                        <a:rPr lang="en-US" altLang="zh-CN" sz="1800" smtClean="0">
                          <a:latin typeface="+mn-ea"/>
                          <a:ea typeface="+mn-ea"/>
                        </a:rPr>
                        <a:t>312KW</a:t>
                      </a:r>
                      <a:endParaRPr lang="zh-CN" altLang="en-US" sz="1800" dirty="0">
                        <a:latin typeface="+mn-ea"/>
                        <a:ea typeface="+mn-ea"/>
                      </a:endParaRPr>
                    </a:p>
                  </a:txBody>
                  <a:tcPr/>
                </a:tc>
                <a:tc>
                  <a:txBody>
                    <a:bodyPr/>
                    <a:lstStyle/>
                    <a:p>
                      <a:r>
                        <a:rPr lang="en-US" altLang="zh-CN" sz="1800" smtClean="0">
                          <a:latin typeface="+mn-ea"/>
                          <a:ea typeface="+mn-ea"/>
                        </a:rPr>
                        <a:t>207KW</a:t>
                      </a:r>
                      <a:endParaRPr lang="zh-CN" altLang="en-US" sz="1800" dirty="0">
                        <a:latin typeface="+mn-ea"/>
                        <a:ea typeface="+mn-ea"/>
                      </a:endParaRPr>
                    </a:p>
                  </a:txBody>
                  <a:tcPr/>
                </a:tc>
              </a:tr>
              <a:tr h="484346">
                <a:tc>
                  <a:txBody>
                    <a:bodyPr/>
                    <a:lstStyle/>
                    <a:p>
                      <a:r>
                        <a:rPr lang="en-US" altLang="zh-CN" sz="1800" dirty="0" smtClean="0">
                          <a:latin typeface="+mn-ea"/>
                          <a:ea typeface="+mn-ea"/>
                        </a:rPr>
                        <a:t>A5M2-3F-A</a:t>
                      </a:r>
                      <a:r>
                        <a:rPr lang="zh-CN" altLang="en-US" sz="1800" dirty="0" smtClean="0">
                          <a:latin typeface="+mn-ea"/>
                          <a:ea typeface="+mn-ea"/>
                        </a:rPr>
                        <a:t>电力室</a:t>
                      </a:r>
                      <a:endParaRPr lang="zh-CN" altLang="en-US" sz="1800" dirty="0">
                        <a:latin typeface="+mn-ea"/>
                        <a:ea typeface="+mn-ea"/>
                      </a:endParaRP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smtClean="0">
                          <a:latin typeface="+mn-ea"/>
                          <a:ea typeface="+mn-ea"/>
                        </a:rPr>
                        <a:t>100KW</a:t>
                      </a:r>
                      <a:endParaRPr lang="en-US" altLang="zh-CN" sz="1800" dirty="0" smtClean="0">
                        <a:latin typeface="+mn-ea"/>
                        <a:ea typeface="+mn-ea"/>
                      </a:endParaRPr>
                    </a:p>
                  </a:txBody>
                  <a:tcPr/>
                </a:tc>
                <a:tc>
                  <a:txBody>
                    <a:bodyPr/>
                    <a:lstStyle/>
                    <a:p>
                      <a:r>
                        <a:rPr lang="en-US" altLang="zh-CN" sz="1800" smtClean="0">
                          <a:latin typeface="+mn-ea"/>
                          <a:ea typeface="+mn-ea"/>
                        </a:rPr>
                        <a:t>5KW</a:t>
                      </a:r>
                      <a:endParaRPr lang="zh-CN" altLang="en-US" sz="1800" dirty="0">
                        <a:latin typeface="+mn-ea"/>
                        <a:ea typeface="+mn-ea"/>
                      </a:endParaRPr>
                    </a:p>
                  </a:txBody>
                  <a:tcPr/>
                </a:tc>
                <a:tc>
                  <a:txBody>
                    <a:bodyPr/>
                    <a:lstStyle/>
                    <a:p>
                      <a:r>
                        <a:rPr lang="en-US" altLang="zh-CN" sz="1800" smtClean="0">
                          <a:latin typeface="+mn-ea"/>
                          <a:ea typeface="+mn-ea"/>
                        </a:rPr>
                        <a:t>312KW</a:t>
                      </a:r>
                      <a:endParaRPr lang="zh-CN" altLang="en-US" sz="1800" dirty="0">
                        <a:latin typeface="+mn-ea"/>
                        <a:ea typeface="+mn-ea"/>
                      </a:endParaRPr>
                    </a:p>
                  </a:txBody>
                  <a:tcPr/>
                </a:tc>
                <a:tc>
                  <a:txBody>
                    <a:bodyPr/>
                    <a:lstStyle/>
                    <a:p>
                      <a:r>
                        <a:rPr lang="en-US" altLang="zh-CN" sz="1800" smtClean="0">
                          <a:latin typeface="+mn-ea"/>
                          <a:ea typeface="+mn-ea"/>
                        </a:rPr>
                        <a:t>207KW</a:t>
                      </a:r>
                      <a:endParaRPr lang="zh-CN" altLang="en-US" sz="1800" dirty="0">
                        <a:latin typeface="+mn-ea"/>
                        <a:ea typeface="+mn-ea"/>
                      </a:endParaRPr>
                    </a:p>
                  </a:txBody>
                  <a:tcPr/>
                </a:tc>
              </a:tr>
              <a:tr h="484346">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A5M2-3F-B</a:t>
                      </a:r>
                      <a:r>
                        <a:rPr lang="zh-CN" altLang="en-US" sz="1800" dirty="0" smtClean="0">
                          <a:latin typeface="+mn-ea"/>
                          <a:ea typeface="+mn-ea"/>
                        </a:rPr>
                        <a:t>电力室</a:t>
                      </a: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smtClean="0">
                          <a:latin typeface="+mn-ea"/>
                          <a:ea typeface="+mn-ea"/>
                        </a:rPr>
                        <a:t>100KW</a:t>
                      </a:r>
                      <a:endParaRPr lang="en-US" altLang="zh-CN" sz="1800" dirty="0" smtClean="0">
                        <a:latin typeface="+mn-ea"/>
                        <a:ea typeface="+mn-ea"/>
                      </a:endParaRPr>
                    </a:p>
                  </a:txBody>
                  <a:tcPr/>
                </a:tc>
                <a:tc>
                  <a:txBody>
                    <a:bodyPr/>
                    <a:lstStyle/>
                    <a:p>
                      <a:r>
                        <a:rPr lang="en-US" altLang="zh-CN" sz="1800" smtClean="0">
                          <a:latin typeface="+mn-ea"/>
                          <a:ea typeface="+mn-ea"/>
                        </a:rPr>
                        <a:t>5KW</a:t>
                      </a:r>
                      <a:endParaRPr lang="zh-CN" altLang="en-US" sz="1800" dirty="0">
                        <a:latin typeface="+mn-ea"/>
                        <a:ea typeface="+mn-ea"/>
                      </a:endParaRPr>
                    </a:p>
                  </a:txBody>
                  <a:tcPr/>
                </a:tc>
                <a:tc>
                  <a:txBody>
                    <a:bodyPr/>
                    <a:lstStyle/>
                    <a:p>
                      <a:r>
                        <a:rPr lang="en-US" altLang="zh-CN" sz="1800" smtClean="0">
                          <a:latin typeface="+mn-ea"/>
                          <a:ea typeface="+mn-ea"/>
                        </a:rPr>
                        <a:t>312KW</a:t>
                      </a:r>
                      <a:endParaRPr lang="zh-CN" altLang="en-US" sz="1800" dirty="0">
                        <a:latin typeface="+mn-ea"/>
                        <a:ea typeface="+mn-ea"/>
                      </a:endParaRPr>
                    </a:p>
                  </a:txBody>
                  <a:tcPr/>
                </a:tc>
                <a:tc>
                  <a:txBody>
                    <a:bodyPr/>
                    <a:lstStyle/>
                    <a:p>
                      <a:r>
                        <a:rPr lang="en-US" altLang="zh-CN" sz="1800" dirty="0" smtClean="0">
                          <a:latin typeface="+mn-ea"/>
                          <a:ea typeface="+mn-ea"/>
                        </a:rPr>
                        <a:t>207KW</a:t>
                      </a:r>
                      <a:endParaRPr lang="zh-CN" altLang="en-US" sz="1800" dirty="0">
                        <a:latin typeface="+mn-ea"/>
                        <a:ea typeface="+mn-ea"/>
                      </a:endParaRPr>
                    </a:p>
                  </a:txBody>
                  <a:tcPr/>
                </a:tc>
              </a:tr>
              <a:tr h="484346">
                <a:tc>
                  <a:txBody>
                    <a:bodyPr/>
                    <a:lstStyle/>
                    <a:p>
                      <a:r>
                        <a:rPr lang="en-US" altLang="zh-CN" sz="1800" dirty="0" smtClean="0">
                          <a:latin typeface="+mn-ea"/>
                          <a:ea typeface="+mn-ea"/>
                        </a:rPr>
                        <a:t>A5M2-4F-A</a:t>
                      </a:r>
                      <a:r>
                        <a:rPr lang="zh-CN" altLang="en-US" sz="1800" dirty="0" smtClean="0">
                          <a:latin typeface="+mn-ea"/>
                          <a:ea typeface="+mn-ea"/>
                        </a:rPr>
                        <a:t>电力室</a:t>
                      </a:r>
                      <a:endParaRPr lang="zh-CN" altLang="en-US" sz="1800" dirty="0">
                        <a:latin typeface="+mn-ea"/>
                        <a:ea typeface="+mn-ea"/>
                      </a:endParaRP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smtClean="0">
                          <a:latin typeface="+mn-ea"/>
                          <a:ea typeface="+mn-ea"/>
                        </a:rPr>
                        <a:t>100KW</a:t>
                      </a:r>
                      <a:endParaRPr lang="en-US" altLang="zh-CN" sz="1800" dirty="0" smtClean="0">
                        <a:latin typeface="+mn-ea"/>
                        <a:ea typeface="+mn-ea"/>
                      </a:endParaRPr>
                    </a:p>
                  </a:txBody>
                  <a:tcPr/>
                </a:tc>
                <a:tc>
                  <a:txBody>
                    <a:bodyPr/>
                    <a:lstStyle/>
                    <a:p>
                      <a:r>
                        <a:rPr lang="en-US" altLang="zh-CN" sz="1800" dirty="0" smtClean="0">
                          <a:latin typeface="+mn-ea"/>
                          <a:ea typeface="+mn-ea"/>
                        </a:rPr>
                        <a:t>7KW</a:t>
                      </a:r>
                      <a:endParaRPr lang="zh-CN" altLang="en-US" sz="1800" dirty="0">
                        <a:latin typeface="+mn-ea"/>
                        <a:ea typeface="+mn-ea"/>
                      </a:endParaRPr>
                    </a:p>
                  </a:txBody>
                  <a:tcPr/>
                </a:tc>
                <a:tc>
                  <a:txBody>
                    <a:bodyPr/>
                    <a:lstStyle/>
                    <a:p>
                      <a:r>
                        <a:rPr lang="en-US" altLang="zh-CN" sz="1800" smtClean="0">
                          <a:latin typeface="+mn-ea"/>
                          <a:ea typeface="+mn-ea"/>
                        </a:rPr>
                        <a:t>312KW</a:t>
                      </a:r>
                      <a:endParaRPr lang="zh-CN" altLang="en-US" sz="1800" dirty="0">
                        <a:latin typeface="+mn-ea"/>
                        <a:ea typeface="+mn-ea"/>
                      </a:endParaRPr>
                    </a:p>
                  </a:txBody>
                  <a:tcPr/>
                </a:tc>
                <a:tc>
                  <a:txBody>
                    <a:bodyPr/>
                    <a:lstStyle/>
                    <a:p>
                      <a:r>
                        <a:rPr lang="en-US" altLang="zh-CN" sz="1800" dirty="0" smtClean="0">
                          <a:latin typeface="+mn-ea"/>
                          <a:ea typeface="+mn-ea"/>
                        </a:rPr>
                        <a:t>205KW</a:t>
                      </a:r>
                      <a:endParaRPr lang="zh-CN" altLang="en-US" sz="1800" dirty="0">
                        <a:latin typeface="+mn-ea"/>
                        <a:ea typeface="+mn-ea"/>
                      </a:endParaRPr>
                    </a:p>
                  </a:txBody>
                  <a:tcPr/>
                </a:tc>
              </a:tr>
              <a:tr h="484346">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A5M2-4F-B</a:t>
                      </a:r>
                      <a:r>
                        <a:rPr lang="zh-CN" altLang="en-US" sz="1800" dirty="0" smtClean="0">
                          <a:latin typeface="+mn-ea"/>
                          <a:ea typeface="+mn-ea"/>
                        </a:rPr>
                        <a:t>电力室</a:t>
                      </a: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dirty="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dirty="0" smtClean="0">
                          <a:latin typeface="+mn-ea"/>
                          <a:ea typeface="+mn-ea"/>
                        </a:rPr>
                        <a:t>100KW</a:t>
                      </a:r>
                    </a:p>
                  </a:txBody>
                  <a:tcPr/>
                </a:tc>
                <a:tc>
                  <a:txBody>
                    <a:bodyPr/>
                    <a:lstStyle/>
                    <a:p>
                      <a:r>
                        <a:rPr lang="en-US" altLang="zh-CN" sz="1800" dirty="0" smtClean="0">
                          <a:latin typeface="+mn-ea"/>
                          <a:ea typeface="+mn-ea"/>
                        </a:rPr>
                        <a:t>7KW</a:t>
                      </a:r>
                      <a:endParaRPr lang="zh-CN" altLang="en-US" sz="1800" dirty="0">
                        <a:latin typeface="+mn-ea"/>
                        <a:ea typeface="+mn-ea"/>
                      </a:endParaRPr>
                    </a:p>
                  </a:txBody>
                  <a:tcPr/>
                </a:tc>
                <a:tc>
                  <a:txBody>
                    <a:bodyPr/>
                    <a:lstStyle/>
                    <a:p>
                      <a:r>
                        <a:rPr lang="en-US" altLang="zh-CN" sz="1800" dirty="0" smtClean="0">
                          <a:latin typeface="+mn-ea"/>
                          <a:ea typeface="+mn-ea"/>
                        </a:rPr>
                        <a:t>312KW</a:t>
                      </a:r>
                      <a:endParaRPr lang="zh-CN" altLang="en-US" sz="1800" dirty="0">
                        <a:latin typeface="+mn-ea"/>
                        <a:ea typeface="+mn-ea"/>
                      </a:endParaRPr>
                    </a:p>
                  </a:txBody>
                  <a:tcPr/>
                </a:tc>
                <a:tc>
                  <a:txBody>
                    <a:bodyPr/>
                    <a:lstStyle/>
                    <a:p>
                      <a:r>
                        <a:rPr lang="en-US" altLang="zh-CN" sz="1800" dirty="0" smtClean="0">
                          <a:latin typeface="+mn-ea"/>
                          <a:ea typeface="+mn-ea"/>
                        </a:rPr>
                        <a:t>205KW</a:t>
                      </a:r>
                      <a:endParaRPr lang="zh-CN" altLang="en-US" sz="1800" dirty="0">
                        <a:latin typeface="+mn-ea"/>
                        <a:ea typeface="+mn-ea"/>
                      </a:endParaRPr>
                    </a:p>
                  </a:txBody>
                  <a:tcP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32</a:t>
            </a:fld>
            <a:endParaRPr lang="zh-CN" altLang="en-US" dirty="0"/>
          </a:p>
        </p:txBody>
      </p:sp>
      <p:sp>
        <p:nvSpPr>
          <p:cNvPr id="5" name="文本框 4"/>
          <p:cNvSpPr txBox="1"/>
          <p:nvPr/>
        </p:nvSpPr>
        <p:spPr>
          <a:xfrm>
            <a:off x="1586230" y="381000"/>
            <a:ext cx="3741730" cy="523220"/>
          </a:xfrm>
          <a:prstGeom prst="rect">
            <a:avLst/>
          </a:prstGeom>
          <a:noFill/>
        </p:spPr>
        <p:txBody>
          <a:bodyPr wrap="none" rtlCol="0">
            <a:spAutoFit/>
          </a:bodyPr>
          <a:lstStyle/>
          <a:p>
            <a:r>
              <a:rPr lang="zh-CN" altLang="en-US" sz="2800" b="1" dirty="0">
                <a:solidFill>
                  <a:schemeClr val="accent1"/>
                </a:solidFill>
              </a:rPr>
              <a:t>空调</a:t>
            </a:r>
            <a:r>
              <a:rPr lang="zh-CN" altLang="en-US" sz="2800" b="1" dirty="0" smtClean="0">
                <a:solidFill>
                  <a:schemeClr val="accent1"/>
                </a:solidFill>
              </a:rPr>
              <a:t>系统配置</a:t>
            </a:r>
            <a:r>
              <a:rPr lang="en-US" altLang="zh-CN" sz="2800" b="1" dirty="0" smtClean="0">
                <a:solidFill>
                  <a:schemeClr val="accent1"/>
                </a:solidFill>
              </a:rPr>
              <a:t>-M5</a:t>
            </a:r>
            <a:r>
              <a:rPr lang="zh-CN" altLang="en-US" sz="2800" b="1" dirty="0" smtClean="0">
                <a:solidFill>
                  <a:schemeClr val="accent1"/>
                </a:solidFill>
              </a:rPr>
              <a:t>空调</a:t>
            </a:r>
            <a:endParaRPr lang="zh-CN" altLang="en-US" sz="2800" b="1" dirty="0">
              <a:solidFill>
                <a:schemeClr val="accent1"/>
              </a:solidFill>
            </a:endParaRPr>
          </a:p>
        </p:txBody>
      </p:sp>
      <p:graphicFrame>
        <p:nvGraphicFramePr>
          <p:cNvPr id="12" name="表格 11"/>
          <p:cNvGraphicFramePr>
            <a:graphicFrameLocks noGrp="1"/>
          </p:cNvGraphicFramePr>
          <p:nvPr/>
        </p:nvGraphicFramePr>
        <p:xfrm>
          <a:off x="551384" y="937279"/>
          <a:ext cx="10972801" cy="5920721"/>
        </p:xfrm>
        <a:graphic>
          <a:graphicData uri="http://schemas.openxmlformats.org/drawingml/2006/table">
            <a:tbl>
              <a:tblPr firstRow="1" bandRow="1">
                <a:tableStyleId>{5C22544A-7EE6-4342-B048-85BDC9FD1C3A}</a:tableStyleId>
              </a:tblPr>
              <a:tblGrid>
                <a:gridCol w="1415480"/>
                <a:gridCol w="1152128"/>
                <a:gridCol w="1152128"/>
                <a:gridCol w="1157065"/>
                <a:gridCol w="1219200"/>
                <a:gridCol w="1219200"/>
                <a:gridCol w="1219200"/>
                <a:gridCol w="1219200"/>
                <a:gridCol w="1219200"/>
              </a:tblGrid>
              <a:tr h="766070">
                <a:tc>
                  <a:txBody>
                    <a:bodyPr/>
                    <a:lstStyle/>
                    <a:p>
                      <a:r>
                        <a:rPr lang="zh-CN" altLang="en-US" sz="1800" dirty="0" smtClean="0">
                          <a:latin typeface="+mn-ea"/>
                          <a:ea typeface="+mn-ea"/>
                        </a:rPr>
                        <a:t>机房名称</a:t>
                      </a:r>
                      <a:endParaRPr lang="zh-CN" altLang="en-US" sz="1800" dirty="0">
                        <a:latin typeface="+mn-ea"/>
                        <a:ea typeface="+mn-ea"/>
                      </a:endParaRPr>
                    </a:p>
                  </a:txBody>
                  <a:tcPr/>
                </a:tc>
                <a:tc>
                  <a:txBody>
                    <a:bodyPr/>
                    <a:lstStyle/>
                    <a:p>
                      <a:r>
                        <a:rPr lang="zh-CN" altLang="en-US" sz="1800" dirty="0" smtClean="0">
                          <a:latin typeface="+mn-ea"/>
                          <a:ea typeface="+mn-ea"/>
                        </a:rPr>
                        <a:t>空调编号</a:t>
                      </a:r>
                      <a:endParaRPr lang="zh-CN" altLang="en-US" sz="1800" dirty="0">
                        <a:latin typeface="+mn-ea"/>
                        <a:ea typeface="+mn-ea"/>
                      </a:endParaRPr>
                    </a:p>
                  </a:txBody>
                  <a:tcPr/>
                </a:tc>
                <a:tc>
                  <a:txBody>
                    <a:bodyPr/>
                    <a:lstStyle/>
                    <a:p>
                      <a:r>
                        <a:rPr lang="zh-CN" altLang="en-US" sz="1800" dirty="0" smtClean="0">
                          <a:latin typeface="+mn-ea"/>
                          <a:ea typeface="+mn-ea"/>
                        </a:rPr>
                        <a:t>空调品牌  </a:t>
                      </a:r>
                      <a:endParaRPr lang="en-US" altLang="zh-CN" sz="1800" dirty="0" smtClean="0">
                        <a:latin typeface="+mn-ea"/>
                        <a:ea typeface="+mn-ea"/>
                      </a:endParaRPr>
                    </a:p>
                    <a:p>
                      <a:endParaRPr lang="zh-CN" altLang="en-US" sz="1800" dirty="0">
                        <a:latin typeface="+mn-ea"/>
                        <a:ea typeface="+mn-ea"/>
                      </a:endParaRPr>
                    </a:p>
                  </a:txBody>
                  <a:tcPr/>
                </a:tc>
                <a:tc>
                  <a:txBody>
                    <a:bodyPr/>
                    <a:lstStyle/>
                    <a:p>
                      <a:r>
                        <a:rPr lang="zh-CN" altLang="en-US" sz="1800" dirty="0" smtClean="0">
                          <a:latin typeface="+mn-ea"/>
                          <a:ea typeface="+mn-ea"/>
                        </a:rPr>
                        <a:t>单台空调总冷负荷</a:t>
                      </a:r>
                      <a:endParaRPr lang="zh-CN" altLang="en-US" sz="1800" dirty="0">
                        <a:latin typeface="+mn-ea"/>
                        <a:ea typeface="+mn-ea"/>
                      </a:endParaRPr>
                    </a:p>
                  </a:txBody>
                  <a:tcPr/>
                </a:tc>
                <a:tc>
                  <a:txBody>
                    <a:bodyPr/>
                    <a:lstStyle/>
                    <a:p>
                      <a:r>
                        <a:rPr lang="zh-CN" altLang="en-US" sz="1800" dirty="0" smtClean="0">
                          <a:latin typeface="+mn-ea"/>
                          <a:ea typeface="+mn-ea"/>
                        </a:rPr>
                        <a:t>冗余机制</a:t>
                      </a:r>
                      <a:endParaRPr lang="zh-CN" altLang="en-US" sz="1800" dirty="0">
                        <a:latin typeface="+mn-ea"/>
                        <a:ea typeface="+mn-ea"/>
                      </a:endParaRPr>
                    </a:p>
                  </a:txBody>
                  <a:tcPr/>
                </a:tc>
                <a:tc>
                  <a:txBody>
                    <a:bodyPr/>
                    <a:lstStyle/>
                    <a:p>
                      <a:r>
                        <a:rPr lang="zh-CN" altLang="en-US" sz="1800" dirty="0" smtClean="0">
                          <a:latin typeface="+mn-ea"/>
                          <a:ea typeface="+mn-ea"/>
                        </a:rPr>
                        <a:t>电力室负载</a:t>
                      </a:r>
                      <a:endParaRPr lang="zh-CN" altLang="en-US" sz="1800" dirty="0">
                        <a:latin typeface="+mn-ea"/>
                        <a:ea typeface="+mn-ea"/>
                      </a:endParaRPr>
                    </a:p>
                  </a:txBody>
                  <a:tcPr/>
                </a:tc>
                <a:tc>
                  <a:txBody>
                    <a:bodyPr/>
                    <a:lstStyle/>
                    <a:p>
                      <a:r>
                        <a:rPr lang="zh-CN" altLang="en-US" sz="1800" dirty="0" smtClean="0">
                          <a:latin typeface="+mn-ea"/>
                          <a:ea typeface="+mn-ea"/>
                        </a:rPr>
                        <a:t>机房建筑负荷</a:t>
                      </a:r>
                      <a:endParaRPr lang="zh-CN" altLang="en-US" sz="1800" dirty="0">
                        <a:latin typeface="+mn-ea"/>
                        <a:ea typeface="+mn-ea"/>
                      </a:endParaRPr>
                    </a:p>
                  </a:txBody>
                  <a:tcPr/>
                </a:tc>
                <a:tc>
                  <a:txBody>
                    <a:bodyPr/>
                    <a:lstStyle/>
                    <a:p>
                      <a:r>
                        <a:rPr lang="zh-CN" altLang="en-US" sz="1800" dirty="0" smtClean="0">
                          <a:latin typeface="+mn-ea"/>
                          <a:ea typeface="+mn-ea"/>
                        </a:rPr>
                        <a:t>制冷总量</a:t>
                      </a:r>
                      <a:endParaRPr lang="zh-CN" altLang="en-US" sz="1800" dirty="0">
                        <a:latin typeface="+mn-ea"/>
                        <a:ea typeface="+mn-ea"/>
                      </a:endParaRPr>
                    </a:p>
                  </a:txBody>
                  <a:tcPr/>
                </a:tc>
                <a:tc>
                  <a:txBody>
                    <a:bodyPr/>
                    <a:lstStyle/>
                    <a:p>
                      <a:r>
                        <a:rPr lang="zh-CN" altLang="en-US" sz="1800" dirty="0" smtClean="0">
                          <a:latin typeface="+mn-ea"/>
                          <a:ea typeface="+mn-ea"/>
                        </a:rPr>
                        <a:t>制冷余量</a:t>
                      </a:r>
                      <a:endParaRPr lang="zh-CN" altLang="en-US" sz="1800" dirty="0">
                        <a:latin typeface="+mn-ea"/>
                        <a:ea typeface="+mn-ea"/>
                      </a:endParaRPr>
                    </a:p>
                  </a:txBody>
                  <a:tcPr/>
                </a:tc>
              </a:tr>
              <a:tr h="674091">
                <a:tc>
                  <a:txBody>
                    <a:bodyPr/>
                    <a:lstStyle/>
                    <a:p>
                      <a:r>
                        <a:rPr lang="en-US" altLang="zh-CN" sz="1800" dirty="0" smtClean="0">
                          <a:latin typeface="+mn-ea"/>
                          <a:ea typeface="+mn-ea"/>
                        </a:rPr>
                        <a:t>A5M5-1F-A</a:t>
                      </a:r>
                      <a:r>
                        <a:rPr lang="zh-CN" altLang="en-US" sz="1800" dirty="0" smtClean="0">
                          <a:latin typeface="+mn-ea"/>
                          <a:ea typeface="+mn-ea"/>
                        </a:rPr>
                        <a:t>电力室</a:t>
                      </a:r>
                      <a:endParaRPr lang="zh-CN" altLang="en-US" sz="1800" dirty="0">
                        <a:latin typeface="+mn-ea"/>
                        <a:ea typeface="+mn-ea"/>
                      </a:endParaRP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dirty="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dirty="0" smtClean="0">
                          <a:latin typeface="+mn-ea"/>
                          <a:ea typeface="+mn-ea"/>
                        </a:rPr>
                        <a:t>100KW</a:t>
                      </a:r>
                    </a:p>
                  </a:txBody>
                  <a:tcPr/>
                </a:tc>
                <a:tc>
                  <a:txBody>
                    <a:bodyPr/>
                    <a:lstStyle/>
                    <a:p>
                      <a:r>
                        <a:rPr lang="en-US" altLang="zh-CN" sz="1800" dirty="0" smtClean="0">
                          <a:latin typeface="+mn-ea"/>
                          <a:ea typeface="+mn-ea"/>
                        </a:rPr>
                        <a:t>5KW</a:t>
                      </a:r>
                      <a:endParaRPr lang="zh-CN" altLang="en-US" sz="1800" dirty="0">
                        <a:latin typeface="+mn-ea"/>
                        <a:ea typeface="+mn-ea"/>
                      </a:endParaRPr>
                    </a:p>
                  </a:txBody>
                  <a:tcPr/>
                </a:tc>
                <a:tc>
                  <a:txBody>
                    <a:bodyPr/>
                    <a:lstStyle/>
                    <a:p>
                      <a:r>
                        <a:rPr lang="en-US" altLang="zh-CN" sz="1800" dirty="0" smtClean="0">
                          <a:latin typeface="+mn-ea"/>
                          <a:ea typeface="+mn-ea"/>
                        </a:rPr>
                        <a:t>312KW</a:t>
                      </a:r>
                      <a:endParaRPr lang="zh-CN" altLang="en-US" sz="1800" dirty="0">
                        <a:latin typeface="+mn-ea"/>
                        <a:ea typeface="+mn-ea"/>
                      </a:endParaRPr>
                    </a:p>
                  </a:txBody>
                  <a:tcPr/>
                </a:tc>
                <a:tc>
                  <a:txBody>
                    <a:bodyPr/>
                    <a:lstStyle/>
                    <a:p>
                      <a:r>
                        <a:rPr lang="en-US" altLang="zh-CN" sz="1800" dirty="0" smtClean="0">
                          <a:latin typeface="+mn-ea"/>
                          <a:ea typeface="+mn-ea"/>
                        </a:rPr>
                        <a:t>207KW</a:t>
                      </a:r>
                      <a:endParaRPr lang="zh-CN" altLang="en-US" sz="1800" dirty="0">
                        <a:latin typeface="+mn-ea"/>
                        <a:ea typeface="+mn-ea"/>
                      </a:endParaRPr>
                    </a:p>
                  </a:txBody>
                  <a:tcPr/>
                </a:tc>
              </a:tr>
              <a:tr h="628101">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A5M4-1F-B</a:t>
                      </a:r>
                      <a:r>
                        <a:rPr lang="zh-CN" altLang="en-US" sz="1800" dirty="0" smtClean="0">
                          <a:latin typeface="+mn-ea"/>
                          <a:ea typeface="+mn-ea"/>
                        </a:rPr>
                        <a:t>电力室</a:t>
                      </a: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smtClean="0">
                          <a:latin typeface="+mn-ea"/>
                          <a:ea typeface="+mn-ea"/>
                        </a:rPr>
                        <a:t>100KW</a:t>
                      </a:r>
                      <a:endParaRPr lang="en-US" altLang="zh-CN" sz="1800" dirty="0" smtClean="0">
                        <a:latin typeface="+mn-ea"/>
                        <a:ea typeface="+mn-ea"/>
                      </a:endParaRPr>
                    </a:p>
                  </a:txBody>
                  <a:tcPr/>
                </a:tc>
                <a:tc>
                  <a:txBody>
                    <a:bodyPr/>
                    <a:lstStyle/>
                    <a:p>
                      <a:r>
                        <a:rPr lang="en-US" altLang="zh-CN" sz="1800" smtClean="0">
                          <a:latin typeface="+mn-ea"/>
                          <a:ea typeface="+mn-ea"/>
                        </a:rPr>
                        <a:t>5KW</a:t>
                      </a:r>
                      <a:endParaRPr lang="zh-CN" altLang="en-US" sz="1800" dirty="0">
                        <a:latin typeface="+mn-ea"/>
                        <a:ea typeface="+mn-ea"/>
                      </a:endParaRPr>
                    </a:p>
                  </a:txBody>
                  <a:tcPr/>
                </a:tc>
                <a:tc>
                  <a:txBody>
                    <a:bodyPr/>
                    <a:lstStyle/>
                    <a:p>
                      <a:r>
                        <a:rPr lang="en-US" altLang="zh-CN" sz="1800" smtClean="0">
                          <a:latin typeface="+mn-ea"/>
                          <a:ea typeface="+mn-ea"/>
                        </a:rPr>
                        <a:t>312KW</a:t>
                      </a:r>
                      <a:endParaRPr lang="zh-CN" altLang="en-US" sz="1800" dirty="0">
                        <a:latin typeface="+mn-ea"/>
                        <a:ea typeface="+mn-ea"/>
                      </a:endParaRPr>
                    </a:p>
                  </a:txBody>
                  <a:tcPr/>
                </a:tc>
                <a:tc>
                  <a:txBody>
                    <a:bodyPr/>
                    <a:lstStyle/>
                    <a:p>
                      <a:r>
                        <a:rPr lang="en-US" altLang="zh-CN" sz="1800" smtClean="0">
                          <a:latin typeface="+mn-ea"/>
                          <a:ea typeface="+mn-ea"/>
                        </a:rPr>
                        <a:t>207KW</a:t>
                      </a:r>
                      <a:endParaRPr lang="zh-CN" altLang="en-US" sz="1800" dirty="0">
                        <a:latin typeface="+mn-ea"/>
                        <a:ea typeface="+mn-ea"/>
                      </a:endParaRPr>
                    </a:p>
                  </a:txBody>
                  <a:tcPr/>
                </a:tc>
              </a:tr>
              <a:tr h="484346">
                <a:tc>
                  <a:txBody>
                    <a:bodyPr/>
                    <a:lstStyle/>
                    <a:p>
                      <a:r>
                        <a:rPr lang="en-US" altLang="zh-CN" sz="1800" dirty="0" smtClean="0">
                          <a:latin typeface="+mn-ea"/>
                          <a:ea typeface="+mn-ea"/>
                        </a:rPr>
                        <a:t>A5M4-2F-A</a:t>
                      </a:r>
                      <a:r>
                        <a:rPr lang="zh-CN" altLang="en-US" sz="1800" dirty="0" smtClean="0">
                          <a:latin typeface="+mn-ea"/>
                          <a:ea typeface="+mn-ea"/>
                        </a:rPr>
                        <a:t>电力室</a:t>
                      </a:r>
                      <a:endParaRPr lang="zh-CN" altLang="en-US" sz="1800" dirty="0">
                        <a:latin typeface="+mn-ea"/>
                        <a:ea typeface="+mn-ea"/>
                      </a:endParaRP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smtClean="0">
                          <a:latin typeface="+mn-ea"/>
                          <a:ea typeface="+mn-ea"/>
                        </a:rPr>
                        <a:t>100KW</a:t>
                      </a:r>
                      <a:endParaRPr lang="en-US" altLang="zh-CN" sz="1800" dirty="0" smtClean="0">
                        <a:latin typeface="+mn-ea"/>
                        <a:ea typeface="+mn-ea"/>
                      </a:endParaRPr>
                    </a:p>
                  </a:txBody>
                  <a:tcPr/>
                </a:tc>
                <a:tc>
                  <a:txBody>
                    <a:bodyPr/>
                    <a:lstStyle/>
                    <a:p>
                      <a:r>
                        <a:rPr lang="en-US" altLang="zh-CN" sz="1800" smtClean="0">
                          <a:latin typeface="+mn-ea"/>
                          <a:ea typeface="+mn-ea"/>
                        </a:rPr>
                        <a:t>5KW</a:t>
                      </a:r>
                      <a:endParaRPr lang="zh-CN" altLang="en-US" sz="1800" dirty="0">
                        <a:latin typeface="+mn-ea"/>
                        <a:ea typeface="+mn-ea"/>
                      </a:endParaRPr>
                    </a:p>
                  </a:txBody>
                  <a:tcPr/>
                </a:tc>
                <a:tc>
                  <a:txBody>
                    <a:bodyPr/>
                    <a:lstStyle/>
                    <a:p>
                      <a:r>
                        <a:rPr lang="en-US" altLang="zh-CN" sz="1800" smtClean="0">
                          <a:latin typeface="+mn-ea"/>
                          <a:ea typeface="+mn-ea"/>
                        </a:rPr>
                        <a:t>312KW</a:t>
                      </a:r>
                      <a:endParaRPr lang="zh-CN" altLang="en-US" sz="1800" dirty="0">
                        <a:latin typeface="+mn-ea"/>
                        <a:ea typeface="+mn-ea"/>
                      </a:endParaRPr>
                    </a:p>
                  </a:txBody>
                  <a:tcPr/>
                </a:tc>
                <a:tc>
                  <a:txBody>
                    <a:bodyPr/>
                    <a:lstStyle/>
                    <a:p>
                      <a:r>
                        <a:rPr lang="en-US" altLang="zh-CN" sz="1800" smtClean="0">
                          <a:latin typeface="+mn-ea"/>
                          <a:ea typeface="+mn-ea"/>
                        </a:rPr>
                        <a:t>207KW</a:t>
                      </a:r>
                      <a:endParaRPr lang="zh-CN" altLang="en-US" sz="1800" dirty="0">
                        <a:latin typeface="+mn-ea"/>
                        <a:ea typeface="+mn-ea"/>
                      </a:endParaRPr>
                    </a:p>
                  </a:txBody>
                  <a:tcPr/>
                </a:tc>
              </a:tr>
              <a:tr h="376024">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A5M4-2F-B</a:t>
                      </a:r>
                      <a:r>
                        <a:rPr lang="zh-CN" altLang="en-US" sz="1800" dirty="0" smtClean="0">
                          <a:latin typeface="+mn-ea"/>
                          <a:ea typeface="+mn-ea"/>
                        </a:rPr>
                        <a:t>电力室</a:t>
                      </a: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smtClean="0">
                          <a:latin typeface="+mn-ea"/>
                          <a:ea typeface="+mn-ea"/>
                        </a:rPr>
                        <a:t>100KW</a:t>
                      </a:r>
                      <a:endParaRPr lang="en-US" altLang="zh-CN" sz="1800" dirty="0" smtClean="0">
                        <a:latin typeface="+mn-ea"/>
                        <a:ea typeface="+mn-ea"/>
                      </a:endParaRPr>
                    </a:p>
                  </a:txBody>
                  <a:tcPr/>
                </a:tc>
                <a:tc>
                  <a:txBody>
                    <a:bodyPr/>
                    <a:lstStyle/>
                    <a:p>
                      <a:r>
                        <a:rPr lang="en-US" altLang="zh-CN" sz="1800" smtClean="0">
                          <a:latin typeface="+mn-ea"/>
                          <a:ea typeface="+mn-ea"/>
                        </a:rPr>
                        <a:t>5KW</a:t>
                      </a:r>
                      <a:endParaRPr lang="zh-CN" altLang="en-US" sz="1800" dirty="0">
                        <a:latin typeface="+mn-ea"/>
                        <a:ea typeface="+mn-ea"/>
                      </a:endParaRPr>
                    </a:p>
                  </a:txBody>
                  <a:tcPr/>
                </a:tc>
                <a:tc>
                  <a:txBody>
                    <a:bodyPr/>
                    <a:lstStyle/>
                    <a:p>
                      <a:r>
                        <a:rPr lang="en-US" altLang="zh-CN" sz="1800" smtClean="0">
                          <a:latin typeface="+mn-ea"/>
                          <a:ea typeface="+mn-ea"/>
                        </a:rPr>
                        <a:t>312KW</a:t>
                      </a:r>
                      <a:endParaRPr lang="zh-CN" altLang="en-US" sz="1800" dirty="0">
                        <a:latin typeface="+mn-ea"/>
                        <a:ea typeface="+mn-ea"/>
                      </a:endParaRPr>
                    </a:p>
                  </a:txBody>
                  <a:tcPr/>
                </a:tc>
                <a:tc>
                  <a:txBody>
                    <a:bodyPr/>
                    <a:lstStyle/>
                    <a:p>
                      <a:r>
                        <a:rPr lang="en-US" altLang="zh-CN" sz="1800" smtClean="0">
                          <a:latin typeface="+mn-ea"/>
                          <a:ea typeface="+mn-ea"/>
                        </a:rPr>
                        <a:t>207KW</a:t>
                      </a:r>
                      <a:endParaRPr lang="zh-CN" altLang="en-US" sz="1800" dirty="0">
                        <a:latin typeface="+mn-ea"/>
                        <a:ea typeface="+mn-ea"/>
                      </a:endParaRPr>
                    </a:p>
                  </a:txBody>
                  <a:tcPr/>
                </a:tc>
              </a:tr>
              <a:tr h="484346">
                <a:tc>
                  <a:txBody>
                    <a:bodyPr/>
                    <a:lstStyle/>
                    <a:p>
                      <a:r>
                        <a:rPr lang="en-US" altLang="zh-CN" sz="1800" dirty="0" smtClean="0">
                          <a:latin typeface="+mn-ea"/>
                          <a:ea typeface="+mn-ea"/>
                        </a:rPr>
                        <a:t>A5M4-3F-A</a:t>
                      </a:r>
                      <a:r>
                        <a:rPr lang="zh-CN" altLang="en-US" sz="1800" dirty="0" smtClean="0">
                          <a:latin typeface="+mn-ea"/>
                          <a:ea typeface="+mn-ea"/>
                        </a:rPr>
                        <a:t>电力室</a:t>
                      </a:r>
                      <a:endParaRPr lang="zh-CN" altLang="en-US" sz="1800" dirty="0">
                        <a:latin typeface="+mn-ea"/>
                        <a:ea typeface="+mn-ea"/>
                      </a:endParaRP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smtClean="0">
                          <a:latin typeface="+mn-ea"/>
                          <a:ea typeface="+mn-ea"/>
                        </a:rPr>
                        <a:t>100KW</a:t>
                      </a:r>
                      <a:endParaRPr lang="en-US" altLang="zh-CN" sz="1800" dirty="0" smtClean="0">
                        <a:latin typeface="+mn-ea"/>
                        <a:ea typeface="+mn-ea"/>
                      </a:endParaRPr>
                    </a:p>
                  </a:txBody>
                  <a:tcPr/>
                </a:tc>
                <a:tc>
                  <a:txBody>
                    <a:bodyPr/>
                    <a:lstStyle/>
                    <a:p>
                      <a:r>
                        <a:rPr lang="en-US" altLang="zh-CN" sz="1800" smtClean="0">
                          <a:latin typeface="+mn-ea"/>
                          <a:ea typeface="+mn-ea"/>
                        </a:rPr>
                        <a:t>5KW</a:t>
                      </a:r>
                      <a:endParaRPr lang="zh-CN" altLang="en-US" sz="1800" dirty="0">
                        <a:latin typeface="+mn-ea"/>
                        <a:ea typeface="+mn-ea"/>
                      </a:endParaRPr>
                    </a:p>
                  </a:txBody>
                  <a:tcPr/>
                </a:tc>
                <a:tc>
                  <a:txBody>
                    <a:bodyPr/>
                    <a:lstStyle/>
                    <a:p>
                      <a:r>
                        <a:rPr lang="en-US" altLang="zh-CN" sz="1800" smtClean="0">
                          <a:latin typeface="+mn-ea"/>
                          <a:ea typeface="+mn-ea"/>
                        </a:rPr>
                        <a:t>312KW</a:t>
                      </a:r>
                      <a:endParaRPr lang="zh-CN" altLang="en-US" sz="1800" dirty="0">
                        <a:latin typeface="+mn-ea"/>
                        <a:ea typeface="+mn-ea"/>
                      </a:endParaRPr>
                    </a:p>
                  </a:txBody>
                  <a:tcPr/>
                </a:tc>
                <a:tc>
                  <a:txBody>
                    <a:bodyPr/>
                    <a:lstStyle/>
                    <a:p>
                      <a:r>
                        <a:rPr lang="en-US" altLang="zh-CN" sz="1800" smtClean="0">
                          <a:latin typeface="+mn-ea"/>
                          <a:ea typeface="+mn-ea"/>
                        </a:rPr>
                        <a:t>207KW</a:t>
                      </a:r>
                      <a:endParaRPr lang="zh-CN" altLang="en-US" sz="1800" dirty="0">
                        <a:latin typeface="+mn-ea"/>
                        <a:ea typeface="+mn-ea"/>
                      </a:endParaRPr>
                    </a:p>
                  </a:txBody>
                  <a:tcPr/>
                </a:tc>
              </a:tr>
              <a:tr h="484346">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A5M4-3F-B</a:t>
                      </a:r>
                      <a:r>
                        <a:rPr lang="zh-CN" altLang="en-US" sz="1800" dirty="0" smtClean="0">
                          <a:latin typeface="+mn-ea"/>
                          <a:ea typeface="+mn-ea"/>
                        </a:rPr>
                        <a:t>电力室</a:t>
                      </a: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smtClean="0">
                          <a:latin typeface="+mn-ea"/>
                          <a:ea typeface="+mn-ea"/>
                        </a:rPr>
                        <a:t>100KW</a:t>
                      </a:r>
                      <a:endParaRPr lang="en-US" altLang="zh-CN" sz="1800" dirty="0" smtClean="0">
                        <a:latin typeface="+mn-ea"/>
                        <a:ea typeface="+mn-ea"/>
                      </a:endParaRPr>
                    </a:p>
                  </a:txBody>
                  <a:tcPr/>
                </a:tc>
                <a:tc>
                  <a:txBody>
                    <a:bodyPr/>
                    <a:lstStyle/>
                    <a:p>
                      <a:r>
                        <a:rPr lang="en-US" altLang="zh-CN" sz="1800" smtClean="0">
                          <a:latin typeface="+mn-ea"/>
                          <a:ea typeface="+mn-ea"/>
                        </a:rPr>
                        <a:t>5KW</a:t>
                      </a:r>
                      <a:endParaRPr lang="zh-CN" altLang="en-US" sz="1800" dirty="0">
                        <a:latin typeface="+mn-ea"/>
                        <a:ea typeface="+mn-ea"/>
                      </a:endParaRPr>
                    </a:p>
                  </a:txBody>
                  <a:tcPr/>
                </a:tc>
                <a:tc>
                  <a:txBody>
                    <a:bodyPr/>
                    <a:lstStyle/>
                    <a:p>
                      <a:r>
                        <a:rPr lang="en-US" altLang="zh-CN" sz="1800" smtClean="0">
                          <a:latin typeface="+mn-ea"/>
                          <a:ea typeface="+mn-ea"/>
                        </a:rPr>
                        <a:t>312KW</a:t>
                      </a:r>
                      <a:endParaRPr lang="zh-CN" altLang="en-US" sz="1800" dirty="0">
                        <a:latin typeface="+mn-ea"/>
                        <a:ea typeface="+mn-ea"/>
                      </a:endParaRPr>
                    </a:p>
                  </a:txBody>
                  <a:tcPr/>
                </a:tc>
                <a:tc>
                  <a:txBody>
                    <a:bodyPr/>
                    <a:lstStyle/>
                    <a:p>
                      <a:r>
                        <a:rPr lang="en-US" altLang="zh-CN" sz="1800" dirty="0" smtClean="0">
                          <a:latin typeface="+mn-ea"/>
                          <a:ea typeface="+mn-ea"/>
                        </a:rPr>
                        <a:t>207KW</a:t>
                      </a:r>
                      <a:endParaRPr lang="zh-CN" altLang="en-US" sz="1800" dirty="0">
                        <a:latin typeface="+mn-ea"/>
                        <a:ea typeface="+mn-ea"/>
                      </a:endParaRPr>
                    </a:p>
                  </a:txBody>
                  <a:tcPr/>
                </a:tc>
              </a:tr>
              <a:tr h="484346">
                <a:tc>
                  <a:txBody>
                    <a:bodyPr/>
                    <a:lstStyle/>
                    <a:p>
                      <a:r>
                        <a:rPr lang="en-US" altLang="zh-CN" sz="1800" dirty="0" smtClean="0">
                          <a:latin typeface="+mn-ea"/>
                          <a:ea typeface="+mn-ea"/>
                        </a:rPr>
                        <a:t>A5M4-4F-A</a:t>
                      </a:r>
                      <a:r>
                        <a:rPr lang="zh-CN" altLang="en-US" sz="1800" dirty="0" smtClean="0">
                          <a:latin typeface="+mn-ea"/>
                          <a:ea typeface="+mn-ea"/>
                        </a:rPr>
                        <a:t>电力室</a:t>
                      </a:r>
                      <a:endParaRPr lang="zh-CN" altLang="en-US" sz="1800" dirty="0">
                        <a:latin typeface="+mn-ea"/>
                        <a:ea typeface="+mn-ea"/>
                      </a:endParaRP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smtClean="0">
                          <a:latin typeface="+mn-ea"/>
                          <a:ea typeface="+mn-ea"/>
                        </a:rPr>
                        <a:t>100KW</a:t>
                      </a:r>
                      <a:endParaRPr lang="en-US" altLang="zh-CN" sz="1800" dirty="0" smtClean="0">
                        <a:latin typeface="+mn-ea"/>
                        <a:ea typeface="+mn-ea"/>
                      </a:endParaRPr>
                    </a:p>
                  </a:txBody>
                  <a:tcPr/>
                </a:tc>
                <a:tc>
                  <a:txBody>
                    <a:bodyPr/>
                    <a:lstStyle/>
                    <a:p>
                      <a:r>
                        <a:rPr lang="en-US" altLang="zh-CN" sz="1800" dirty="0" smtClean="0">
                          <a:latin typeface="+mn-ea"/>
                          <a:ea typeface="+mn-ea"/>
                        </a:rPr>
                        <a:t>7KW</a:t>
                      </a:r>
                      <a:endParaRPr lang="zh-CN" altLang="en-US" sz="1800" dirty="0">
                        <a:latin typeface="+mn-ea"/>
                        <a:ea typeface="+mn-ea"/>
                      </a:endParaRPr>
                    </a:p>
                  </a:txBody>
                  <a:tcPr/>
                </a:tc>
                <a:tc>
                  <a:txBody>
                    <a:bodyPr/>
                    <a:lstStyle/>
                    <a:p>
                      <a:r>
                        <a:rPr lang="en-US" altLang="zh-CN" sz="1800" smtClean="0">
                          <a:latin typeface="+mn-ea"/>
                          <a:ea typeface="+mn-ea"/>
                        </a:rPr>
                        <a:t>312KW</a:t>
                      </a:r>
                      <a:endParaRPr lang="zh-CN" altLang="en-US" sz="1800" dirty="0">
                        <a:latin typeface="+mn-ea"/>
                        <a:ea typeface="+mn-ea"/>
                      </a:endParaRPr>
                    </a:p>
                  </a:txBody>
                  <a:tcPr/>
                </a:tc>
                <a:tc>
                  <a:txBody>
                    <a:bodyPr/>
                    <a:lstStyle/>
                    <a:p>
                      <a:r>
                        <a:rPr lang="en-US" altLang="zh-CN" sz="1800" dirty="0" smtClean="0">
                          <a:latin typeface="+mn-ea"/>
                          <a:ea typeface="+mn-ea"/>
                        </a:rPr>
                        <a:t>205KW</a:t>
                      </a:r>
                      <a:endParaRPr lang="zh-CN" altLang="en-US" sz="1800" dirty="0">
                        <a:latin typeface="+mn-ea"/>
                        <a:ea typeface="+mn-ea"/>
                      </a:endParaRPr>
                    </a:p>
                  </a:txBody>
                  <a:tcPr/>
                </a:tc>
              </a:tr>
              <a:tr h="484346">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A5M4-4F-B</a:t>
                      </a:r>
                      <a:r>
                        <a:rPr lang="zh-CN" altLang="en-US" sz="1800" dirty="0" smtClean="0">
                          <a:latin typeface="+mn-ea"/>
                          <a:ea typeface="+mn-ea"/>
                        </a:rPr>
                        <a:t>电力室</a:t>
                      </a: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dirty="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156KW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dirty="0" smtClean="0">
                          <a:latin typeface="+mn-ea"/>
                          <a:ea typeface="+mn-ea"/>
                        </a:rPr>
                        <a:t>100KW</a:t>
                      </a:r>
                    </a:p>
                  </a:txBody>
                  <a:tcPr/>
                </a:tc>
                <a:tc>
                  <a:txBody>
                    <a:bodyPr/>
                    <a:lstStyle/>
                    <a:p>
                      <a:r>
                        <a:rPr lang="en-US" altLang="zh-CN" sz="1800" dirty="0" smtClean="0">
                          <a:latin typeface="+mn-ea"/>
                          <a:ea typeface="+mn-ea"/>
                        </a:rPr>
                        <a:t>7KW</a:t>
                      </a:r>
                      <a:endParaRPr lang="zh-CN" altLang="en-US" sz="1800" dirty="0">
                        <a:latin typeface="+mn-ea"/>
                        <a:ea typeface="+mn-ea"/>
                      </a:endParaRPr>
                    </a:p>
                  </a:txBody>
                  <a:tcPr/>
                </a:tc>
                <a:tc>
                  <a:txBody>
                    <a:bodyPr/>
                    <a:lstStyle/>
                    <a:p>
                      <a:r>
                        <a:rPr lang="en-US" altLang="zh-CN" sz="1800" dirty="0" smtClean="0">
                          <a:latin typeface="+mn-ea"/>
                          <a:ea typeface="+mn-ea"/>
                        </a:rPr>
                        <a:t>312KW</a:t>
                      </a:r>
                      <a:endParaRPr lang="zh-CN" altLang="en-US" sz="1800" dirty="0">
                        <a:latin typeface="+mn-ea"/>
                        <a:ea typeface="+mn-ea"/>
                      </a:endParaRPr>
                    </a:p>
                  </a:txBody>
                  <a:tcPr/>
                </a:tc>
                <a:tc>
                  <a:txBody>
                    <a:bodyPr/>
                    <a:lstStyle/>
                    <a:p>
                      <a:r>
                        <a:rPr lang="en-US" altLang="zh-CN" sz="1800" dirty="0" smtClean="0">
                          <a:latin typeface="+mn-ea"/>
                          <a:ea typeface="+mn-ea"/>
                        </a:rPr>
                        <a:t>205KW</a:t>
                      </a:r>
                      <a:endParaRPr lang="zh-CN" altLang="en-US" sz="1800" dirty="0">
                        <a:latin typeface="+mn-ea"/>
                        <a:ea typeface="+mn-ea"/>
                      </a:endParaRPr>
                    </a:p>
                  </a:txBody>
                  <a:tcP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33</a:t>
            </a:fld>
            <a:endParaRPr lang="zh-CN" altLang="en-US" dirty="0"/>
          </a:p>
        </p:txBody>
      </p:sp>
      <p:pic>
        <p:nvPicPr>
          <p:cNvPr id="4" name="图片 3" descr="直膨式空调室内机"/>
          <p:cNvPicPr>
            <a:picLocks noChangeAspect="1"/>
          </p:cNvPicPr>
          <p:nvPr/>
        </p:nvPicPr>
        <p:blipFill>
          <a:blip r:embed="rId2" cstate="print"/>
          <a:stretch>
            <a:fillRect/>
          </a:stretch>
        </p:blipFill>
        <p:spPr>
          <a:xfrm>
            <a:off x="689610" y="1401445"/>
            <a:ext cx="4109720" cy="4055110"/>
          </a:xfrm>
          <a:prstGeom prst="rect">
            <a:avLst/>
          </a:prstGeom>
        </p:spPr>
      </p:pic>
      <p:sp>
        <p:nvSpPr>
          <p:cNvPr id="3" name="文本框 2"/>
          <p:cNvSpPr txBox="1"/>
          <p:nvPr/>
        </p:nvSpPr>
        <p:spPr>
          <a:xfrm>
            <a:off x="1586230" y="381000"/>
            <a:ext cx="2316480" cy="521970"/>
          </a:xfrm>
          <a:prstGeom prst="rect">
            <a:avLst/>
          </a:prstGeom>
          <a:noFill/>
        </p:spPr>
        <p:txBody>
          <a:bodyPr wrap="none" rtlCol="0">
            <a:spAutoFit/>
          </a:bodyPr>
          <a:lstStyle/>
          <a:p>
            <a:r>
              <a:rPr lang="zh-CN" altLang="en-US" sz="2800" b="1">
                <a:solidFill>
                  <a:schemeClr val="accent1"/>
                </a:solidFill>
              </a:rPr>
              <a:t>空调系统配置</a:t>
            </a:r>
          </a:p>
        </p:txBody>
      </p:sp>
      <p:graphicFrame>
        <p:nvGraphicFramePr>
          <p:cNvPr id="6" name="表格 5"/>
          <p:cNvGraphicFramePr/>
          <p:nvPr/>
        </p:nvGraphicFramePr>
        <p:xfrm>
          <a:off x="5187315" y="1433830"/>
          <a:ext cx="6527800" cy="2941320"/>
        </p:xfrm>
        <a:graphic>
          <a:graphicData uri="http://schemas.openxmlformats.org/drawingml/2006/table">
            <a:tbl>
              <a:tblPr firstRow="1" bandRow="1">
                <a:tableStyleId>{5C22544A-7EE6-4342-B048-85BDC9FD1C3A}</a:tableStyleId>
              </a:tblPr>
              <a:tblGrid>
                <a:gridCol w="904875"/>
                <a:gridCol w="1312545"/>
                <a:gridCol w="2219960"/>
                <a:gridCol w="647700"/>
                <a:gridCol w="1442720"/>
              </a:tblGrid>
              <a:tr h="381000">
                <a:tc>
                  <a:txBody>
                    <a:bodyPr/>
                    <a:lstStyle/>
                    <a:p>
                      <a:pPr algn="ctr">
                        <a:buNone/>
                      </a:pPr>
                      <a:r>
                        <a:rPr lang="zh-CN" altLang="en-US" sz="1800"/>
                        <a:t>品牌</a:t>
                      </a:r>
                    </a:p>
                  </a:txBody>
                  <a:tcPr anchor="ctr"/>
                </a:tc>
                <a:tc>
                  <a:txBody>
                    <a:bodyPr/>
                    <a:lstStyle/>
                    <a:p>
                      <a:pPr algn="ctr">
                        <a:buNone/>
                      </a:pPr>
                      <a:r>
                        <a:rPr lang="zh-CN" altLang="en-US" sz="1800"/>
                        <a:t>名称</a:t>
                      </a:r>
                    </a:p>
                  </a:txBody>
                  <a:tcPr anchor="ctr"/>
                </a:tc>
                <a:tc>
                  <a:txBody>
                    <a:bodyPr/>
                    <a:lstStyle/>
                    <a:p>
                      <a:pPr algn="ctr">
                        <a:buNone/>
                      </a:pPr>
                      <a:r>
                        <a:rPr lang="zh-CN" altLang="en-US" sz="1800"/>
                        <a:t>型号</a:t>
                      </a:r>
                    </a:p>
                  </a:txBody>
                  <a:tcPr anchor="ctr"/>
                </a:tc>
                <a:tc>
                  <a:txBody>
                    <a:bodyPr/>
                    <a:lstStyle/>
                    <a:p>
                      <a:pPr algn="ctr">
                        <a:buNone/>
                      </a:pPr>
                      <a:r>
                        <a:rPr lang="zh-CN" altLang="en-US" sz="1800"/>
                        <a:t>数量</a:t>
                      </a:r>
                    </a:p>
                  </a:txBody>
                  <a:tcPr anchor="ctr"/>
                </a:tc>
                <a:tc>
                  <a:txBody>
                    <a:bodyPr/>
                    <a:lstStyle/>
                    <a:p>
                      <a:pPr algn="ctr">
                        <a:buNone/>
                      </a:pPr>
                      <a:r>
                        <a:rPr lang="zh-CN" altLang="en-US" sz="1800"/>
                        <a:t>位置</a:t>
                      </a:r>
                    </a:p>
                  </a:txBody>
                  <a:tcPr anchor="ctr"/>
                </a:tc>
              </a:tr>
              <a:tr h="640080">
                <a:tc rowSpan="4">
                  <a:txBody>
                    <a:bodyPr/>
                    <a:lstStyle/>
                    <a:p>
                      <a:pPr algn="ctr">
                        <a:buNone/>
                      </a:pPr>
                      <a:r>
                        <a:rPr lang="zh-CN" altLang="en-US" sz="1800" b="1">
                          <a:solidFill>
                            <a:schemeClr val="tx1"/>
                          </a:solidFill>
                        </a:rPr>
                        <a:t>世图兹</a:t>
                      </a:r>
                    </a:p>
                  </a:txBody>
                  <a:tcPr anchor="ctr"/>
                </a:tc>
                <a:tc>
                  <a:txBody>
                    <a:bodyPr/>
                    <a:lstStyle/>
                    <a:p>
                      <a:pPr algn="ctr">
                        <a:buNone/>
                      </a:pPr>
                      <a:r>
                        <a:rPr lang="zh-CN" altLang="en-US" sz="1800" b="1">
                          <a:solidFill>
                            <a:schemeClr val="tx1"/>
                          </a:solidFill>
                        </a:rPr>
                        <a:t>精密风冷空调</a:t>
                      </a:r>
                    </a:p>
                  </a:txBody>
                  <a:tcPr anchor="ctr"/>
                </a:tc>
                <a:tc>
                  <a:txBody>
                    <a:bodyPr/>
                    <a:lstStyle/>
                    <a:p>
                      <a:pPr algn="ctr">
                        <a:buNone/>
                      </a:pPr>
                      <a:r>
                        <a:rPr lang="en-US" altLang="zh-CN" sz="1800" b="1">
                          <a:solidFill>
                            <a:schemeClr val="tx1"/>
                          </a:solidFill>
                          <a:sym typeface="+mn-ea"/>
                        </a:rPr>
                        <a:t>ASU541A</a:t>
                      </a:r>
                    </a:p>
                  </a:txBody>
                  <a:tcPr anchor="ctr"/>
                </a:tc>
                <a:tc>
                  <a:txBody>
                    <a:bodyPr/>
                    <a:lstStyle/>
                    <a:p>
                      <a:pPr algn="ctr">
                        <a:buNone/>
                      </a:pPr>
                      <a:r>
                        <a:rPr lang="en-US" altLang="zh-CN" sz="1800" b="1">
                          <a:solidFill>
                            <a:schemeClr val="tx1"/>
                          </a:solidFill>
                        </a:rPr>
                        <a:t>2</a:t>
                      </a:r>
                    </a:p>
                  </a:txBody>
                  <a:tcPr anchor="ctr"/>
                </a:tc>
                <a:tc>
                  <a:txBody>
                    <a:bodyPr/>
                    <a:lstStyle/>
                    <a:p>
                      <a:pPr algn="ctr">
                        <a:buNone/>
                      </a:pPr>
                      <a:r>
                        <a:rPr lang="en-US" sz="1800" b="1">
                          <a:solidFill>
                            <a:schemeClr val="tx1"/>
                          </a:solidFill>
                        </a:rPr>
                        <a:t>M5-201</a:t>
                      </a:r>
                    </a:p>
                  </a:txBody>
                  <a:tcPr anchor="ctr"/>
                </a:tc>
              </a:tr>
              <a:tr h="508000">
                <a:tc vMerge="1">
                  <a:txBody>
                    <a:bodyPr/>
                    <a:lstStyle/>
                    <a:p>
                      <a:endParaRPr lang="zh-CN"/>
                    </a:p>
                  </a:txBody>
                  <a:tcPr anchor="ctr"/>
                </a:tc>
                <a:tc>
                  <a:txBody>
                    <a:bodyPr/>
                    <a:lstStyle/>
                    <a:p>
                      <a:pPr algn="ctr">
                        <a:buNone/>
                      </a:pPr>
                      <a:r>
                        <a:rPr lang="zh-CN" altLang="en-US" sz="1800" b="1">
                          <a:solidFill>
                            <a:schemeClr val="tx1"/>
                          </a:solidFill>
                          <a:sym typeface="+mn-ea"/>
                        </a:rPr>
                        <a:t>精密风冷空调</a:t>
                      </a:r>
                    </a:p>
                  </a:txBody>
                  <a:tcPr anchor="ctr"/>
                </a:tc>
                <a:tc>
                  <a:txBody>
                    <a:bodyPr/>
                    <a:lstStyle/>
                    <a:p>
                      <a:pPr algn="ctr">
                        <a:buNone/>
                      </a:pPr>
                      <a:r>
                        <a:rPr lang="en-US" altLang="zh-CN" sz="1800" b="1">
                          <a:solidFill>
                            <a:schemeClr val="tx1"/>
                          </a:solidFill>
                          <a:sym typeface="+mn-ea"/>
                        </a:rPr>
                        <a:t>ASU541A</a:t>
                      </a:r>
                    </a:p>
                  </a:txBody>
                  <a:tcPr anchor="ctr"/>
                </a:tc>
                <a:tc>
                  <a:txBody>
                    <a:bodyPr/>
                    <a:lstStyle/>
                    <a:p>
                      <a:pPr algn="ctr">
                        <a:buNone/>
                      </a:pPr>
                      <a:r>
                        <a:rPr lang="en-US" altLang="zh-CN" sz="1800" b="1">
                          <a:solidFill>
                            <a:schemeClr val="tx1"/>
                          </a:solidFill>
                        </a:rPr>
                        <a:t>2</a:t>
                      </a:r>
                    </a:p>
                  </a:txBody>
                  <a:tcPr anchor="ctr"/>
                </a:tc>
                <a:tc>
                  <a:txBody>
                    <a:bodyPr/>
                    <a:lstStyle/>
                    <a:p>
                      <a:pPr algn="ctr">
                        <a:buNone/>
                      </a:pPr>
                      <a:r>
                        <a:rPr lang="en-US" sz="1800" b="1">
                          <a:solidFill>
                            <a:schemeClr val="tx1"/>
                          </a:solidFill>
                          <a:sym typeface="+mn-ea"/>
                        </a:rPr>
                        <a:t>M5-203</a:t>
                      </a:r>
                      <a:endParaRPr lang="en-US" altLang="en-US" sz="1800" b="1">
                        <a:solidFill>
                          <a:schemeClr val="tx1"/>
                        </a:solidFill>
                        <a:sym typeface="+mn-ea"/>
                      </a:endParaRPr>
                    </a:p>
                  </a:txBody>
                  <a:tcPr anchor="ctr"/>
                </a:tc>
              </a:tr>
              <a:tr h="508000">
                <a:tc vMerge="1">
                  <a:txBody>
                    <a:bodyPr/>
                    <a:lstStyle/>
                    <a:p>
                      <a:endParaRPr lang="zh-CN"/>
                    </a:p>
                  </a:txBody>
                  <a:tcPr anchor="ctr"/>
                </a:tc>
                <a:tc>
                  <a:txBody>
                    <a:bodyPr/>
                    <a:lstStyle/>
                    <a:p>
                      <a:pPr algn="ctr">
                        <a:buNone/>
                      </a:pPr>
                      <a:r>
                        <a:rPr lang="zh-CN" altLang="en-US" sz="1800" b="1">
                          <a:solidFill>
                            <a:schemeClr val="tx1"/>
                          </a:solidFill>
                          <a:sym typeface="+mn-ea"/>
                        </a:rPr>
                        <a:t>精密风冷空调</a:t>
                      </a:r>
                    </a:p>
                  </a:txBody>
                  <a:tcPr anchor="ctr"/>
                </a:tc>
                <a:tc>
                  <a:txBody>
                    <a:bodyPr/>
                    <a:lstStyle/>
                    <a:p>
                      <a:pPr algn="ctr">
                        <a:buNone/>
                      </a:pPr>
                      <a:r>
                        <a:rPr lang="en-US" altLang="zh-CN" sz="1800" b="1">
                          <a:solidFill>
                            <a:schemeClr val="tx1"/>
                          </a:solidFill>
                          <a:sym typeface="+mn-ea"/>
                        </a:rPr>
                        <a:t>ASU541A</a:t>
                      </a:r>
                    </a:p>
                  </a:txBody>
                  <a:tcPr anchor="ctr"/>
                </a:tc>
                <a:tc>
                  <a:txBody>
                    <a:bodyPr/>
                    <a:lstStyle/>
                    <a:p>
                      <a:pPr algn="ctr">
                        <a:buNone/>
                      </a:pPr>
                      <a:r>
                        <a:rPr lang="en-US" altLang="zh-CN" sz="1800" b="1">
                          <a:solidFill>
                            <a:schemeClr val="tx1"/>
                          </a:solidFill>
                        </a:rPr>
                        <a:t>2</a:t>
                      </a:r>
                    </a:p>
                  </a:txBody>
                  <a:tcPr anchor="ctr"/>
                </a:tc>
                <a:tc>
                  <a:txBody>
                    <a:bodyPr/>
                    <a:lstStyle/>
                    <a:p>
                      <a:pPr algn="ctr">
                        <a:buNone/>
                      </a:pPr>
                      <a:r>
                        <a:rPr lang="en-US" sz="1800" b="1">
                          <a:solidFill>
                            <a:schemeClr val="tx1"/>
                          </a:solidFill>
                          <a:sym typeface="+mn-ea"/>
                        </a:rPr>
                        <a:t>M5-301</a:t>
                      </a:r>
                      <a:endParaRPr lang="en-US" altLang="en-US" sz="1800" b="1">
                        <a:solidFill>
                          <a:schemeClr val="tx1"/>
                        </a:solidFill>
                        <a:sym typeface="+mn-ea"/>
                      </a:endParaRPr>
                    </a:p>
                  </a:txBody>
                  <a:tcPr anchor="ctr"/>
                </a:tc>
              </a:tr>
              <a:tr h="508000">
                <a:tc vMerge="1">
                  <a:txBody>
                    <a:bodyPr/>
                    <a:lstStyle/>
                    <a:p>
                      <a:endParaRPr lang="zh-CN"/>
                    </a:p>
                  </a:txBody>
                  <a:tcPr anchor="ctr"/>
                </a:tc>
                <a:tc>
                  <a:txBody>
                    <a:bodyPr/>
                    <a:lstStyle/>
                    <a:p>
                      <a:pPr algn="ctr">
                        <a:buNone/>
                      </a:pPr>
                      <a:r>
                        <a:rPr lang="zh-CN" altLang="en-US" sz="1800" b="1">
                          <a:solidFill>
                            <a:schemeClr val="tx1"/>
                          </a:solidFill>
                          <a:sym typeface="+mn-ea"/>
                        </a:rPr>
                        <a:t>精密风冷空调</a:t>
                      </a:r>
                    </a:p>
                  </a:txBody>
                  <a:tcPr anchor="ctr"/>
                </a:tc>
                <a:tc>
                  <a:txBody>
                    <a:bodyPr/>
                    <a:lstStyle/>
                    <a:p>
                      <a:pPr algn="ctr">
                        <a:buNone/>
                      </a:pPr>
                      <a:r>
                        <a:rPr lang="en-US" altLang="zh-CN" sz="1800" b="1">
                          <a:solidFill>
                            <a:schemeClr val="tx1"/>
                          </a:solidFill>
                          <a:sym typeface="+mn-ea"/>
                        </a:rPr>
                        <a:t>ASU541A</a:t>
                      </a:r>
                    </a:p>
                  </a:txBody>
                  <a:tcPr anchor="ctr"/>
                </a:tc>
                <a:tc>
                  <a:txBody>
                    <a:bodyPr/>
                    <a:lstStyle/>
                    <a:p>
                      <a:pPr algn="ctr">
                        <a:buNone/>
                      </a:pPr>
                      <a:r>
                        <a:rPr lang="en-US" altLang="zh-CN" sz="1800" b="1">
                          <a:solidFill>
                            <a:schemeClr val="tx1"/>
                          </a:solidFill>
                        </a:rPr>
                        <a:t>2</a:t>
                      </a:r>
                    </a:p>
                  </a:txBody>
                  <a:tcPr anchor="ctr"/>
                </a:tc>
                <a:tc>
                  <a:txBody>
                    <a:bodyPr/>
                    <a:lstStyle/>
                    <a:p>
                      <a:pPr algn="ctr">
                        <a:buNone/>
                      </a:pPr>
                      <a:r>
                        <a:rPr lang="en-US" sz="1800" b="1">
                          <a:solidFill>
                            <a:schemeClr val="tx1"/>
                          </a:solidFill>
                          <a:sym typeface="+mn-ea"/>
                        </a:rPr>
                        <a:t>M5-303</a:t>
                      </a:r>
                    </a:p>
                  </a:txBody>
                  <a:tcPr anchor="ctr"/>
                </a:tc>
              </a:tr>
            </a:tbl>
          </a:graphicData>
        </a:graphic>
      </p:graphicFrame>
      <p:sp>
        <p:nvSpPr>
          <p:cNvPr id="7" name="文本框 6"/>
          <p:cNvSpPr txBox="1"/>
          <p:nvPr/>
        </p:nvSpPr>
        <p:spPr>
          <a:xfrm>
            <a:off x="5187315" y="4643120"/>
            <a:ext cx="6779895" cy="645160"/>
          </a:xfrm>
          <a:prstGeom prst="rect">
            <a:avLst/>
          </a:prstGeom>
          <a:noFill/>
        </p:spPr>
        <p:txBody>
          <a:bodyPr wrap="square" rtlCol="0">
            <a:spAutoFit/>
          </a:bodyPr>
          <a:lstStyle/>
          <a:p>
            <a:r>
              <a:rPr lang="zh-CN" altLang="en-US" b="1">
                <a:solidFill>
                  <a:schemeClr val="tx1"/>
                </a:solidFill>
                <a:effectLst>
                  <a:outerShdw blurRad="38100" dist="25400" dir="5400000" algn="ctr" rotWithShape="0">
                    <a:srgbClr val="6E747A">
                      <a:alpha val="43000"/>
                    </a:srgbClr>
                  </a:outerShdw>
                </a:effectLst>
              </a:rPr>
              <a:t>该设备为风冷式精密空调，每一台室内机对应两台室外机。室外机放置于</a:t>
            </a:r>
            <a:r>
              <a:rPr lang="en-US" altLang="zh-CN" b="1">
                <a:solidFill>
                  <a:schemeClr val="tx1"/>
                </a:solidFill>
                <a:effectLst>
                  <a:outerShdw blurRad="38100" dist="25400" dir="5400000" algn="ctr" rotWithShape="0">
                    <a:srgbClr val="6E747A">
                      <a:alpha val="43000"/>
                    </a:srgbClr>
                  </a:outerShdw>
                </a:effectLst>
              </a:rPr>
              <a:t>M5</a:t>
            </a:r>
            <a:r>
              <a:rPr lang="zh-CN" altLang="en-US" b="1">
                <a:solidFill>
                  <a:schemeClr val="tx1"/>
                </a:solidFill>
                <a:effectLst>
                  <a:outerShdw blurRad="38100" dist="25400" dir="5400000" algn="ctr" rotWithShape="0">
                    <a:srgbClr val="6E747A">
                      <a:alpha val="43000"/>
                    </a:srgbClr>
                  </a:outerShdw>
                </a:effectLst>
              </a:rPr>
              <a:t>楼顶层。</a:t>
            </a:r>
          </a:p>
        </p:txBody>
      </p:sp>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34</a:t>
            </a:fld>
            <a:endParaRPr lang="zh-CN" altLang="en-US" dirty="0"/>
          </a:p>
        </p:txBody>
      </p:sp>
      <p:sp>
        <p:nvSpPr>
          <p:cNvPr id="5" name="文本框 4"/>
          <p:cNvSpPr txBox="1"/>
          <p:nvPr/>
        </p:nvSpPr>
        <p:spPr>
          <a:xfrm>
            <a:off x="1586230" y="381000"/>
            <a:ext cx="3741730" cy="523220"/>
          </a:xfrm>
          <a:prstGeom prst="rect">
            <a:avLst/>
          </a:prstGeom>
          <a:noFill/>
        </p:spPr>
        <p:txBody>
          <a:bodyPr wrap="none" rtlCol="0">
            <a:spAutoFit/>
          </a:bodyPr>
          <a:lstStyle/>
          <a:p>
            <a:r>
              <a:rPr lang="zh-CN" altLang="en-US" sz="2800" b="1" dirty="0">
                <a:solidFill>
                  <a:schemeClr val="accent1"/>
                </a:solidFill>
              </a:rPr>
              <a:t>空调</a:t>
            </a:r>
            <a:r>
              <a:rPr lang="zh-CN" altLang="en-US" sz="2800" b="1" dirty="0" smtClean="0">
                <a:solidFill>
                  <a:schemeClr val="accent1"/>
                </a:solidFill>
              </a:rPr>
              <a:t>系统配置</a:t>
            </a:r>
            <a:r>
              <a:rPr lang="en-US" altLang="zh-CN" sz="2800" b="1" dirty="0" smtClean="0">
                <a:solidFill>
                  <a:schemeClr val="accent1"/>
                </a:solidFill>
              </a:rPr>
              <a:t>-M5</a:t>
            </a:r>
            <a:r>
              <a:rPr lang="zh-CN" altLang="en-US" sz="2800" b="1" dirty="0" smtClean="0">
                <a:solidFill>
                  <a:schemeClr val="accent1"/>
                </a:solidFill>
              </a:rPr>
              <a:t>空调</a:t>
            </a:r>
            <a:endParaRPr lang="zh-CN" altLang="en-US" sz="2800" b="1" dirty="0">
              <a:solidFill>
                <a:schemeClr val="accent1"/>
              </a:solidFill>
            </a:endParaRPr>
          </a:p>
        </p:txBody>
      </p:sp>
      <p:graphicFrame>
        <p:nvGraphicFramePr>
          <p:cNvPr id="12" name="表格 11"/>
          <p:cNvGraphicFramePr>
            <a:graphicFrameLocks noGrp="1"/>
          </p:cNvGraphicFramePr>
          <p:nvPr/>
        </p:nvGraphicFramePr>
        <p:xfrm>
          <a:off x="-1" y="1628800"/>
          <a:ext cx="12192001" cy="3360401"/>
        </p:xfrm>
        <a:graphic>
          <a:graphicData uri="http://schemas.openxmlformats.org/drawingml/2006/table">
            <a:tbl>
              <a:tblPr firstRow="1" bandRow="1">
                <a:tableStyleId>{5C22544A-7EE6-4342-B048-85BDC9FD1C3A}</a:tableStyleId>
              </a:tblPr>
              <a:tblGrid>
                <a:gridCol w="1226868"/>
                <a:gridCol w="1211533"/>
                <a:gridCol w="1219200"/>
                <a:gridCol w="1219200"/>
                <a:gridCol w="1219200"/>
                <a:gridCol w="1219200"/>
                <a:gridCol w="1219200"/>
                <a:gridCol w="1219200"/>
                <a:gridCol w="1219200"/>
                <a:gridCol w="1219200"/>
              </a:tblGrid>
              <a:tr h="766070">
                <a:tc>
                  <a:txBody>
                    <a:bodyPr/>
                    <a:lstStyle/>
                    <a:p>
                      <a:r>
                        <a:rPr lang="zh-CN" altLang="en-US" sz="1800" dirty="0" smtClean="0">
                          <a:latin typeface="+mn-ea"/>
                          <a:ea typeface="+mn-ea"/>
                        </a:rPr>
                        <a:t>机房名称</a:t>
                      </a:r>
                      <a:endParaRPr lang="zh-CN" altLang="en-US" sz="1800" dirty="0">
                        <a:latin typeface="+mn-ea"/>
                        <a:ea typeface="+mn-ea"/>
                      </a:endParaRPr>
                    </a:p>
                  </a:txBody>
                  <a:tcPr/>
                </a:tc>
                <a:tc>
                  <a:txBody>
                    <a:bodyPr/>
                    <a:lstStyle/>
                    <a:p>
                      <a:r>
                        <a:rPr lang="zh-CN" altLang="en-US" sz="1800" dirty="0" smtClean="0">
                          <a:latin typeface="+mn-ea"/>
                          <a:ea typeface="+mn-ea"/>
                        </a:rPr>
                        <a:t>空调编号</a:t>
                      </a:r>
                      <a:endParaRPr lang="zh-CN" altLang="en-US" sz="1800" dirty="0">
                        <a:latin typeface="+mn-ea"/>
                        <a:ea typeface="+mn-ea"/>
                      </a:endParaRPr>
                    </a:p>
                  </a:txBody>
                  <a:tcPr/>
                </a:tc>
                <a:tc>
                  <a:txBody>
                    <a:bodyPr/>
                    <a:lstStyle/>
                    <a:p>
                      <a:r>
                        <a:rPr lang="zh-CN" altLang="en-US" sz="1800" dirty="0" smtClean="0">
                          <a:latin typeface="+mn-ea"/>
                          <a:ea typeface="+mn-ea"/>
                        </a:rPr>
                        <a:t>空调品牌  </a:t>
                      </a:r>
                      <a:endParaRPr lang="en-US" altLang="zh-CN" sz="1800" dirty="0" smtClean="0">
                        <a:latin typeface="+mn-ea"/>
                        <a:ea typeface="+mn-ea"/>
                      </a:endParaRPr>
                    </a:p>
                    <a:p>
                      <a:endParaRPr lang="zh-CN" altLang="en-US" sz="1800" dirty="0">
                        <a:latin typeface="+mn-ea"/>
                        <a:ea typeface="+mn-ea"/>
                      </a:endParaRPr>
                    </a:p>
                  </a:txBody>
                  <a:tcPr/>
                </a:tc>
                <a:tc>
                  <a:txBody>
                    <a:bodyPr/>
                    <a:lstStyle/>
                    <a:p>
                      <a:r>
                        <a:rPr lang="zh-CN" altLang="en-US" sz="1800" dirty="0" smtClean="0">
                          <a:latin typeface="+mn-ea"/>
                          <a:ea typeface="+mn-ea"/>
                        </a:rPr>
                        <a:t>单台空调总冷负荷</a:t>
                      </a:r>
                      <a:endParaRPr lang="zh-CN" altLang="en-US" sz="1800" dirty="0">
                        <a:latin typeface="+mn-ea"/>
                        <a:ea typeface="+mn-ea"/>
                      </a:endParaRPr>
                    </a:p>
                  </a:txBody>
                  <a:tcPr/>
                </a:tc>
                <a:tc>
                  <a:txBody>
                    <a:bodyPr/>
                    <a:lstStyle/>
                    <a:p>
                      <a:r>
                        <a:rPr lang="zh-CN" altLang="en-US" sz="1800" dirty="0" smtClean="0">
                          <a:latin typeface="+mn-ea"/>
                          <a:ea typeface="+mn-ea"/>
                        </a:rPr>
                        <a:t>冗余机制</a:t>
                      </a:r>
                      <a:endParaRPr lang="zh-CN" altLang="en-US" sz="1800" dirty="0">
                        <a:latin typeface="+mn-ea"/>
                        <a:ea typeface="+mn-ea"/>
                      </a:endParaRPr>
                    </a:p>
                  </a:txBody>
                  <a:tcPr/>
                </a:tc>
                <a:tc>
                  <a:txBody>
                    <a:bodyPr/>
                    <a:lstStyle/>
                    <a:p>
                      <a:r>
                        <a:rPr lang="zh-CN" altLang="en-US" sz="1800" dirty="0" smtClean="0">
                          <a:latin typeface="+mn-ea"/>
                          <a:ea typeface="+mn-ea"/>
                        </a:rPr>
                        <a:t>现机房</a:t>
                      </a:r>
                      <a:r>
                        <a:rPr lang="en-US" altLang="zh-CN" sz="1800" dirty="0" smtClean="0">
                          <a:latin typeface="+mn-ea"/>
                          <a:ea typeface="+mn-ea"/>
                        </a:rPr>
                        <a:t>IT</a:t>
                      </a:r>
                      <a:r>
                        <a:rPr lang="zh-CN" altLang="en-US" sz="1800" dirty="0" smtClean="0">
                          <a:latin typeface="+mn-ea"/>
                          <a:ea typeface="+mn-ea"/>
                        </a:rPr>
                        <a:t>负载</a:t>
                      </a:r>
                      <a:endParaRPr lang="zh-CN" altLang="en-US" sz="1800" dirty="0">
                        <a:latin typeface="+mn-ea"/>
                        <a:ea typeface="+mn-ea"/>
                      </a:endParaRPr>
                    </a:p>
                  </a:txBody>
                  <a:tcPr/>
                </a:tc>
                <a:tc>
                  <a:txBody>
                    <a:bodyPr/>
                    <a:lstStyle/>
                    <a:p>
                      <a:r>
                        <a:rPr lang="zh-CN" altLang="en-US" sz="1800" dirty="0" smtClean="0">
                          <a:latin typeface="+mn-ea"/>
                          <a:ea typeface="+mn-ea"/>
                        </a:rPr>
                        <a:t>现机柜数量</a:t>
                      </a:r>
                      <a:endParaRPr lang="zh-CN" altLang="en-US" sz="1800" dirty="0">
                        <a:latin typeface="+mn-ea"/>
                        <a:ea typeface="+mn-ea"/>
                      </a:endParaRPr>
                    </a:p>
                  </a:txBody>
                  <a:tcPr/>
                </a:tc>
                <a:tc>
                  <a:txBody>
                    <a:bodyPr/>
                    <a:lstStyle/>
                    <a:p>
                      <a:r>
                        <a:rPr lang="zh-CN" altLang="en-US" sz="1800" dirty="0" smtClean="0">
                          <a:latin typeface="+mn-ea"/>
                          <a:ea typeface="+mn-ea"/>
                        </a:rPr>
                        <a:t>机房建筑负荷</a:t>
                      </a:r>
                      <a:endParaRPr lang="zh-CN" altLang="en-US" sz="1800" dirty="0">
                        <a:latin typeface="+mn-ea"/>
                        <a:ea typeface="+mn-ea"/>
                      </a:endParaRPr>
                    </a:p>
                  </a:txBody>
                  <a:tcPr/>
                </a:tc>
                <a:tc>
                  <a:txBody>
                    <a:bodyPr/>
                    <a:lstStyle/>
                    <a:p>
                      <a:r>
                        <a:rPr lang="zh-CN" altLang="en-US" sz="1800" dirty="0" smtClean="0">
                          <a:latin typeface="+mn-ea"/>
                          <a:ea typeface="+mn-ea"/>
                        </a:rPr>
                        <a:t>制冷总量</a:t>
                      </a:r>
                      <a:endParaRPr lang="zh-CN" altLang="en-US" sz="1800" dirty="0">
                        <a:latin typeface="+mn-ea"/>
                        <a:ea typeface="+mn-ea"/>
                      </a:endParaRPr>
                    </a:p>
                  </a:txBody>
                  <a:tcPr/>
                </a:tc>
                <a:tc>
                  <a:txBody>
                    <a:bodyPr/>
                    <a:lstStyle/>
                    <a:p>
                      <a:r>
                        <a:rPr lang="zh-CN" altLang="en-US" sz="1800" dirty="0" smtClean="0">
                          <a:latin typeface="+mn-ea"/>
                          <a:ea typeface="+mn-ea"/>
                        </a:rPr>
                        <a:t>制冷余量</a:t>
                      </a:r>
                      <a:endParaRPr lang="zh-CN" altLang="en-US" sz="1800" dirty="0">
                        <a:latin typeface="+mn-ea"/>
                        <a:ea typeface="+mn-ea"/>
                      </a:endParaRPr>
                    </a:p>
                  </a:txBody>
                  <a:tcPr/>
                </a:tc>
              </a:tr>
              <a:tr h="674091">
                <a:tc>
                  <a:txBody>
                    <a:bodyPr/>
                    <a:lstStyle/>
                    <a:p>
                      <a:r>
                        <a:rPr lang="en-US" altLang="zh-CN" sz="1800" dirty="0" smtClean="0">
                          <a:latin typeface="+mn-ea"/>
                          <a:ea typeface="+mn-ea"/>
                        </a:rPr>
                        <a:t>A5M5-5201</a:t>
                      </a:r>
                      <a:r>
                        <a:rPr lang="zh-CN" altLang="en-US" sz="1800" dirty="0" smtClean="0">
                          <a:latin typeface="+mn-ea"/>
                          <a:ea typeface="+mn-ea"/>
                        </a:rPr>
                        <a:t>机房</a:t>
                      </a:r>
                      <a:endParaRPr lang="zh-CN" altLang="en-US" sz="1800" dirty="0">
                        <a:latin typeface="+mn-ea"/>
                        <a:ea typeface="+mn-ea"/>
                      </a:endParaRP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dirty="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54KW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dirty="0" smtClean="0">
                          <a:latin typeface="+mn-ea"/>
                          <a:ea typeface="+mn-ea"/>
                        </a:rPr>
                        <a:t>0KW</a:t>
                      </a:r>
                    </a:p>
                  </a:txBody>
                  <a:tcPr/>
                </a:tc>
                <a:tc>
                  <a:txBody>
                    <a:bodyPr/>
                    <a:lstStyle/>
                    <a:p>
                      <a:r>
                        <a:rPr lang="en-US" altLang="zh-CN" sz="1800" dirty="0" smtClean="0">
                          <a:latin typeface="+mn-ea"/>
                          <a:ea typeface="+mn-ea"/>
                        </a:rPr>
                        <a:t>0</a:t>
                      </a:r>
                      <a:endParaRPr lang="zh-CN" altLang="en-US" sz="1800" dirty="0">
                        <a:latin typeface="+mn-ea"/>
                        <a:ea typeface="+mn-ea"/>
                      </a:endParaRPr>
                    </a:p>
                  </a:txBody>
                  <a:tcPr/>
                </a:tc>
                <a:tc>
                  <a:txBody>
                    <a:bodyPr/>
                    <a:lstStyle/>
                    <a:p>
                      <a:r>
                        <a:rPr lang="en-US" altLang="zh-CN" sz="1800" dirty="0" smtClean="0">
                          <a:latin typeface="+mn-ea"/>
                          <a:ea typeface="+mn-ea"/>
                        </a:rPr>
                        <a:t>5KW</a:t>
                      </a:r>
                      <a:endParaRPr lang="zh-CN" altLang="en-US" sz="1800" dirty="0">
                        <a:latin typeface="+mn-ea"/>
                        <a:ea typeface="+mn-ea"/>
                      </a:endParaRPr>
                    </a:p>
                  </a:txBody>
                  <a:tcPr/>
                </a:tc>
                <a:tc>
                  <a:txBody>
                    <a:bodyPr/>
                    <a:lstStyle/>
                    <a:p>
                      <a:r>
                        <a:rPr lang="en-US" altLang="zh-CN" sz="1800" smtClean="0">
                          <a:latin typeface="+mn-ea"/>
                          <a:ea typeface="+mn-ea"/>
                        </a:rPr>
                        <a:t>108KW</a:t>
                      </a:r>
                      <a:endParaRPr lang="zh-CN" altLang="en-US" sz="1800" dirty="0">
                        <a:latin typeface="+mn-ea"/>
                        <a:ea typeface="+mn-ea"/>
                      </a:endParaRPr>
                    </a:p>
                  </a:txBody>
                  <a:tcPr/>
                </a:tc>
                <a:tc>
                  <a:txBody>
                    <a:bodyPr/>
                    <a:lstStyle/>
                    <a:p>
                      <a:r>
                        <a:rPr lang="en-US" altLang="zh-CN" sz="1800" dirty="0" smtClean="0">
                          <a:latin typeface="+mn-ea"/>
                          <a:ea typeface="+mn-ea"/>
                        </a:rPr>
                        <a:t>103KW</a:t>
                      </a:r>
                      <a:endParaRPr lang="zh-CN" altLang="en-US" sz="1800" dirty="0">
                        <a:latin typeface="+mn-ea"/>
                        <a:ea typeface="+mn-ea"/>
                      </a:endParaRPr>
                    </a:p>
                  </a:txBody>
                  <a:tcPr/>
                </a:tc>
              </a:tr>
              <a:tr h="628101">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A5M5-5202</a:t>
                      </a:r>
                      <a:r>
                        <a:rPr lang="zh-CN" altLang="en-US" sz="1800" dirty="0" smtClean="0">
                          <a:latin typeface="+mn-ea"/>
                          <a:ea typeface="+mn-ea"/>
                        </a:rPr>
                        <a:t>机房</a:t>
                      </a: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54KW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smtClean="0">
                          <a:latin typeface="+mn-ea"/>
                          <a:ea typeface="+mn-ea"/>
                        </a:rPr>
                        <a:t>0KW</a:t>
                      </a:r>
                      <a:endParaRPr lang="en-US" altLang="zh-CN" sz="1800" dirty="0" smtClean="0">
                        <a:latin typeface="+mn-ea"/>
                        <a:ea typeface="+mn-ea"/>
                      </a:endParaRPr>
                    </a:p>
                  </a:txBody>
                  <a:tcPr/>
                </a:tc>
                <a:tc>
                  <a:txBody>
                    <a:bodyPr/>
                    <a:lstStyle/>
                    <a:p>
                      <a:r>
                        <a:rPr lang="en-US" altLang="zh-CN" sz="1800" smtClean="0">
                          <a:latin typeface="+mn-ea"/>
                          <a:ea typeface="+mn-ea"/>
                        </a:rPr>
                        <a:t>0</a:t>
                      </a:r>
                      <a:endParaRPr lang="zh-CN" altLang="en-US" sz="1800" dirty="0">
                        <a:latin typeface="+mn-ea"/>
                        <a:ea typeface="+mn-ea"/>
                      </a:endParaRPr>
                    </a:p>
                  </a:txBody>
                  <a:tcPr/>
                </a:tc>
                <a:tc>
                  <a:txBody>
                    <a:bodyPr/>
                    <a:lstStyle/>
                    <a:p>
                      <a:r>
                        <a:rPr lang="en-US" altLang="zh-CN" sz="1800" dirty="0" smtClean="0">
                          <a:latin typeface="+mn-ea"/>
                          <a:ea typeface="+mn-ea"/>
                        </a:rPr>
                        <a:t>5KW</a:t>
                      </a:r>
                      <a:endParaRPr lang="zh-CN" altLang="en-US" sz="1800" dirty="0">
                        <a:latin typeface="+mn-ea"/>
                        <a:ea typeface="+mn-ea"/>
                      </a:endParaRPr>
                    </a:p>
                  </a:txBody>
                  <a:tcPr/>
                </a:tc>
                <a:tc>
                  <a:txBody>
                    <a:bodyPr/>
                    <a:lstStyle/>
                    <a:p>
                      <a:r>
                        <a:rPr lang="en-US" altLang="zh-CN" sz="1800" smtClean="0">
                          <a:latin typeface="+mn-ea"/>
                          <a:ea typeface="+mn-ea"/>
                        </a:rPr>
                        <a:t>108KW</a:t>
                      </a:r>
                      <a:endParaRPr lang="zh-CN" altLang="en-US" sz="1800" dirty="0">
                        <a:latin typeface="+mn-ea"/>
                        <a:ea typeface="+mn-ea"/>
                      </a:endParaRPr>
                    </a:p>
                  </a:txBody>
                  <a:tcPr/>
                </a:tc>
                <a:tc>
                  <a:txBody>
                    <a:bodyPr/>
                    <a:lstStyle/>
                    <a:p>
                      <a:r>
                        <a:rPr lang="en-US" altLang="zh-CN" sz="1800" dirty="0" smtClean="0">
                          <a:latin typeface="+mn-ea"/>
                          <a:ea typeface="+mn-ea"/>
                        </a:rPr>
                        <a:t>103KW</a:t>
                      </a:r>
                      <a:endParaRPr lang="zh-CN" altLang="en-US" sz="1800" dirty="0">
                        <a:latin typeface="+mn-ea"/>
                        <a:ea typeface="+mn-ea"/>
                      </a:endParaRPr>
                    </a:p>
                  </a:txBody>
                  <a:tcPr/>
                </a:tc>
              </a:tr>
              <a:tr h="484346">
                <a:tc>
                  <a:txBody>
                    <a:bodyPr/>
                    <a:lstStyle/>
                    <a:p>
                      <a:r>
                        <a:rPr lang="en-US" altLang="zh-CN" sz="1800" dirty="0" smtClean="0">
                          <a:latin typeface="+mn-ea"/>
                          <a:ea typeface="+mn-ea"/>
                        </a:rPr>
                        <a:t>A5M5-5301</a:t>
                      </a:r>
                      <a:r>
                        <a:rPr lang="zh-CN" altLang="en-US" sz="1800" dirty="0" smtClean="0">
                          <a:latin typeface="+mn-ea"/>
                          <a:ea typeface="+mn-ea"/>
                        </a:rPr>
                        <a:t>机房</a:t>
                      </a:r>
                      <a:endParaRPr lang="zh-CN" altLang="en-US" sz="1800" dirty="0">
                        <a:latin typeface="+mn-ea"/>
                        <a:ea typeface="+mn-ea"/>
                      </a:endParaRP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54KW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smtClean="0">
                          <a:latin typeface="+mn-ea"/>
                          <a:ea typeface="+mn-ea"/>
                        </a:rPr>
                        <a:t>0KW</a:t>
                      </a:r>
                      <a:endParaRPr lang="en-US" altLang="zh-CN" sz="1800" dirty="0" smtClean="0">
                        <a:latin typeface="+mn-ea"/>
                        <a:ea typeface="+mn-ea"/>
                      </a:endParaRPr>
                    </a:p>
                  </a:txBody>
                  <a:tcPr/>
                </a:tc>
                <a:tc>
                  <a:txBody>
                    <a:bodyPr/>
                    <a:lstStyle/>
                    <a:p>
                      <a:r>
                        <a:rPr lang="en-US" altLang="zh-CN" sz="1800" smtClean="0">
                          <a:latin typeface="+mn-ea"/>
                          <a:ea typeface="+mn-ea"/>
                        </a:rPr>
                        <a:t>0</a:t>
                      </a:r>
                      <a:endParaRPr lang="zh-CN" altLang="en-US" sz="1800" dirty="0">
                        <a:latin typeface="+mn-ea"/>
                        <a:ea typeface="+mn-ea"/>
                      </a:endParaRPr>
                    </a:p>
                  </a:txBody>
                  <a:tcPr/>
                </a:tc>
                <a:tc>
                  <a:txBody>
                    <a:bodyPr/>
                    <a:lstStyle/>
                    <a:p>
                      <a:r>
                        <a:rPr lang="en-US" altLang="zh-CN" sz="1800" dirty="0" smtClean="0">
                          <a:latin typeface="+mn-ea"/>
                          <a:ea typeface="+mn-ea"/>
                        </a:rPr>
                        <a:t>5KW</a:t>
                      </a:r>
                      <a:endParaRPr lang="zh-CN" altLang="en-US" sz="1800" dirty="0">
                        <a:latin typeface="+mn-ea"/>
                        <a:ea typeface="+mn-ea"/>
                      </a:endParaRPr>
                    </a:p>
                  </a:txBody>
                  <a:tcPr/>
                </a:tc>
                <a:tc>
                  <a:txBody>
                    <a:bodyPr/>
                    <a:lstStyle/>
                    <a:p>
                      <a:r>
                        <a:rPr lang="en-US" altLang="zh-CN" sz="1800" smtClean="0">
                          <a:latin typeface="+mn-ea"/>
                          <a:ea typeface="+mn-ea"/>
                        </a:rPr>
                        <a:t>108KW</a:t>
                      </a:r>
                      <a:endParaRPr lang="zh-CN" altLang="en-US" sz="1800" dirty="0">
                        <a:latin typeface="+mn-ea"/>
                        <a:ea typeface="+mn-ea"/>
                      </a:endParaRPr>
                    </a:p>
                  </a:txBody>
                  <a:tcPr/>
                </a:tc>
                <a:tc>
                  <a:txBody>
                    <a:bodyPr/>
                    <a:lstStyle/>
                    <a:p>
                      <a:r>
                        <a:rPr lang="en-US" altLang="zh-CN" sz="1800" dirty="0" smtClean="0">
                          <a:latin typeface="+mn-ea"/>
                          <a:ea typeface="+mn-ea"/>
                        </a:rPr>
                        <a:t>103KW</a:t>
                      </a:r>
                      <a:endParaRPr lang="zh-CN" altLang="en-US" sz="1800" dirty="0">
                        <a:latin typeface="+mn-ea"/>
                        <a:ea typeface="+mn-ea"/>
                      </a:endParaRPr>
                    </a:p>
                  </a:txBody>
                  <a:tcPr/>
                </a:tc>
              </a:tr>
              <a:tr h="376024">
                <a:tc>
                  <a:txBody>
                    <a:bodyPr/>
                    <a:lstStyle/>
                    <a:p>
                      <a:r>
                        <a:rPr lang="en-US" altLang="zh-CN" sz="1800" dirty="0" smtClean="0">
                          <a:latin typeface="+mn-ea"/>
                          <a:ea typeface="+mn-ea"/>
                        </a:rPr>
                        <a:t>A5M5-5302</a:t>
                      </a:r>
                      <a:r>
                        <a:rPr lang="zh-CN" altLang="en-US" sz="1800" dirty="0" smtClean="0">
                          <a:latin typeface="+mn-ea"/>
                          <a:ea typeface="+mn-ea"/>
                        </a:rPr>
                        <a:t>机房</a:t>
                      </a:r>
                      <a:endParaRPr lang="zh-CN" altLang="en-US" sz="1800" dirty="0">
                        <a:latin typeface="+mn-ea"/>
                        <a:ea typeface="+mn-ea"/>
                      </a:endParaRPr>
                    </a:p>
                  </a:txBody>
                  <a:tcPr/>
                </a:tc>
                <a:tc>
                  <a:txBody>
                    <a:bodyPr/>
                    <a:lstStyle/>
                    <a:p>
                      <a:r>
                        <a:rPr lang="en-US" altLang="zh-CN" sz="1800" dirty="0" smtClean="0">
                          <a:latin typeface="+mn-ea"/>
                          <a:ea typeface="+mn-ea"/>
                        </a:rPr>
                        <a:t>1#-2#</a:t>
                      </a:r>
                      <a:endParaRPr lang="zh-CN" altLang="en-US" sz="1800" dirty="0">
                        <a:latin typeface="+mn-ea"/>
                        <a:ea typeface="+mn-ea"/>
                      </a:endParaRPr>
                    </a:p>
                  </a:txBody>
                  <a:tcPr/>
                </a:tc>
                <a:tc>
                  <a:txBody>
                    <a:bodyPr/>
                    <a:lstStyle/>
                    <a:p>
                      <a:r>
                        <a:rPr lang="zh-CN" altLang="en-US" sz="1800" smtClean="0">
                          <a:latin typeface="+mn-ea"/>
                          <a:ea typeface="+mn-ea"/>
                        </a:rPr>
                        <a:t>世图兹</a:t>
                      </a:r>
                      <a:endParaRPr lang="zh-CN" altLang="en-US" sz="1800" dirty="0">
                        <a:latin typeface="+mn-ea"/>
                        <a:ea typeface="+mn-ea"/>
                      </a:endParaRPr>
                    </a:p>
                  </a:txBody>
                  <a:tcPr/>
                </a:tc>
                <a:tc>
                  <a:txBody>
                    <a:bodyPr/>
                    <a:lstStyle/>
                    <a:p>
                      <a:r>
                        <a:rPr lang="en-US" altLang="zh-CN" sz="1800" dirty="0" smtClean="0">
                          <a:latin typeface="+mn-ea"/>
                          <a:ea typeface="+mn-ea"/>
                        </a:rPr>
                        <a:t>54KW</a:t>
                      </a:r>
                      <a:endParaRPr lang="zh-CN" altLang="en-US" sz="1800" dirty="0">
                        <a:latin typeface="+mn-ea"/>
                        <a:ea typeface="+mn-ea"/>
                      </a:endParaRPr>
                    </a:p>
                  </a:txBody>
                  <a:tcPr/>
                </a:tc>
                <a:tc>
                  <a:txBody>
                    <a:bodyPr/>
                    <a:lstStyle/>
                    <a:p>
                      <a:r>
                        <a:rPr lang="en-US" altLang="zh-CN" sz="1800" dirty="0" smtClean="0">
                          <a:latin typeface="+mn-ea"/>
                          <a:ea typeface="+mn-ea"/>
                        </a:rPr>
                        <a:t>1+1</a:t>
                      </a:r>
                      <a:endParaRPr lang="zh-CN" altLang="en-US" sz="1800" dirty="0">
                        <a:latin typeface="+mn-ea"/>
                        <a:ea typeface="+mn-ea"/>
                      </a:endParaRPr>
                    </a:p>
                  </a:txBody>
                  <a:tcPr/>
                </a:tc>
                <a:tc>
                  <a:txBody>
                    <a:bodyPr/>
                    <a:lstStyle/>
                    <a:p>
                      <a:r>
                        <a:rPr lang="en-US" altLang="zh-CN" sz="1800" dirty="0" smtClean="0">
                          <a:latin typeface="+mn-ea"/>
                          <a:ea typeface="+mn-ea"/>
                        </a:rPr>
                        <a:t>0KW</a:t>
                      </a:r>
                    </a:p>
                  </a:txBody>
                  <a:tcPr/>
                </a:tc>
                <a:tc>
                  <a:txBody>
                    <a:bodyPr/>
                    <a:lstStyle/>
                    <a:p>
                      <a:r>
                        <a:rPr lang="en-US" altLang="zh-CN" sz="1800" dirty="0" smtClean="0">
                          <a:latin typeface="+mn-ea"/>
                          <a:ea typeface="+mn-ea"/>
                        </a:rPr>
                        <a:t>0</a:t>
                      </a:r>
                      <a:endParaRPr lang="zh-CN" altLang="en-US" sz="1800" dirty="0">
                        <a:latin typeface="+mn-ea"/>
                        <a:ea typeface="+mn-ea"/>
                      </a:endParaRPr>
                    </a:p>
                  </a:txBody>
                  <a:tcPr/>
                </a:tc>
                <a:tc>
                  <a:txBody>
                    <a:bodyPr/>
                    <a:lstStyle/>
                    <a:p>
                      <a:r>
                        <a:rPr lang="en-US" altLang="zh-CN" sz="1800" dirty="0" smtClean="0">
                          <a:latin typeface="+mn-ea"/>
                          <a:ea typeface="+mn-ea"/>
                        </a:rPr>
                        <a:t>5KW</a:t>
                      </a:r>
                      <a:endParaRPr lang="zh-CN" altLang="en-US" sz="1800" dirty="0">
                        <a:latin typeface="+mn-ea"/>
                        <a:ea typeface="+mn-ea"/>
                      </a:endParaRPr>
                    </a:p>
                  </a:txBody>
                  <a:tcPr/>
                </a:tc>
                <a:tc>
                  <a:txBody>
                    <a:bodyPr/>
                    <a:lstStyle/>
                    <a:p>
                      <a:r>
                        <a:rPr lang="en-US" altLang="zh-CN" sz="1800" smtClean="0">
                          <a:latin typeface="+mn-ea"/>
                          <a:ea typeface="+mn-ea"/>
                        </a:rPr>
                        <a:t>108KW</a:t>
                      </a:r>
                      <a:endParaRPr lang="zh-CN" altLang="en-US" sz="1800" dirty="0">
                        <a:latin typeface="+mn-ea"/>
                        <a:ea typeface="+mn-ea"/>
                      </a:endParaRPr>
                    </a:p>
                  </a:txBody>
                  <a:tcPr/>
                </a:tc>
                <a:tc>
                  <a:txBody>
                    <a:bodyPr/>
                    <a:lstStyle/>
                    <a:p>
                      <a:r>
                        <a:rPr lang="en-US" altLang="zh-CN" sz="1800" dirty="0" smtClean="0">
                          <a:latin typeface="+mn-ea"/>
                          <a:ea typeface="+mn-ea"/>
                        </a:rPr>
                        <a:t>103KW</a:t>
                      </a:r>
                      <a:endParaRPr lang="zh-CN" altLang="en-US" sz="1800" dirty="0">
                        <a:latin typeface="+mn-ea"/>
                        <a:ea typeface="+mn-ea"/>
                      </a:endParaRPr>
                    </a:p>
                  </a:txBody>
                  <a:tcP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35</a:t>
            </a:fld>
            <a:endParaRPr lang="zh-CN" altLang="en-US" dirty="0"/>
          </a:p>
        </p:txBody>
      </p:sp>
      <p:pic>
        <p:nvPicPr>
          <p:cNvPr id="3" name="图片 2" descr="VRV主机"/>
          <p:cNvPicPr>
            <a:picLocks noChangeAspect="1"/>
          </p:cNvPicPr>
          <p:nvPr/>
        </p:nvPicPr>
        <p:blipFill>
          <a:blip r:embed="rId2" cstate="print"/>
          <a:stretch>
            <a:fillRect/>
          </a:stretch>
        </p:blipFill>
        <p:spPr>
          <a:xfrm>
            <a:off x="323850" y="1093470"/>
            <a:ext cx="4274820" cy="5078095"/>
          </a:xfrm>
          <a:prstGeom prst="rect">
            <a:avLst/>
          </a:prstGeom>
        </p:spPr>
      </p:pic>
      <p:sp>
        <p:nvSpPr>
          <p:cNvPr id="4" name="文本框 3"/>
          <p:cNvSpPr txBox="1"/>
          <p:nvPr/>
        </p:nvSpPr>
        <p:spPr>
          <a:xfrm>
            <a:off x="1586230" y="381000"/>
            <a:ext cx="2316480" cy="521970"/>
          </a:xfrm>
          <a:prstGeom prst="rect">
            <a:avLst/>
          </a:prstGeom>
          <a:noFill/>
        </p:spPr>
        <p:txBody>
          <a:bodyPr wrap="none" rtlCol="0">
            <a:spAutoFit/>
          </a:bodyPr>
          <a:lstStyle/>
          <a:p>
            <a:r>
              <a:rPr lang="zh-CN" altLang="en-US" sz="2800" b="1">
                <a:solidFill>
                  <a:schemeClr val="accent1"/>
                </a:solidFill>
              </a:rPr>
              <a:t>空调系统配置</a:t>
            </a:r>
          </a:p>
        </p:txBody>
      </p:sp>
      <p:graphicFrame>
        <p:nvGraphicFramePr>
          <p:cNvPr id="6" name="表格 5"/>
          <p:cNvGraphicFramePr/>
          <p:nvPr/>
        </p:nvGraphicFramePr>
        <p:xfrm>
          <a:off x="5222240" y="1002665"/>
          <a:ext cx="5535295" cy="5332095"/>
        </p:xfrm>
        <a:graphic>
          <a:graphicData uri="http://schemas.openxmlformats.org/drawingml/2006/table">
            <a:tbl>
              <a:tblPr firstRow="1" bandRow="1">
                <a:tableStyleId>{5C22544A-7EE6-4342-B048-85BDC9FD1C3A}</a:tableStyleId>
              </a:tblPr>
              <a:tblGrid>
                <a:gridCol w="595630"/>
                <a:gridCol w="785495"/>
                <a:gridCol w="1231900"/>
                <a:gridCol w="732155"/>
                <a:gridCol w="1094740"/>
                <a:gridCol w="1095375"/>
              </a:tblGrid>
              <a:tr h="455295">
                <a:tc>
                  <a:txBody>
                    <a:bodyPr/>
                    <a:lstStyle/>
                    <a:p>
                      <a:pPr algn="ctr">
                        <a:buNone/>
                      </a:pPr>
                      <a:r>
                        <a:rPr lang="zh-CN" altLang="en-US" sz="1600"/>
                        <a:t>品牌</a:t>
                      </a:r>
                    </a:p>
                  </a:txBody>
                  <a:tcPr anchor="ctr"/>
                </a:tc>
                <a:tc>
                  <a:txBody>
                    <a:bodyPr/>
                    <a:lstStyle/>
                    <a:p>
                      <a:pPr algn="ctr">
                        <a:buNone/>
                      </a:pPr>
                      <a:r>
                        <a:rPr lang="zh-CN" altLang="en-US" sz="1600"/>
                        <a:t>名称</a:t>
                      </a:r>
                    </a:p>
                  </a:txBody>
                  <a:tcPr anchor="ctr"/>
                </a:tc>
                <a:tc>
                  <a:txBody>
                    <a:bodyPr/>
                    <a:lstStyle/>
                    <a:p>
                      <a:pPr algn="ctr">
                        <a:buNone/>
                      </a:pPr>
                      <a:r>
                        <a:rPr lang="zh-CN" altLang="en-US" sz="1600"/>
                        <a:t>型号</a:t>
                      </a:r>
                    </a:p>
                  </a:txBody>
                  <a:tcPr anchor="ctr"/>
                </a:tc>
                <a:tc>
                  <a:txBody>
                    <a:bodyPr/>
                    <a:lstStyle/>
                    <a:p>
                      <a:pPr algn="ctr">
                        <a:buNone/>
                      </a:pPr>
                      <a:r>
                        <a:rPr lang="zh-CN" altLang="en-US" sz="1600"/>
                        <a:t>数量</a:t>
                      </a:r>
                    </a:p>
                  </a:txBody>
                  <a:tcPr anchor="ctr"/>
                </a:tc>
                <a:tc>
                  <a:txBody>
                    <a:bodyPr/>
                    <a:lstStyle/>
                    <a:p>
                      <a:pPr algn="ctr">
                        <a:buNone/>
                      </a:pPr>
                      <a:r>
                        <a:rPr lang="zh-CN" altLang="en-US" sz="1600"/>
                        <a:t>位置</a:t>
                      </a:r>
                    </a:p>
                  </a:txBody>
                  <a:tcPr anchor="ctr"/>
                </a:tc>
                <a:tc>
                  <a:txBody>
                    <a:bodyPr/>
                    <a:lstStyle/>
                    <a:p>
                      <a:pPr algn="ctr">
                        <a:buNone/>
                      </a:pPr>
                      <a:r>
                        <a:rPr lang="zh-CN" altLang="en-US" sz="1600"/>
                        <a:t>数量</a:t>
                      </a:r>
                    </a:p>
                  </a:txBody>
                  <a:tcPr anchor="ctr"/>
                </a:tc>
              </a:tr>
              <a:tr h="304800">
                <a:tc rowSpan="16">
                  <a:txBody>
                    <a:bodyPr/>
                    <a:lstStyle/>
                    <a:p>
                      <a:pPr algn="ctr">
                        <a:buNone/>
                      </a:pPr>
                      <a:r>
                        <a:rPr lang="zh-CN" altLang="en-US" sz="1600" b="1"/>
                        <a:t>开利</a:t>
                      </a:r>
                    </a:p>
                  </a:txBody>
                  <a:tcPr anchor="ctr"/>
                </a:tc>
                <a:tc rowSpan="16">
                  <a:txBody>
                    <a:bodyPr/>
                    <a:lstStyle/>
                    <a:p>
                      <a:pPr algn="ctr">
                        <a:buNone/>
                      </a:pPr>
                      <a:r>
                        <a:rPr lang="en-US" altLang="zh-CN" sz="1600" b="1"/>
                        <a:t>VRV</a:t>
                      </a:r>
                      <a:r>
                        <a:rPr lang="zh-CN" altLang="en-US" sz="1600" b="1"/>
                        <a:t>室外机</a:t>
                      </a:r>
                    </a:p>
                  </a:txBody>
                  <a:tcPr anchor="ctr"/>
                </a:tc>
                <a:tc>
                  <a:txBody>
                    <a:bodyPr/>
                    <a:lstStyle/>
                    <a:p>
                      <a:pPr algn="ctr">
                        <a:buNone/>
                      </a:pPr>
                      <a:r>
                        <a:rPr lang="en-US" altLang="zh-CN" sz="1400" b="1"/>
                        <a:t>10/9013</a:t>
                      </a:r>
                    </a:p>
                  </a:txBody>
                  <a:tcPr anchor="ctr"/>
                </a:tc>
                <a:tc>
                  <a:txBody>
                    <a:bodyPr/>
                    <a:lstStyle/>
                    <a:p>
                      <a:pPr algn="ctr">
                        <a:buNone/>
                      </a:pPr>
                      <a:r>
                        <a:rPr lang="en-US" altLang="zh-CN" sz="1400" b="1"/>
                        <a:t>1</a:t>
                      </a:r>
                    </a:p>
                  </a:txBody>
                  <a:tcPr anchor="ctr"/>
                </a:tc>
                <a:tc rowSpan="5">
                  <a:txBody>
                    <a:bodyPr/>
                    <a:lstStyle/>
                    <a:p>
                      <a:pPr algn="ctr">
                        <a:buNone/>
                      </a:pPr>
                      <a:r>
                        <a:rPr lang="en-US" altLang="zh-CN" sz="1600" b="1"/>
                        <a:t>M2</a:t>
                      </a:r>
                      <a:r>
                        <a:rPr lang="zh-CN" altLang="en-US" sz="1600" b="1"/>
                        <a:t>楼顶</a:t>
                      </a:r>
                    </a:p>
                  </a:txBody>
                  <a:tcPr anchor="ctr"/>
                </a:tc>
                <a:tc rowSpan="5">
                  <a:txBody>
                    <a:bodyPr/>
                    <a:lstStyle/>
                    <a:p>
                      <a:pPr algn="ctr">
                        <a:buNone/>
                      </a:pPr>
                      <a:r>
                        <a:rPr lang="en-US" altLang="zh-CN" sz="1600" b="1"/>
                        <a:t>9</a:t>
                      </a:r>
                    </a:p>
                  </a:txBody>
                  <a:tcPr anchor="ctr"/>
                </a:tc>
              </a:tr>
              <a:tr h="304800">
                <a:tc vMerge="1">
                  <a:txBody>
                    <a:bodyPr/>
                    <a:lstStyle/>
                    <a:p>
                      <a:endParaRPr lang="zh-CN"/>
                    </a:p>
                  </a:txBody>
                  <a:tcPr/>
                </a:tc>
                <a:tc vMerge="1">
                  <a:txBody>
                    <a:bodyPr/>
                    <a:lstStyle/>
                    <a:p>
                      <a:endParaRPr lang="zh-CN"/>
                    </a:p>
                  </a:txBody>
                  <a:tcPr/>
                </a:tc>
                <a:tc>
                  <a:txBody>
                    <a:bodyPr/>
                    <a:lstStyle/>
                    <a:p>
                      <a:pPr algn="ctr">
                        <a:buNone/>
                      </a:pPr>
                      <a:r>
                        <a:rPr lang="en-US" altLang="zh-CN" sz="1400" b="1"/>
                        <a:t>20/9013</a:t>
                      </a:r>
                    </a:p>
                  </a:txBody>
                  <a:tcPr anchor="ctr"/>
                </a:tc>
                <a:tc>
                  <a:txBody>
                    <a:bodyPr/>
                    <a:lstStyle/>
                    <a:p>
                      <a:pPr algn="ctr">
                        <a:buNone/>
                      </a:pPr>
                      <a:r>
                        <a:rPr lang="en-US" altLang="zh-CN" sz="1400" b="1"/>
                        <a:t>1</a:t>
                      </a:r>
                    </a:p>
                  </a:txBody>
                  <a:tcPr anchor="ctr"/>
                </a:tc>
                <a:tc vMerge="1">
                  <a:txBody>
                    <a:bodyPr/>
                    <a:lstStyle/>
                    <a:p>
                      <a:endParaRPr lang="zh-CN"/>
                    </a:p>
                  </a:txBody>
                  <a:tcPr/>
                </a:tc>
                <a:tc vMerge="1">
                  <a:txBody>
                    <a:bodyPr/>
                    <a:lstStyle/>
                    <a:p>
                      <a:endParaRPr lang="zh-CN"/>
                    </a:p>
                  </a:txBody>
                  <a:tcPr/>
                </a:tc>
              </a:tr>
              <a:tr h="304800">
                <a:tc vMerge="1">
                  <a:txBody>
                    <a:bodyPr/>
                    <a:lstStyle/>
                    <a:p>
                      <a:endParaRPr lang="zh-CN"/>
                    </a:p>
                  </a:txBody>
                  <a:tcPr/>
                </a:tc>
                <a:tc vMerge="1">
                  <a:txBody>
                    <a:bodyPr/>
                    <a:lstStyle/>
                    <a:p>
                      <a:endParaRPr lang="zh-CN"/>
                    </a:p>
                  </a:txBody>
                  <a:tcPr/>
                </a:tc>
                <a:tc>
                  <a:txBody>
                    <a:bodyPr/>
                    <a:lstStyle/>
                    <a:p>
                      <a:pPr algn="ctr">
                        <a:buNone/>
                      </a:pPr>
                      <a:r>
                        <a:rPr lang="en-US" altLang="zh-CN" sz="1400" b="1"/>
                        <a:t>24/9013</a:t>
                      </a:r>
                    </a:p>
                  </a:txBody>
                  <a:tcPr anchor="ctr"/>
                </a:tc>
                <a:tc>
                  <a:txBody>
                    <a:bodyPr/>
                    <a:lstStyle/>
                    <a:p>
                      <a:pPr algn="ctr">
                        <a:buNone/>
                      </a:pPr>
                      <a:r>
                        <a:rPr lang="en-US" altLang="zh-CN" sz="1400" b="1"/>
                        <a:t>1</a:t>
                      </a:r>
                    </a:p>
                  </a:txBody>
                  <a:tcPr anchor="ctr"/>
                </a:tc>
                <a:tc vMerge="1">
                  <a:txBody>
                    <a:bodyPr/>
                    <a:lstStyle/>
                    <a:p>
                      <a:endParaRPr lang="zh-CN"/>
                    </a:p>
                  </a:txBody>
                  <a:tcPr/>
                </a:tc>
                <a:tc vMerge="1">
                  <a:txBody>
                    <a:bodyPr/>
                    <a:lstStyle/>
                    <a:p>
                      <a:endParaRPr lang="zh-CN"/>
                    </a:p>
                  </a:txBody>
                  <a:tcPr/>
                </a:tc>
              </a:tr>
              <a:tr h="304800">
                <a:tc vMerge="1">
                  <a:txBody>
                    <a:bodyPr/>
                    <a:lstStyle/>
                    <a:p>
                      <a:endParaRPr lang="zh-CN"/>
                    </a:p>
                  </a:txBody>
                  <a:tcPr/>
                </a:tc>
                <a:tc vMerge="1">
                  <a:txBody>
                    <a:bodyPr/>
                    <a:lstStyle/>
                    <a:p>
                      <a:endParaRPr lang="zh-CN"/>
                    </a:p>
                  </a:txBody>
                  <a:tcPr/>
                </a:tc>
                <a:tc>
                  <a:txBody>
                    <a:bodyPr/>
                    <a:lstStyle/>
                    <a:p>
                      <a:pPr algn="ctr">
                        <a:buNone/>
                      </a:pPr>
                      <a:r>
                        <a:rPr lang="en-US" altLang="zh-CN" sz="1400" b="1"/>
                        <a:t>12/9011</a:t>
                      </a:r>
                    </a:p>
                  </a:txBody>
                  <a:tcPr anchor="ctr"/>
                </a:tc>
                <a:tc>
                  <a:txBody>
                    <a:bodyPr/>
                    <a:lstStyle/>
                    <a:p>
                      <a:pPr algn="ctr">
                        <a:buNone/>
                      </a:pPr>
                      <a:r>
                        <a:rPr lang="en-US" altLang="zh-CN" sz="1400" b="1"/>
                        <a:t>4</a:t>
                      </a:r>
                    </a:p>
                  </a:txBody>
                  <a:tcPr anchor="ctr"/>
                </a:tc>
                <a:tc vMerge="1">
                  <a:txBody>
                    <a:bodyPr/>
                    <a:lstStyle/>
                    <a:p>
                      <a:endParaRPr lang="zh-CN"/>
                    </a:p>
                  </a:txBody>
                  <a:tcPr/>
                </a:tc>
                <a:tc vMerge="1">
                  <a:txBody>
                    <a:bodyPr/>
                    <a:lstStyle/>
                    <a:p>
                      <a:endParaRPr lang="zh-CN"/>
                    </a:p>
                  </a:txBody>
                  <a:tcPr/>
                </a:tc>
              </a:tr>
              <a:tr h="304800">
                <a:tc vMerge="1">
                  <a:txBody>
                    <a:bodyPr/>
                    <a:lstStyle/>
                    <a:p>
                      <a:endParaRPr lang="zh-CN"/>
                    </a:p>
                  </a:txBody>
                  <a:tcPr/>
                </a:tc>
                <a:tc vMerge="1">
                  <a:txBody>
                    <a:bodyPr/>
                    <a:lstStyle/>
                    <a:p>
                      <a:endParaRPr lang="zh-CN"/>
                    </a:p>
                  </a:txBody>
                  <a:tcPr/>
                </a:tc>
                <a:tc>
                  <a:txBody>
                    <a:bodyPr/>
                    <a:lstStyle/>
                    <a:p>
                      <a:pPr algn="ctr">
                        <a:buNone/>
                      </a:pPr>
                      <a:r>
                        <a:rPr lang="en-US" altLang="zh-CN" sz="1400" b="1"/>
                        <a:t>14/9011</a:t>
                      </a:r>
                    </a:p>
                  </a:txBody>
                  <a:tcPr anchor="ctr"/>
                </a:tc>
                <a:tc>
                  <a:txBody>
                    <a:bodyPr/>
                    <a:lstStyle/>
                    <a:p>
                      <a:pPr algn="ctr">
                        <a:buNone/>
                      </a:pPr>
                      <a:r>
                        <a:rPr lang="en-US" altLang="zh-CN" sz="1400" b="1"/>
                        <a:t>2</a:t>
                      </a:r>
                    </a:p>
                  </a:txBody>
                  <a:tcPr anchor="ctr"/>
                </a:tc>
                <a:tc vMerge="1">
                  <a:txBody>
                    <a:bodyPr/>
                    <a:lstStyle/>
                    <a:p>
                      <a:endParaRPr lang="zh-CN"/>
                    </a:p>
                  </a:txBody>
                  <a:tcPr/>
                </a:tc>
                <a:tc vMerge="1">
                  <a:txBody>
                    <a:bodyPr/>
                    <a:lstStyle/>
                    <a:p>
                      <a:endParaRPr lang="zh-CN"/>
                    </a:p>
                  </a:txBody>
                  <a:tcPr/>
                </a:tc>
              </a:tr>
              <a:tr h="304800">
                <a:tc vMerge="1">
                  <a:txBody>
                    <a:bodyPr/>
                    <a:lstStyle/>
                    <a:p>
                      <a:endParaRPr lang="zh-CN"/>
                    </a:p>
                  </a:txBody>
                  <a:tcPr/>
                </a:tc>
                <a:tc vMerge="1">
                  <a:txBody>
                    <a:bodyPr/>
                    <a:lstStyle/>
                    <a:p>
                      <a:endParaRPr lang="zh-CN"/>
                    </a:p>
                  </a:txBody>
                  <a:tcPr/>
                </a:tc>
                <a:tc>
                  <a:txBody>
                    <a:bodyPr/>
                    <a:lstStyle/>
                    <a:p>
                      <a:pPr algn="ctr">
                        <a:buNone/>
                      </a:pPr>
                      <a:r>
                        <a:rPr lang="en-US" altLang="zh-CN" sz="1400" b="1"/>
                        <a:t>10/9013</a:t>
                      </a:r>
                    </a:p>
                  </a:txBody>
                  <a:tcPr anchor="ctr"/>
                </a:tc>
                <a:tc>
                  <a:txBody>
                    <a:bodyPr/>
                    <a:lstStyle/>
                    <a:p>
                      <a:pPr algn="ctr">
                        <a:buNone/>
                      </a:pPr>
                      <a:r>
                        <a:rPr lang="en-US" altLang="zh-CN" sz="1400" b="1"/>
                        <a:t>1</a:t>
                      </a:r>
                    </a:p>
                  </a:txBody>
                  <a:tcPr anchor="ctr"/>
                </a:tc>
                <a:tc rowSpan="5">
                  <a:txBody>
                    <a:bodyPr/>
                    <a:lstStyle/>
                    <a:p>
                      <a:pPr algn="ctr">
                        <a:buNone/>
                      </a:pPr>
                      <a:r>
                        <a:rPr lang="en-US" altLang="zh-CN" sz="1600" b="1"/>
                        <a:t>M4</a:t>
                      </a:r>
                      <a:r>
                        <a:rPr lang="zh-CN" altLang="en-US" sz="1600" b="1"/>
                        <a:t>楼顶</a:t>
                      </a:r>
                    </a:p>
                  </a:txBody>
                  <a:tcPr anchor="ctr"/>
                </a:tc>
                <a:tc rowSpan="5">
                  <a:txBody>
                    <a:bodyPr/>
                    <a:lstStyle/>
                    <a:p>
                      <a:pPr algn="ctr">
                        <a:buNone/>
                      </a:pPr>
                      <a:r>
                        <a:rPr lang="en-US" altLang="zh-CN" sz="1600" b="1"/>
                        <a:t>9</a:t>
                      </a:r>
                    </a:p>
                  </a:txBody>
                  <a:tcPr anchor="ctr"/>
                </a:tc>
              </a:tr>
              <a:tr h="304800">
                <a:tc vMerge="1">
                  <a:txBody>
                    <a:bodyPr/>
                    <a:lstStyle/>
                    <a:p>
                      <a:endParaRPr lang="zh-CN"/>
                    </a:p>
                  </a:txBody>
                  <a:tcPr/>
                </a:tc>
                <a:tc vMerge="1">
                  <a:txBody>
                    <a:bodyPr/>
                    <a:lstStyle/>
                    <a:p>
                      <a:endParaRPr lang="zh-CN"/>
                    </a:p>
                  </a:txBody>
                  <a:tcPr/>
                </a:tc>
                <a:tc>
                  <a:txBody>
                    <a:bodyPr/>
                    <a:lstStyle/>
                    <a:p>
                      <a:pPr algn="ctr">
                        <a:buNone/>
                      </a:pPr>
                      <a:r>
                        <a:rPr lang="en-US" altLang="zh-CN" sz="1400" b="1"/>
                        <a:t>20/9013</a:t>
                      </a:r>
                    </a:p>
                  </a:txBody>
                  <a:tcPr anchor="ctr"/>
                </a:tc>
                <a:tc>
                  <a:txBody>
                    <a:bodyPr/>
                    <a:lstStyle/>
                    <a:p>
                      <a:pPr algn="ctr">
                        <a:buNone/>
                      </a:pPr>
                      <a:r>
                        <a:rPr lang="en-US" altLang="zh-CN" sz="1400" b="1"/>
                        <a:t>1</a:t>
                      </a:r>
                    </a:p>
                  </a:txBody>
                  <a:tcPr anchor="ctr"/>
                </a:tc>
                <a:tc vMerge="1">
                  <a:txBody>
                    <a:bodyPr/>
                    <a:lstStyle/>
                    <a:p>
                      <a:endParaRPr lang="zh-CN"/>
                    </a:p>
                  </a:txBody>
                  <a:tcPr/>
                </a:tc>
                <a:tc vMerge="1">
                  <a:txBody>
                    <a:bodyPr/>
                    <a:lstStyle/>
                    <a:p>
                      <a:endParaRPr lang="zh-CN"/>
                    </a:p>
                  </a:txBody>
                  <a:tcPr/>
                </a:tc>
              </a:tr>
              <a:tr h="304800">
                <a:tc vMerge="1">
                  <a:txBody>
                    <a:bodyPr/>
                    <a:lstStyle/>
                    <a:p>
                      <a:endParaRPr lang="zh-CN"/>
                    </a:p>
                  </a:txBody>
                  <a:tcPr/>
                </a:tc>
                <a:tc vMerge="1">
                  <a:txBody>
                    <a:bodyPr/>
                    <a:lstStyle/>
                    <a:p>
                      <a:endParaRPr lang="zh-CN"/>
                    </a:p>
                  </a:txBody>
                  <a:tcPr/>
                </a:tc>
                <a:tc>
                  <a:txBody>
                    <a:bodyPr/>
                    <a:lstStyle/>
                    <a:p>
                      <a:pPr algn="ctr">
                        <a:buNone/>
                      </a:pPr>
                      <a:r>
                        <a:rPr lang="en-US" altLang="zh-CN" sz="1400" b="1"/>
                        <a:t>12/9011</a:t>
                      </a:r>
                    </a:p>
                  </a:txBody>
                  <a:tcPr anchor="ctr"/>
                </a:tc>
                <a:tc>
                  <a:txBody>
                    <a:bodyPr/>
                    <a:lstStyle/>
                    <a:p>
                      <a:pPr algn="ctr">
                        <a:buNone/>
                      </a:pPr>
                      <a:r>
                        <a:rPr lang="en-US" altLang="zh-CN" sz="1400" b="1"/>
                        <a:t>5</a:t>
                      </a:r>
                    </a:p>
                  </a:txBody>
                  <a:tcPr anchor="ctr"/>
                </a:tc>
                <a:tc vMerge="1">
                  <a:txBody>
                    <a:bodyPr/>
                    <a:lstStyle/>
                    <a:p>
                      <a:endParaRPr lang="zh-CN"/>
                    </a:p>
                  </a:txBody>
                  <a:tcPr/>
                </a:tc>
                <a:tc vMerge="1">
                  <a:txBody>
                    <a:bodyPr/>
                    <a:lstStyle/>
                    <a:p>
                      <a:endParaRPr lang="zh-CN"/>
                    </a:p>
                  </a:txBody>
                  <a:tcPr/>
                </a:tc>
              </a:tr>
              <a:tr h="304800">
                <a:tc vMerge="1">
                  <a:txBody>
                    <a:bodyPr/>
                    <a:lstStyle/>
                    <a:p>
                      <a:endParaRPr lang="zh-CN"/>
                    </a:p>
                  </a:txBody>
                  <a:tcPr/>
                </a:tc>
                <a:tc vMerge="1">
                  <a:txBody>
                    <a:bodyPr/>
                    <a:lstStyle/>
                    <a:p>
                      <a:endParaRPr lang="zh-CN"/>
                    </a:p>
                  </a:txBody>
                  <a:tcPr/>
                </a:tc>
                <a:tc>
                  <a:txBody>
                    <a:bodyPr/>
                    <a:lstStyle/>
                    <a:p>
                      <a:pPr algn="ctr">
                        <a:buNone/>
                      </a:pPr>
                      <a:r>
                        <a:rPr lang="en-US" altLang="zh-CN" sz="1400" b="1"/>
                        <a:t>14/9011</a:t>
                      </a:r>
                    </a:p>
                  </a:txBody>
                  <a:tcPr anchor="ctr"/>
                </a:tc>
                <a:tc>
                  <a:txBody>
                    <a:bodyPr/>
                    <a:lstStyle/>
                    <a:p>
                      <a:pPr algn="ctr">
                        <a:buNone/>
                      </a:pPr>
                      <a:r>
                        <a:rPr lang="en-US" altLang="zh-CN" sz="1400" b="1"/>
                        <a:t>1</a:t>
                      </a:r>
                    </a:p>
                  </a:txBody>
                  <a:tcPr anchor="ctr"/>
                </a:tc>
                <a:tc vMerge="1">
                  <a:txBody>
                    <a:bodyPr/>
                    <a:lstStyle/>
                    <a:p>
                      <a:endParaRPr lang="zh-CN"/>
                    </a:p>
                  </a:txBody>
                  <a:tcPr/>
                </a:tc>
                <a:tc vMerge="1">
                  <a:txBody>
                    <a:bodyPr/>
                    <a:lstStyle/>
                    <a:p>
                      <a:endParaRPr lang="zh-CN"/>
                    </a:p>
                  </a:txBody>
                  <a:tcPr/>
                </a:tc>
              </a:tr>
              <a:tr h="304800">
                <a:tc vMerge="1">
                  <a:txBody>
                    <a:bodyPr/>
                    <a:lstStyle/>
                    <a:p>
                      <a:endParaRPr lang="zh-CN"/>
                    </a:p>
                  </a:txBody>
                  <a:tcPr/>
                </a:tc>
                <a:tc vMerge="1">
                  <a:txBody>
                    <a:bodyPr/>
                    <a:lstStyle/>
                    <a:p>
                      <a:endParaRPr lang="zh-CN"/>
                    </a:p>
                  </a:txBody>
                  <a:tcPr/>
                </a:tc>
                <a:tc>
                  <a:txBody>
                    <a:bodyPr/>
                    <a:lstStyle/>
                    <a:p>
                      <a:pPr algn="ctr">
                        <a:buNone/>
                      </a:pPr>
                      <a:r>
                        <a:rPr lang="en-US" altLang="zh-CN" sz="1400" b="1"/>
                        <a:t>24/9013</a:t>
                      </a:r>
                    </a:p>
                  </a:txBody>
                  <a:tcPr anchor="ctr"/>
                </a:tc>
                <a:tc>
                  <a:txBody>
                    <a:bodyPr/>
                    <a:lstStyle/>
                    <a:p>
                      <a:pPr algn="ctr">
                        <a:buNone/>
                      </a:pPr>
                      <a:r>
                        <a:rPr lang="en-US" altLang="zh-CN" sz="1400" b="1"/>
                        <a:t>1</a:t>
                      </a:r>
                    </a:p>
                  </a:txBody>
                  <a:tcPr anchor="ctr"/>
                </a:tc>
                <a:tc vMerge="1">
                  <a:txBody>
                    <a:bodyPr/>
                    <a:lstStyle/>
                    <a:p>
                      <a:endParaRPr lang="zh-CN"/>
                    </a:p>
                  </a:txBody>
                  <a:tcPr/>
                </a:tc>
                <a:tc vMerge="1">
                  <a:txBody>
                    <a:bodyPr/>
                    <a:lstStyle/>
                    <a:p>
                      <a:endParaRPr lang="zh-CN"/>
                    </a:p>
                  </a:txBody>
                  <a:tcPr/>
                </a:tc>
              </a:tr>
              <a:tr h="304800">
                <a:tc vMerge="1">
                  <a:txBody>
                    <a:bodyPr/>
                    <a:lstStyle/>
                    <a:p>
                      <a:endParaRPr lang="zh-CN"/>
                    </a:p>
                  </a:txBody>
                  <a:tcPr/>
                </a:tc>
                <a:tc vMerge="1">
                  <a:txBody>
                    <a:bodyPr/>
                    <a:lstStyle/>
                    <a:p>
                      <a:endParaRPr lang="zh-CN"/>
                    </a:p>
                  </a:txBody>
                  <a:tcPr/>
                </a:tc>
                <a:tc>
                  <a:txBody>
                    <a:bodyPr/>
                    <a:lstStyle/>
                    <a:p>
                      <a:pPr algn="ctr">
                        <a:buNone/>
                      </a:pPr>
                      <a:r>
                        <a:rPr lang="en-US" altLang="zh-CN" sz="1400" b="1"/>
                        <a:t>10/9013</a:t>
                      </a:r>
                    </a:p>
                  </a:txBody>
                  <a:tcPr anchor="ctr"/>
                </a:tc>
                <a:tc>
                  <a:txBody>
                    <a:bodyPr/>
                    <a:lstStyle/>
                    <a:p>
                      <a:pPr algn="ctr">
                        <a:buNone/>
                      </a:pPr>
                      <a:r>
                        <a:rPr lang="en-US" altLang="zh-CN" sz="1400" b="1"/>
                        <a:t>2</a:t>
                      </a:r>
                    </a:p>
                  </a:txBody>
                  <a:tcPr anchor="ctr"/>
                </a:tc>
                <a:tc rowSpan="3">
                  <a:txBody>
                    <a:bodyPr/>
                    <a:lstStyle/>
                    <a:p>
                      <a:pPr algn="ctr">
                        <a:buNone/>
                      </a:pPr>
                      <a:r>
                        <a:rPr lang="en-US" altLang="zh-CN" sz="1600" b="1"/>
                        <a:t>M5</a:t>
                      </a:r>
                      <a:r>
                        <a:rPr lang="zh-CN" altLang="en-US" sz="1600" b="1"/>
                        <a:t>楼顶</a:t>
                      </a:r>
                    </a:p>
                  </a:txBody>
                  <a:tcPr anchor="ctr">
                    <a:solidFill>
                      <a:schemeClr val="tx2">
                        <a:lumMod val="20000"/>
                        <a:lumOff val="80000"/>
                      </a:schemeClr>
                    </a:solidFill>
                  </a:tcPr>
                </a:tc>
                <a:tc rowSpan="3">
                  <a:txBody>
                    <a:bodyPr/>
                    <a:lstStyle/>
                    <a:p>
                      <a:pPr algn="ctr">
                        <a:buNone/>
                      </a:pPr>
                      <a:r>
                        <a:rPr lang="en-US" altLang="zh-CN" sz="1600" b="1"/>
                        <a:t>8</a:t>
                      </a:r>
                    </a:p>
                  </a:txBody>
                  <a:tcPr anchor="ctr">
                    <a:solidFill>
                      <a:schemeClr val="tx2">
                        <a:lumMod val="20000"/>
                        <a:lumOff val="80000"/>
                      </a:schemeClr>
                    </a:solidFill>
                  </a:tcPr>
                </a:tc>
              </a:tr>
              <a:tr h="304800">
                <a:tc vMerge="1">
                  <a:txBody>
                    <a:bodyPr/>
                    <a:lstStyle/>
                    <a:p>
                      <a:endParaRPr lang="zh-CN"/>
                    </a:p>
                  </a:txBody>
                  <a:tcPr/>
                </a:tc>
                <a:tc vMerge="1">
                  <a:txBody>
                    <a:bodyPr/>
                    <a:lstStyle/>
                    <a:p>
                      <a:endParaRPr lang="zh-CN"/>
                    </a:p>
                  </a:txBody>
                  <a:tcPr/>
                </a:tc>
                <a:tc>
                  <a:txBody>
                    <a:bodyPr/>
                    <a:lstStyle/>
                    <a:p>
                      <a:pPr algn="ctr">
                        <a:buNone/>
                      </a:pPr>
                      <a:r>
                        <a:rPr lang="en-US" altLang="zh-CN" sz="1400" b="1"/>
                        <a:t>12/9011</a:t>
                      </a:r>
                    </a:p>
                  </a:txBody>
                  <a:tcPr anchor="ctr"/>
                </a:tc>
                <a:tc>
                  <a:txBody>
                    <a:bodyPr/>
                    <a:lstStyle/>
                    <a:p>
                      <a:pPr algn="ctr">
                        <a:buNone/>
                      </a:pPr>
                      <a:r>
                        <a:rPr lang="en-US" altLang="zh-CN" sz="1400" b="1"/>
                        <a:t>3</a:t>
                      </a:r>
                    </a:p>
                  </a:txBody>
                  <a:tcPr anchor="ctr"/>
                </a:tc>
                <a:tc vMerge="1">
                  <a:txBody>
                    <a:bodyPr/>
                    <a:lstStyle/>
                    <a:p>
                      <a:endParaRPr lang="zh-CN"/>
                    </a:p>
                  </a:txBody>
                  <a:tcPr/>
                </a:tc>
                <a:tc vMerge="1">
                  <a:txBody>
                    <a:bodyPr/>
                    <a:lstStyle/>
                    <a:p>
                      <a:endParaRPr lang="zh-CN"/>
                    </a:p>
                  </a:txBody>
                  <a:tcPr>
                    <a:solidFill>
                      <a:schemeClr val="tx2">
                        <a:lumMod val="20000"/>
                        <a:lumOff val="80000"/>
                      </a:schemeClr>
                    </a:solidFill>
                  </a:tcPr>
                </a:tc>
              </a:tr>
              <a:tr h="304800">
                <a:tc vMerge="1">
                  <a:txBody>
                    <a:bodyPr/>
                    <a:lstStyle/>
                    <a:p>
                      <a:endParaRPr lang="zh-CN"/>
                    </a:p>
                  </a:txBody>
                  <a:tcPr/>
                </a:tc>
                <a:tc vMerge="1">
                  <a:txBody>
                    <a:bodyPr/>
                    <a:lstStyle/>
                    <a:p>
                      <a:endParaRPr lang="zh-CN"/>
                    </a:p>
                  </a:txBody>
                  <a:tcPr/>
                </a:tc>
                <a:tc>
                  <a:txBody>
                    <a:bodyPr/>
                    <a:lstStyle/>
                    <a:p>
                      <a:pPr algn="ctr">
                        <a:buNone/>
                      </a:pPr>
                      <a:r>
                        <a:rPr lang="en-US" altLang="zh-CN" sz="1400" b="1"/>
                        <a:t>14/9011</a:t>
                      </a:r>
                    </a:p>
                  </a:txBody>
                  <a:tcPr anchor="ctr"/>
                </a:tc>
                <a:tc>
                  <a:txBody>
                    <a:bodyPr/>
                    <a:lstStyle/>
                    <a:p>
                      <a:pPr algn="ctr">
                        <a:buNone/>
                      </a:pPr>
                      <a:r>
                        <a:rPr lang="en-US" altLang="zh-CN" sz="1400" b="1"/>
                        <a:t>3</a:t>
                      </a:r>
                    </a:p>
                  </a:txBody>
                  <a:tcPr anchor="ctr"/>
                </a:tc>
                <a:tc vMerge="1">
                  <a:txBody>
                    <a:bodyPr/>
                    <a:lstStyle/>
                    <a:p>
                      <a:endParaRPr lang="zh-CN"/>
                    </a:p>
                  </a:txBody>
                  <a:tcPr/>
                </a:tc>
                <a:tc vMerge="1">
                  <a:txBody>
                    <a:bodyPr/>
                    <a:lstStyle/>
                    <a:p>
                      <a:endParaRPr lang="zh-CN"/>
                    </a:p>
                  </a:txBody>
                  <a:tcPr>
                    <a:solidFill>
                      <a:schemeClr val="tx2">
                        <a:lumMod val="20000"/>
                        <a:lumOff val="80000"/>
                      </a:schemeClr>
                    </a:solidFill>
                  </a:tcPr>
                </a:tc>
              </a:tr>
              <a:tr h="304800">
                <a:tc vMerge="1">
                  <a:txBody>
                    <a:bodyPr/>
                    <a:lstStyle/>
                    <a:p>
                      <a:endParaRPr lang="zh-CN"/>
                    </a:p>
                  </a:txBody>
                  <a:tcPr/>
                </a:tc>
                <a:tc vMerge="1">
                  <a:txBody>
                    <a:bodyPr/>
                    <a:lstStyle/>
                    <a:p>
                      <a:endParaRPr lang="zh-CN"/>
                    </a:p>
                  </a:txBody>
                  <a:tcPr/>
                </a:tc>
                <a:tc>
                  <a:txBody>
                    <a:bodyPr/>
                    <a:lstStyle/>
                    <a:p>
                      <a:pPr algn="ctr">
                        <a:buClrTx/>
                        <a:buSzTx/>
                        <a:buFontTx/>
                        <a:buNone/>
                      </a:pPr>
                      <a:r>
                        <a:rPr lang="en-US" altLang="zh-CN" sz="1400" b="1"/>
                        <a:t>20/9013</a:t>
                      </a:r>
                    </a:p>
                  </a:txBody>
                  <a:tcPr marL="12700" marR="12700" marT="12700" anchor="b"/>
                </a:tc>
                <a:tc>
                  <a:txBody>
                    <a:bodyPr/>
                    <a:lstStyle/>
                    <a:p>
                      <a:pPr algn="ctr">
                        <a:buClrTx/>
                        <a:buSzTx/>
                        <a:buFontTx/>
                        <a:buNone/>
                      </a:pPr>
                      <a:r>
                        <a:rPr lang="en-US" altLang="zh-CN" sz="1400" b="1"/>
                        <a:t>2</a:t>
                      </a:r>
                    </a:p>
                  </a:txBody>
                  <a:tcPr anchor="ctr"/>
                </a:tc>
                <a:tc rowSpan="3">
                  <a:txBody>
                    <a:bodyPr/>
                    <a:lstStyle/>
                    <a:p>
                      <a:pPr algn="ctr">
                        <a:buNone/>
                      </a:pPr>
                      <a:r>
                        <a:rPr lang="en-US" altLang="zh-CN" sz="1600" b="1"/>
                        <a:t>M1</a:t>
                      </a:r>
                      <a:r>
                        <a:rPr lang="zh-CN" altLang="en-US" sz="1600" b="1"/>
                        <a:t>楼顶</a:t>
                      </a:r>
                    </a:p>
                  </a:txBody>
                  <a:tcPr anchor="ctr">
                    <a:solidFill>
                      <a:schemeClr val="tx2">
                        <a:lumMod val="20000"/>
                        <a:lumOff val="80000"/>
                      </a:schemeClr>
                    </a:solidFill>
                  </a:tcPr>
                </a:tc>
                <a:tc rowSpan="3">
                  <a:txBody>
                    <a:bodyPr/>
                    <a:lstStyle/>
                    <a:p>
                      <a:pPr algn="ctr">
                        <a:buNone/>
                      </a:pPr>
                      <a:r>
                        <a:rPr lang="en-US" altLang="zh-CN" sz="1600" b="1"/>
                        <a:t>8</a:t>
                      </a:r>
                    </a:p>
                  </a:txBody>
                  <a:tcPr anchor="ctr">
                    <a:solidFill>
                      <a:schemeClr val="tx2">
                        <a:lumMod val="20000"/>
                        <a:lumOff val="80000"/>
                      </a:schemeClr>
                    </a:solidFill>
                  </a:tcPr>
                </a:tc>
              </a:tr>
              <a:tr h="304800">
                <a:tc vMerge="1">
                  <a:txBody>
                    <a:bodyPr/>
                    <a:lstStyle/>
                    <a:p>
                      <a:endParaRPr lang="zh-CN"/>
                    </a:p>
                  </a:txBody>
                  <a:tcPr/>
                </a:tc>
                <a:tc vMerge="1">
                  <a:txBody>
                    <a:bodyPr/>
                    <a:lstStyle/>
                    <a:p>
                      <a:endParaRPr lang="zh-CN"/>
                    </a:p>
                  </a:txBody>
                  <a:tcPr/>
                </a:tc>
                <a:tc>
                  <a:txBody>
                    <a:bodyPr/>
                    <a:lstStyle/>
                    <a:p>
                      <a:pPr algn="ctr">
                        <a:buClrTx/>
                        <a:buSzTx/>
                        <a:buFontTx/>
                        <a:buNone/>
                      </a:pPr>
                      <a:r>
                        <a:rPr lang="en-US" altLang="zh-CN" sz="1400" b="1"/>
                        <a:t>12/9011</a:t>
                      </a:r>
                    </a:p>
                  </a:txBody>
                  <a:tcPr marL="12700" marR="12700" marT="12700" anchor="b"/>
                </a:tc>
                <a:tc>
                  <a:txBody>
                    <a:bodyPr/>
                    <a:lstStyle/>
                    <a:p>
                      <a:pPr algn="ctr">
                        <a:buClrTx/>
                        <a:buSzTx/>
                        <a:buFontTx/>
                        <a:buNone/>
                      </a:pPr>
                      <a:r>
                        <a:rPr lang="en-US" altLang="zh-CN" sz="1400" b="1"/>
                        <a:t>4</a:t>
                      </a:r>
                    </a:p>
                  </a:txBody>
                  <a:tcPr anchor="ctr"/>
                </a:tc>
                <a:tc vMerge="1">
                  <a:txBody>
                    <a:bodyPr/>
                    <a:lstStyle/>
                    <a:p>
                      <a:endParaRPr lang="zh-CN"/>
                    </a:p>
                  </a:txBody>
                  <a:tcPr>
                    <a:solidFill>
                      <a:schemeClr val="tx2">
                        <a:lumMod val="20000"/>
                        <a:lumOff val="80000"/>
                      </a:schemeClr>
                    </a:solidFill>
                  </a:tcPr>
                </a:tc>
                <a:tc vMerge="1">
                  <a:txBody>
                    <a:bodyPr/>
                    <a:lstStyle/>
                    <a:p>
                      <a:endParaRPr lang="zh-CN"/>
                    </a:p>
                  </a:txBody>
                  <a:tcPr>
                    <a:solidFill>
                      <a:schemeClr val="tx2">
                        <a:lumMod val="20000"/>
                        <a:lumOff val="80000"/>
                      </a:schemeClr>
                    </a:solidFill>
                  </a:tcPr>
                </a:tc>
              </a:tr>
              <a:tr h="304800">
                <a:tc vMerge="1">
                  <a:txBody>
                    <a:bodyPr/>
                    <a:lstStyle/>
                    <a:p>
                      <a:endParaRPr lang="zh-CN"/>
                    </a:p>
                  </a:txBody>
                  <a:tcPr/>
                </a:tc>
                <a:tc vMerge="1">
                  <a:txBody>
                    <a:bodyPr/>
                    <a:lstStyle/>
                    <a:p>
                      <a:endParaRPr lang="zh-CN"/>
                    </a:p>
                  </a:txBody>
                  <a:tcPr/>
                </a:tc>
                <a:tc>
                  <a:txBody>
                    <a:bodyPr/>
                    <a:lstStyle/>
                    <a:p>
                      <a:pPr algn="ctr">
                        <a:buClrTx/>
                        <a:buSzTx/>
                        <a:buFontTx/>
                        <a:buNone/>
                      </a:pPr>
                      <a:r>
                        <a:rPr lang="en-US" altLang="zh-CN" sz="1400" b="1"/>
                        <a:t>14/9011</a:t>
                      </a:r>
                    </a:p>
                  </a:txBody>
                  <a:tcPr marL="12700" marR="12700" marT="12700" anchor="b"/>
                </a:tc>
                <a:tc>
                  <a:txBody>
                    <a:bodyPr/>
                    <a:lstStyle/>
                    <a:p>
                      <a:pPr algn="ctr">
                        <a:buClrTx/>
                        <a:buSzTx/>
                        <a:buFontTx/>
                        <a:buNone/>
                      </a:pPr>
                      <a:r>
                        <a:rPr lang="en-US" altLang="zh-CN" sz="1400" b="1"/>
                        <a:t>2</a:t>
                      </a:r>
                    </a:p>
                  </a:txBody>
                  <a:tcPr anchor="ctr"/>
                </a:tc>
                <a:tc vMerge="1">
                  <a:txBody>
                    <a:bodyPr/>
                    <a:lstStyle/>
                    <a:p>
                      <a:endParaRPr lang="zh-CN"/>
                    </a:p>
                  </a:txBody>
                  <a:tcPr>
                    <a:solidFill>
                      <a:schemeClr val="tx2">
                        <a:lumMod val="20000"/>
                        <a:lumOff val="80000"/>
                      </a:schemeClr>
                    </a:solidFill>
                  </a:tcPr>
                </a:tc>
                <a:tc vMerge="1">
                  <a:txBody>
                    <a:bodyPr/>
                    <a:lstStyle/>
                    <a:p>
                      <a:endParaRPr lang="zh-CN"/>
                    </a:p>
                  </a:txBody>
                  <a:tcPr>
                    <a:solidFill>
                      <a:schemeClr val="tx2">
                        <a:lumMod val="20000"/>
                        <a:lumOff val="80000"/>
                      </a:schemeClr>
                    </a:solidFill>
                  </a:tcP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36</a:t>
            </a:fld>
            <a:endParaRPr lang="zh-CN" altLang="en-US" dirty="0"/>
          </a:p>
        </p:txBody>
      </p:sp>
      <p:pic>
        <p:nvPicPr>
          <p:cNvPr id="3" name="图片 2" descr="VRV空调室内机"/>
          <p:cNvPicPr>
            <a:picLocks noChangeAspect="1"/>
          </p:cNvPicPr>
          <p:nvPr/>
        </p:nvPicPr>
        <p:blipFill>
          <a:blip r:embed="rId2" cstate="print"/>
          <a:stretch>
            <a:fillRect/>
          </a:stretch>
        </p:blipFill>
        <p:spPr>
          <a:xfrm>
            <a:off x="497205" y="1206500"/>
            <a:ext cx="5704840" cy="4624705"/>
          </a:xfrm>
          <a:prstGeom prst="rect">
            <a:avLst/>
          </a:prstGeom>
        </p:spPr>
      </p:pic>
      <p:sp>
        <p:nvSpPr>
          <p:cNvPr id="4" name="文本框 3"/>
          <p:cNvSpPr txBox="1"/>
          <p:nvPr/>
        </p:nvSpPr>
        <p:spPr>
          <a:xfrm>
            <a:off x="6492240" y="1206500"/>
            <a:ext cx="5377815" cy="3907790"/>
          </a:xfrm>
          <a:prstGeom prst="rect">
            <a:avLst/>
          </a:prstGeom>
          <a:noFill/>
        </p:spPr>
        <p:txBody>
          <a:bodyPr wrap="square" rtlCol="0">
            <a:spAutoFit/>
          </a:bodyPr>
          <a:lstStyle/>
          <a:p>
            <a:r>
              <a:rPr lang="zh-CN" altLang="en-US" sz="2400" b="1">
                <a:solidFill>
                  <a:schemeClr val="tx1"/>
                </a:solidFill>
              </a:rPr>
              <a:t>设备名称：</a:t>
            </a:r>
            <a:r>
              <a:rPr lang="zh-CN" altLang="en-US" sz="2800" b="1">
                <a:solidFill>
                  <a:schemeClr val="tx1"/>
                </a:solidFill>
              </a:rPr>
              <a:t>四面出风天花嵌入式室内机（</a:t>
            </a:r>
            <a:r>
              <a:rPr lang="en-US" altLang="zh-CN" sz="2800" b="1">
                <a:solidFill>
                  <a:schemeClr val="tx1"/>
                </a:solidFill>
                <a:sym typeface="+mn-ea"/>
              </a:rPr>
              <a:t>VRV</a:t>
            </a:r>
            <a:r>
              <a:rPr lang="zh-CN" altLang="en-US" sz="2800" b="1">
                <a:solidFill>
                  <a:schemeClr val="tx1"/>
                </a:solidFill>
                <a:sym typeface="+mn-ea"/>
              </a:rPr>
              <a:t>室内机</a:t>
            </a:r>
            <a:r>
              <a:rPr lang="en-US" altLang="zh-CN" sz="2800" b="1">
                <a:solidFill>
                  <a:schemeClr val="tx1"/>
                </a:solidFill>
                <a:sym typeface="+mn-ea"/>
              </a:rPr>
              <a:t>)</a:t>
            </a:r>
          </a:p>
          <a:p>
            <a:r>
              <a:rPr lang="zh-CN" altLang="en-US" sz="2400" b="1">
                <a:solidFill>
                  <a:schemeClr val="tx1"/>
                </a:solidFill>
              </a:rPr>
              <a:t>设备品牌：开利</a:t>
            </a:r>
          </a:p>
          <a:p>
            <a:r>
              <a:rPr lang="zh-CN" altLang="en-US" sz="2400" b="1">
                <a:solidFill>
                  <a:schemeClr val="tx1"/>
                </a:solidFill>
              </a:rPr>
              <a:t>安装位置：</a:t>
            </a:r>
            <a:r>
              <a:rPr lang="en-US" altLang="zh-CN" sz="2400" b="1">
                <a:solidFill>
                  <a:schemeClr val="tx1"/>
                </a:solidFill>
              </a:rPr>
              <a:t>M1/M2/M4</a:t>
            </a:r>
            <a:r>
              <a:rPr lang="zh-CN" altLang="en-US" sz="2400" b="1">
                <a:solidFill>
                  <a:schemeClr val="tx1"/>
                </a:solidFill>
              </a:rPr>
              <a:t>附属房间，</a:t>
            </a:r>
            <a:r>
              <a:rPr lang="en-US" altLang="zh-CN" sz="2400" b="1">
                <a:solidFill>
                  <a:schemeClr val="tx1"/>
                </a:solidFill>
              </a:rPr>
              <a:t>M5-1F</a:t>
            </a:r>
            <a:r>
              <a:rPr lang="zh-CN" altLang="en-US" sz="2400" b="1">
                <a:solidFill>
                  <a:schemeClr val="tx1"/>
                </a:solidFill>
              </a:rPr>
              <a:t>、</a:t>
            </a:r>
            <a:r>
              <a:rPr lang="en-US" altLang="zh-CN" sz="2400" b="1">
                <a:solidFill>
                  <a:schemeClr val="tx1"/>
                </a:solidFill>
              </a:rPr>
              <a:t>2F</a:t>
            </a:r>
            <a:r>
              <a:rPr lang="zh-CN" altLang="en-US" sz="2400" b="1">
                <a:solidFill>
                  <a:schemeClr val="tx1"/>
                </a:solidFill>
              </a:rPr>
              <a:t>、</a:t>
            </a:r>
            <a:r>
              <a:rPr lang="en-US" altLang="zh-CN" sz="2400" b="1">
                <a:solidFill>
                  <a:schemeClr val="tx1"/>
                </a:solidFill>
              </a:rPr>
              <a:t>3F</a:t>
            </a:r>
            <a:r>
              <a:rPr lang="zh-CN" altLang="en-US" sz="2400" b="1">
                <a:solidFill>
                  <a:schemeClr val="tx1"/>
                </a:solidFill>
              </a:rPr>
              <a:t>、</a:t>
            </a:r>
            <a:r>
              <a:rPr lang="en-US" altLang="zh-CN" sz="2400" b="1">
                <a:solidFill>
                  <a:schemeClr val="tx1"/>
                </a:solidFill>
              </a:rPr>
              <a:t>4F</a:t>
            </a:r>
            <a:r>
              <a:rPr lang="zh-CN" altLang="en-US" sz="2400" b="1">
                <a:solidFill>
                  <a:schemeClr val="tx1"/>
                </a:solidFill>
              </a:rPr>
              <a:t>办公区域</a:t>
            </a:r>
          </a:p>
          <a:p>
            <a:r>
              <a:rPr lang="zh-CN" altLang="en-US" sz="2400" b="1">
                <a:solidFill>
                  <a:schemeClr val="tx1"/>
                </a:solidFill>
              </a:rPr>
              <a:t>主要应用：</a:t>
            </a:r>
          </a:p>
          <a:p>
            <a:r>
              <a:rPr lang="zh-CN" altLang="en-US" sz="2400" b="1">
                <a:solidFill>
                  <a:schemeClr val="tx1"/>
                </a:solidFill>
              </a:rPr>
              <a:t>用于室内办公区域内环境温度的调节使用，冬季使用制热模式，夏季使用制冷模式。两个模式转换时需要将同一台主机所带的末端设备全部关闭后再操作。</a:t>
            </a:r>
          </a:p>
        </p:txBody>
      </p:sp>
      <p:sp>
        <p:nvSpPr>
          <p:cNvPr id="5" name="文本框 4"/>
          <p:cNvSpPr txBox="1"/>
          <p:nvPr/>
        </p:nvSpPr>
        <p:spPr>
          <a:xfrm>
            <a:off x="1586230" y="381000"/>
            <a:ext cx="2316480" cy="521970"/>
          </a:xfrm>
          <a:prstGeom prst="rect">
            <a:avLst/>
          </a:prstGeom>
          <a:noFill/>
        </p:spPr>
        <p:txBody>
          <a:bodyPr wrap="none" rtlCol="0">
            <a:spAutoFit/>
          </a:bodyPr>
          <a:lstStyle/>
          <a:p>
            <a:r>
              <a:rPr lang="zh-CN" altLang="en-US" sz="2800" b="1">
                <a:solidFill>
                  <a:schemeClr val="accent1"/>
                </a:solidFill>
              </a:rPr>
              <a:t>空调系统配置</a:t>
            </a:r>
          </a:p>
        </p:txBody>
      </p:sp>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37</a:t>
            </a:fld>
            <a:endParaRPr lang="zh-CN" altLang="en-US" dirty="0"/>
          </a:p>
        </p:txBody>
      </p:sp>
      <p:pic>
        <p:nvPicPr>
          <p:cNvPr id="3" name="图片 2" descr="VRV室内机"/>
          <p:cNvPicPr>
            <a:picLocks noChangeAspect="1"/>
          </p:cNvPicPr>
          <p:nvPr/>
        </p:nvPicPr>
        <p:blipFill>
          <a:blip r:embed="rId2" cstate="print"/>
          <a:stretch>
            <a:fillRect/>
          </a:stretch>
        </p:blipFill>
        <p:spPr>
          <a:xfrm>
            <a:off x="516255" y="1206500"/>
            <a:ext cx="5714365" cy="4661535"/>
          </a:xfrm>
          <a:prstGeom prst="rect">
            <a:avLst/>
          </a:prstGeom>
        </p:spPr>
      </p:pic>
      <p:sp>
        <p:nvSpPr>
          <p:cNvPr id="4" name="文本框 3"/>
          <p:cNvSpPr txBox="1"/>
          <p:nvPr/>
        </p:nvSpPr>
        <p:spPr>
          <a:xfrm>
            <a:off x="6502400" y="1206500"/>
            <a:ext cx="5424805" cy="4154170"/>
          </a:xfrm>
          <a:prstGeom prst="rect">
            <a:avLst/>
          </a:prstGeom>
          <a:noFill/>
        </p:spPr>
        <p:txBody>
          <a:bodyPr wrap="square" rtlCol="0">
            <a:spAutoFit/>
          </a:bodyPr>
          <a:lstStyle/>
          <a:p>
            <a:r>
              <a:rPr lang="zh-CN" altLang="en-US" sz="3200" b="1">
                <a:solidFill>
                  <a:schemeClr val="tx1"/>
                </a:solidFill>
              </a:rPr>
              <a:t>设备名称：薄型中静压风管机（</a:t>
            </a:r>
            <a:r>
              <a:rPr lang="en-US" altLang="zh-CN" sz="3200" b="1">
                <a:solidFill>
                  <a:schemeClr val="tx1"/>
                </a:solidFill>
                <a:sym typeface="+mn-ea"/>
              </a:rPr>
              <a:t>VRV</a:t>
            </a:r>
            <a:r>
              <a:rPr lang="zh-CN" altLang="en-US" sz="3200" b="1">
                <a:solidFill>
                  <a:schemeClr val="tx1"/>
                </a:solidFill>
                <a:sym typeface="+mn-ea"/>
              </a:rPr>
              <a:t>室内机</a:t>
            </a:r>
            <a:r>
              <a:rPr lang="zh-CN" altLang="en-US" sz="3200" b="1">
                <a:solidFill>
                  <a:schemeClr val="tx1"/>
                </a:solidFill>
              </a:rPr>
              <a:t>）</a:t>
            </a:r>
          </a:p>
          <a:p>
            <a:r>
              <a:rPr lang="zh-CN" altLang="en-US" sz="3200" b="1">
                <a:solidFill>
                  <a:schemeClr val="tx1"/>
                </a:solidFill>
              </a:rPr>
              <a:t>设备品牌：开利</a:t>
            </a:r>
            <a:endParaRPr lang="zh-CN" altLang="en-US" sz="2800" b="1">
              <a:solidFill>
                <a:schemeClr val="tx1"/>
              </a:solidFill>
            </a:endParaRPr>
          </a:p>
          <a:p>
            <a:r>
              <a:rPr lang="zh-CN" altLang="en-US" sz="2800" b="1">
                <a:solidFill>
                  <a:schemeClr val="tx1"/>
                </a:solidFill>
              </a:rPr>
              <a:t>安装位置：</a:t>
            </a:r>
            <a:r>
              <a:rPr lang="en-US" altLang="zh-CN" sz="2800" b="1">
                <a:solidFill>
                  <a:schemeClr val="tx1"/>
                </a:solidFill>
              </a:rPr>
              <a:t>M1/M2/M4</a:t>
            </a:r>
            <a:r>
              <a:rPr lang="zh-CN" altLang="en-US" sz="2800" b="1">
                <a:solidFill>
                  <a:schemeClr val="tx1"/>
                </a:solidFill>
              </a:rPr>
              <a:t>走廊，夹层、电池室、</a:t>
            </a:r>
            <a:r>
              <a:rPr lang="en-US" sz="2800" b="1">
                <a:solidFill>
                  <a:schemeClr val="tx1"/>
                </a:solidFill>
              </a:rPr>
              <a:t>M2</a:t>
            </a:r>
            <a:r>
              <a:rPr lang="zh-CN" altLang="en-US" sz="2800" b="1">
                <a:solidFill>
                  <a:schemeClr val="tx1"/>
                </a:solidFill>
              </a:rPr>
              <a:t>、</a:t>
            </a:r>
            <a:r>
              <a:rPr lang="en-US" altLang="zh-CN" sz="2800" b="1">
                <a:solidFill>
                  <a:schemeClr val="tx1"/>
                </a:solidFill>
              </a:rPr>
              <a:t>M4</a:t>
            </a:r>
            <a:r>
              <a:rPr lang="zh-CN" altLang="en-US" sz="2800" b="1">
                <a:solidFill>
                  <a:schemeClr val="tx1"/>
                </a:solidFill>
              </a:rPr>
              <a:t>冷冻站</a:t>
            </a:r>
          </a:p>
          <a:p>
            <a:r>
              <a:rPr lang="zh-CN" altLang="en-US" sz="2800" b="1">
                <a:solidFill>
                  <a:schemeClr val="tx1"/>
                </a:solidFill>
                <a:sym typeface="+mn-ea"/>
              </a:rPr>
              <a:t>主要应用：</a:t>
            </a:r>
            <a:endParaRPr lang="zh-CN" altLang="en-US" sz="2800" b="1">
              <a:solidFill>
                <a:schemeClr val="tx1"/>
              </a:solidFill>
            </a:endParaRPr>
          </a:p>
          <a:p>
            <a:r>
              <a:rPr lang="zh-CN" altLang="en-US" sz="2800" b="1">
                <a:solidFill>
                  <a:schemeClr val="tx1"/>
                </a:solidFill>
                <a:sym typeface="+mn-ea"/>
              </a:rPr>
              <a:t>用于室内办公区域内环境温度的调节使用，冬季使用制热模式，夏季使用制冷模式。</a:t>
            </a:r>
          </a:p>
        </p:txBody>
      </p:sp>
      <p:sp>
        <p:nvSpPr>
          <p:cNvPr id="5" name="文本框 4"/>
          <p:cNvSpPr txBox="1"/>
          <p:nvPr/>
        </p:nvSpPr>
        <p:spPr>
          <a:xfrm>
            <a:off x="1577340" y="361950"/>
            <a:ext cx="2316480" cy="521970"/>
          </a:xfrm>
          <a:prstGeom prst="rect">
            <a:avLst/>
          </a:prstGeom>
          <a:noFill/>
        </p:spPr>
        <p:txBody>
          <a:bodyPr wrap="none" rtlCol="0">
            <a:spAutoFit/>
          </a:bodyPr>
          <a:lstStyle/>
          <a:p>
            <a:r>
              <a:rPr lang="zh-CN" altLang="en-US" sz="2800" b="1">
                <a:solidFill>
                  <a:schemeClr val="accent1"/>
                </a:solidFill>
              </a:rPr>
              <a:t>空调系统配置</a:t>
            </a:r>
          </a:p>
        </p:txBody>
      </p:sp>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035971" y="6334897"/>
            <a:ext cx="292061" cy="283147"/>
          </a:xfrm>
        </p:spPr>
        <p:txBody>
          <a:bodyPr/>
          <a:lstStyle/>
          <a:p>
            <a:fld id="{55183D58-648D-4475-BEF8-624F48514A30}" type="slidenum">
              <a:rPr lang="zh-CN" altLang="en-US" smtClean="0"/>
              <a:pPr/>
              <a:t>38</a:t>
            </a:fld>
            <a:endParaRPr lang="zh-CN" altLang="en-US" dirty="0"/>
          </a:p>
        </p:txBody>
      </p:sp>
      <p:cxnSp>
        <p:nvCxnSpPr>
          <p:cNvPr id="34" name="直接连接符 33"/>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40" y="22554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40" y="17728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40" y="206084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3" name="组合 11"/>
          <p:cNvGrpSpPr/>
          <p:nvPr/>
        </p:nvGrpSpPr>
        <p:grpSpPr>
          <a:xfrm>
            <a:off x="1847528" y="908720"/>
            <a:ext cx="7533639" cy="540000"/>
            <a:chOff x="3666118" y="1244634"/>
            <a:chExt cx="5021006" cy="1587733"/>
          </a:xfrm>
          <a:solidFill>
            <a:schemeClr val="accent1"/>
          </a:solidFill>
        </p:grpSpPr>
        <p:sp>
          <p:nvSpPr>
            <p:cNvPr id="13" name="矩形 12"/>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8A9D6"/>
                </a:solidFill>
              </a:endParaRPr>
            </a:p>
          </p:txBody>
        </p:sp>
        <p:sp>
          <p:nvSpPr>
            <p:cNvPr id="14"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grp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6209632" y="1555615"/>
              <a:ext cx="1376291" cy="917395"/>
            </a:xfrm>
            <a:prstGeom prst="rect">
              <a:avLst/>
            </a:prstGeom>
            <a:noFill/>
          </p:spPr>
          <p:txBody>
            <a:bodyPr wrap="square" rtlCol="0">
              <a:spAutoFit/>
            </a:bodyPr>
            <a:lstStyle/>
            <a:p>
              <a:r>
                <a:rPr lang="zh-CN" altLang="en-US" sz="1600" b="1" dirty="0" smtClean="0">
                  <a:solidFill>
                    <a:schemeClr val="bg1"/>
                  </a:solidFill>
                </a:rPr>
                <a:t>培训目标及目的</a:t>
              </a:r>
              <a:endParaRPr lang="zh-CN" altLang="en-US" sz="1600" b="1" dirty="0">
                <a:solidFill>
                  <a:schemeClr val="bg1"/>
                </a:solidFill>
              </a:endParaRPr>
            </a:p>
          </p:txBody>
        </p:sp>
      </p:grpSp>
      <p:grpSp>
        <p:nvGrpSpPr>
          <p:cNvPr id="9" name="组合 41"/>
          <p:cNvGrpSpPr/>
          <p:nvPr/>
        </p:nvGrpSpPr>
        <p:grpSpPr>
          <a:xfrm>
            <a:off x="1847528" y="1412776"/>
            <a:ext cx="7533639" cy="540000"/>
            <a:chOff x="3666118" y="1244634"/>
            <a:chExt cx="5021006" cy="1587733"/>
          </a:xfrm>
        </p:grpSpPr>
        <p:sp>
          <p:nvSpPr>
            <p:cNvPr id="43" name="矩形 42"/>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50000"/>
                    <a:lumOff val="50000"/>
                  </a:schemeClr>
                </a:solidFill>
              </a:endParaRPr>
            </a:p>
          </p:txBody>
        </p:sp>
        <p:sp>
          <p:nvSpPr>
            <p:cNvPr id="44"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5"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46"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rPr>
                <a:t>冷机、板换系统配置</a:t>
              </a:r>
            </a:p>
          </p:txBody>
        </p:sp>
      </p:grpSp>
      <p:grpSp>
        <p:nvGrpSpPr>
          <p:cNvPr id="12" name="组合 47"/>
          <p:cNvGrpSpPr/>
          <p:nvPr/>
        </p:nvGrpSpPr>
        <p:grpSpPr>
          <a:xfrm>
            <a:off x="1847528" y="1916832"/>
            <a:ext cx="7533639" cy="540000"/>
            <a:chOff x="3666118" y="1244634"/>
            <a:chExt cx="5021006" cy="1587733"/>
          </a:xfrm>
        </p:grpSpPr>
        <p:sp>
          <p:nvSpPr>
            <p:cNvPr id="49" name="矩形 4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5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水泵系统配置</a:t>
              </a:r>
              <a:endParaRPr lang="zh-CN" altLang="en-US" sz="1600" b="1" dirty="0">
                <a:solidFill>
                  <a:schemeClr val="bg1"/>
                </a:solidFill>
              </a:endParaRPr>
            </a:p>
          </p:txBody>
        </p:sp>
      </p:grpSp>
      <p:grpSp>
        <p:nvGrpSpPr>
          <p:cNvPr id="20" name="组合 52"/>
          <p:cNvGrpSpPr/>
          <p:nvPr/>
        </p:nvGrpSpPr>
        <p:grpSpPr>
          <a:xfrm>
            <a:off x="1847528" y="2420888"/>
            <a:ext cx="7533639" cy="540000"/>
            <a:chOff x="3666118" y="1244634"/>
            <a:chExt cx="5021006" cy="1587733"/>
          </a:xfrm>
        </p:grpSpPr>
        <p:sp>
          <p:nvSpPr>
            <p:cNvPr id="54" name="矩形 5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5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加药系统配置</a:t>
              </a:r>
              <a:endParaRPr lang="zh-CN" altLang="en-US" sz="1600" b="1" dirty="0">
                <a:solidFill>
                  <a:schemeClr val="bg1"/>
                </a:solidFill>
              </a:endParaRPr>
            </a:p>
          </p:txBody>
        </p:sp>
      </p:grpSp>
      <p:grpSp>
        <p:nvGrpSpPr>
          <p:cNvPr id="21" name="组合 57"/>
          <p:cNvGrpSpPr/>
          <p:nvPr/>
        </p:nvGrpSpPr>
        <p:grpSpPr>
          <a:xfrm>
            <a:off x="1847528" y="2924944"/>
            <a:ext cx="7533639" cy="540000"/>
            <a:chOff x="3666118" y="1244634"/>
            <a:chExt cx="5021006" cy="1587733"/>
          </a:xfrm>
        </p:grpSpPr>
        <p:sp>
          <p:nvSpPr>
            <p:cNvPr id="59" name="矩形 5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sp>
          <p:nvSpPr>
            <p:cNvPr id="6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恒湿机系统配置</a:t>
              </a:r>
              <a:endParaRPr lang="zh-CN" altLang="en-US" sz="1600" b="1" dirty="0">
                <a:solidFill>
                  <a:schemeClr val="bg1"/>
                </a:solidFill>
              </a:endParaRPr>
            </a:p>
          </p:txBody>
        </p:sp>
      </p:grpSp>
      <p:grpSp>
        <p:nvGrpSpPr>
          <p:cNvPr id="22" name="组合 62"/>
          <p:cNvGrpSpPr/>
          <p:nvPr/>
        </p:nvGrpSpPr>
        <p:grpSpPr>
          <a:xfrm>
            <a:off x="1847528" y="3429000"/>
            <a:ext cx="7533639" cy="540000"/>
            <a:chOff x="3666118" y="1244634"/>
            <a:chExt cx="5021006" cy="1587733"/>
          </a:xfrm>
        </p:grpSpPr>
        <p:sp>
          <p:nvSpPr>
            <p:cNvPr id="64" name="矩形 6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sp>
          <p:nvSpPr>
            <p:cNvPr id="6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蓄冷罐系统配置</a:t>
              </a:r>
              <a:endParaRPr lang="zh-CN" altLang="en-US" sz="1600" b="1" dirty="0">
                <a:solidFill>
                  <a:schemeClr val="bg1"/>
                </a:solidFill>
              </a:endParaRPr>
            </a:p>
          </p:txBody>
        </p:sp>
      </p:grpSp>
      <p:grpSp>
        <p:nvGrpSpPr>
          <p:cNvPr id="23" name="组合 67"/>
          <p:cNvGrpSpPr/>
          <p:nvPr/>
        </p:nvGrpSpPr>
        <p:grpSpPr>
          <a:xfrm>
            <a:off x="1847528" y="3933056"/>
            <a:ext cx="7533639" cy="540000"/>
            <a:chOff x="3666118" y="1244634"/>
            <a:chExt cx="5021006" cy="1587733"/>
          </a:xfrm>
        </p:grpSpPr>
        <p:sp>
          <p:nvSpPr>
            <p:cNvPr id="69" name="矩形 6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07</a:t>
              </a:r>
              <a:endParaRPr lang="zh-CN" altLang="en-US" sz="3200" dirty="0">
                <a:solidFill>
                  <a:schemeClr val="accent1"/>
                </a:solidFill>
                <a:latin typeface="Impact" panose="020B0806030902050204" pitchFamily="34" charset="0"/>
              </a:endParaRPr>
            </a:p>
          </p:txBody>
        </p:sp>
        <p:sp>
          <p:nvSpPr>
            <p:cNvPr id="7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冷却塔系统配置</a:t>
              </a:r>
              <a:endParaRPr lang="zh-CN" altLang="en-US" sz="1600" b="1" dirty="0">
                <a:solidFill>
                  <a:schemeClr val="bg1"/>
                </a:solidFill>
              </a:endParaRPr>
            </a:p>
          </p:txBody>
        </p:sp>
      </p:grpSp>
      <p:grpSp>
        <p:nvGrpSpPr>
          <p:cNvPr id="24" name="组合 72"/>
          <p:cNvGrpSpPr/>
          <p:nvPr/>
        </p:nvGrpSpPr>
        <p:grpSpPr>
          <a:xfrm>
            <a:off x="1847528" y="4437112"/>
            <a:ext cx="7533639" cy="540000"/>
            <a:chOff x="3666118" y="1244634"/>
            <a:chExt cx="5021006" cy="1587733"/>
          </a:xfrm>
        </p:grpSpPr>
        <p:sp>
          <p:nvSpPr>
            <p:cNvPr id="74" name="矩形 7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a:t>
              </a:r>
              <a:r>
                <a:rPr lang="en-US" sz="3200" dirty="0" smtClean="0">
                  <a:solidFill>
                    <a:schemeClr val="accent1"/>
                  </a:solidFill>
                  <a:latin typeface="Impact" panose="020B0806030902050204" pitchFamily="34" charset="0"/>
                </a:rPr>
                <a:t>8</a:t>
              </a:r>
              <a:endParaRPr lang="en-US" sz="3200" dirty="0">
                <a:solidFill>
                  <a:schemeClr val="accent1"/>
                </a:solidFill>
                <a:latin typeface="Impact" panose="020B0806030902050204" pitchFamily="34" charset="0"/>
              </a:endParaRPr>
            </a:p>
          </p:txBody>
        </p:sp>
        <p:sp>
          <p:nvSpPr>
            <p:cNvPr id="7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空调系统配置</a:t>
              </a:r>
              <a:endParaRPr lang="zh-CN" altLang="en-US" sz="1600" b="1" dirty="0">
                <a:solidFill>
                  <a:schemeClr val="bg1"/>
                </a:solidFill>
              </a:endParaRPr>
            </a:p>
          </p:txBody>
        </p:sp>
      </p:grpSp>
      <p:grpSp>
        <p:nvGrpSpPr>
          <p:cNvPr id="25" name="组合 2"/>
          <p:cNvGrpSpPr/>
          <p:nvPr/>
        </p:nvGrpSpPr>
        <p:grpSpPr>
          <a:xfrm>
            <a:off x="1847528" y="4941168"/>
            <a:ext cx="7533639" cy="583565"/>
            <a:chOff x="3666118" y="1180588"/>
            <a:chExt cx="5021006" cy="1715825"/>
          </a:xfrm>
        </p:grpSpPr>
        <p:sp>
          <p:nvSpPr>
            <p:cNvPr id="4" name="矩形 3"/>
            <p:cNvSpPr/>
            <p:nvPr/>
          </p:nvSpPr>
          <p:spPr>
            <a:xfrm>
              <a:off x="5108853" y="1353478"/>
              <a:ext cx="3578271" cy="1321671"/>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a:t>
              </a:r>
              <a:r>
                <a:rPr lang="en-US" sz="3200" dirty="0" smtClean="0">
                  <a:solidFill>
                    <a:schemeClr val="accent1"/>
                  </a:solidFill>
                  <a:latin typeface="Impact" panose="020B0806030902050204" pitchFamily="34" charset="0"/>
                </a:rPr>
                <a:t>9</a:t>
              </a:r>
              <a:endParaRPr lang="en-US" sz="3200" dirty="0">
                <a:solidFill>
                  <a:schemeClr val="accent1"/>
                </a:solidFill>
                <a:latin typeface="Impact" panose="020B0806030902050204" pitchFamily="34" charset="0"/>
              </a:endParaRPr>
            </a:p>
          </p:txBody>
        </p:sp>
        <p:sp>
          <p:nvSpPr>
            <p:cNvPr id="8"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sym typeface="+mn-ea"/>
                </a:rPr>
                <a:t>新风、排烟系统配置</a:t>
              </a:r>
              <a:endParaRPr lang="zh-CN" altLang="en-US" sz="1600" b="1" dirty="0">
                <a:solidFill>
                  <a:schemeClr val="bg1"/>
                </a:solidFill>
              </a:endParaRPr>
            </a:p>
          </p:txBody>
        </p:sp>
      </p:grpSp>
      <p:grpSp>
        <p:nvGrpSpPr>
          <p:cNvPr id="26" name="组合 8"/>
          <p:cNvGrpSpPr/>
          <p:nvPr/>
        </p:nvGrpSpPr>
        <p:grpSpPr>
          <a:xfrm>
            <a:off x="1847528" y="5949280"/>
            <a:ext cx="7533639" cy="583565"/>
            <a:chOff x="3666118" y="1180588"/>
            <a:chExt cx="5021006" cy="1715825"/>
          </a:xfrm>
        </p:grpSpPr>
        <p:sp>
          <p:nvSpPr>
            <p:cNvPr id="11" name="矩形 10"/>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11</a:t>
              </a:r>
              <a:endParaRPr lang="en-US" sz="3200" dirty="0">
                <a:solidFill>
                  <a:schemeClr val="accent1"/>
                </a:solidFill>
                <a:latin typeface="Impact" panose="020B0806030902050204" pitchFamily="34" charset="0"/>
              </a:endParaRPr>
            </a:p>
          </p:txBody>
        </p:sp>
        <p:sp>
          <p:nvSpPr>
            <p:cNvPr id="19" name="TextBox 42"/>
            <p:cNvSpPr txBox="1"/>
            <p:nvPr/>
          </p:nvSpPr>
          <p:spPr>
            <a:xfrm>
              <a:off x="6209632" y="1555615"/>
              <a:ext cx="1376291" cy="991407"/>
            </a:xfrm>
            <a:prstGeom prst="rect">
              <a:avLst/>
            </a:prstGeom>
            <a:noFill/>
          </p:spPr>
          <p:txBody>
            <a:bodyPr wrap="square" rtlCol="0">
              <a:spAutoFit/>
            </a:bodyPr>
            <a:lstStyle/>
            <a:p>
              <a:r>
                <a:rPr lang="zh-CN" altLang="en-US" sz="1600" b="1" dirty="0" smtClean="0">
                  <a:solidFill>
                    <a:schemeClr val="bg1"/>
                  </a:solidFill>
                  <a:sym typeface="+mn-ea"/>
                </a:rPr>
                <a:t>制冷系统配置</a:t>
              </a:r>
              <a:endParaRPr lang="zh-CN" altLang="en-US" sz="1600" b="1" dirty="0">
                <a:solidFill>
                  <a:schemeClr val="bg1"/>
                </a:solidFill>
              </a:endParaRPr>
            </a:p>
          </p:txBody>
        </p:sp>
      </p:grpSp>
      <p:grpSp>
        <p:nvGrpSpPr>
          <p:cNvPr id="27" name="组合 77"/>
          <p:cNvGrpSpPr/>
          <p:nvPr/>
        </p:nvGrpSpPr>
        <p:grpSpPr>
          <a:xfrm>
            <a:off x="1847528" y="5445224"/>
            <a:ext cx="7533639" cy="583565"/>
            <a:chOff x="3666118" y="1180588"/>
            <a:chExt cx="5021006" cy="1715825"/>
          </a:xfrm>
        </p:grpSpPr>
        <p:sp>
          <p:nvSpPr>
            <p:cNvPr id="79" name="矩形 78"/>
            <p:cNvSpPr/>
            <p:nvPr/>
          </p:nvSpPr>
          <p:spPr>
            <a:xfrm>
              <a:off x="5108853" y="1353477"/>
              <a:ext cx="3578271" cy="1321670"/>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1"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10</a:t>
              </a:r>
              <a:endParaRPr lang="en-US" sz="3200" dirty="0">
                <a:solidFill>
                  <a:schemeClr val="accent1"/>
                </a:solidFill>
                <a:latin typeface="Impact" panose="020B0806030902050204" pitchFamily="34" charset="0"/>
              </a:endParaRPr>
            </a:p>
          </p:txBody>
        </p:sp>
        <p:sp>
          <p:nvSpPr>
            <p:cNvPr id="82"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sym typeface="+mn-ea"/>
                </a:rPr>
                <a:t>无负压补水系统配置</a:t>
              </a:r>
              <a:endParaRPr lang="zh-CN" altLang="en-US" sz="16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035971" y="6334897"/>
            <a:ext cx="292061" cy="283147"/>
          </a:xfrm>
        </p:spPr>
        <p:txBody>
          <a:bodyPr/>
          <a:lstStyle/>
          <a:p>
            <a:fld id="{55183D58-648D-4475-BEF8-624F48514A30}" type="slidenum">
              <a:rPr lang="zh-CN" altLang="en-US" smtClean="0"/>
              <a:pPr/>
              <a:t>3</a:t>
            </a:fld>
            <a:endParaRPr lang="zh-CN" altLang="en-US" dirty="0"/>
          </a:p>
        </p:txBody>
      </p:sp>
      <p:cxnSp>
        <p:nvCxnSpPr>
          <p:cNvPr id="34" name="直接连接符 33"/>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40" y="22554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40" y="17728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40" y="206084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3" name="组合 11"/>
          <p:cNvGrpSpPr/>
          <p:nvPr/>
        </p:nvGrpSpPr>
        <p:grpSpPr>
          <a:xfrm>
            <a:off x="1847528" y="908720"/>
            <a:ext cx="7533639" cy="540000"/>
            <a:chOff x="3666118" y="1244634"/>
            <a:chExt cx="5021006" cy="1587733"/>
          </a:xfrm>
          <a:solidFill>
            <a:schemeClr val="accent1"/>
          </a:solidFill>
        </p:grpSpPr>
        <p:sp>
          <p:nvSpPr>
            <p:cNvPr id="13" name="矩形 12"/>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8A9D6"/>
                </a:solidFill>
              </a:endParaRPr>
            </a:p>
          </p:txBody>
        </p:sp>
        <p:sp>
          <p:nvSpPr>
            <p:cNvPr id="14"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grp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6209632" y="1555615"/>
              <a:ext cx="1376291" cy="917395"/>
            </a:xfrm>
            <a:prstGeom prst="rect">
              <a:avLst/>
            </a:prstGeom>
            <a:noFill/>
          </p:spPr>
          <p:txBody>
            <a:bodyPr wrap="square" rtlCol="0">
              <a:spAutoFit/>
            </a:bodyPr>
            <a:lstStyle/>
            <a:p>
              <a:r>
                <a:rPr lang="zh-CN" altLang="en-US" sz="1600" b="1" dirty="0" smtClean="0">
                  <a:solidFill>
                    <a:schemeClr val="bg1"/>
                  </a:solidFill>
                </a:rPr>
                <a:t>培训目标及目的</a:t>
              </a:r>
              <a:endParaRPr lang="zh-CN" altLang="en-US" sz="1600" b="1" dirty="0">
                <a:solidFill>
                  <a:schemeClr val="bg1"/>
                </a:solidFill>
              </a:endParaRPr>
            </a:p>
          </p:txBody>
        </p:sp>
      </p:grpSp>
      <p:grpSp>
        <p:nvGrpSpPr>
          <p:cNvPr id="9" name="组合 41"/>
          <p:cNvGrpSpPr/>
          <p:nvPr/>
        </p:nvGrpSpPr>
        <p:grpSpPr>
          <a:xfrm>
            <a:off x="1847528" y="1412776"/>
            <a:ext cx="7533639" cy="540000"/>
            <a:chOff x="3666118" y="1244634"/>
            <a:chExt cx="5021006" cy="1587733"/>
          </a:xfrm>
        </p:grpSpPr>
        <p:sp>
          <p:nvSpPr>
            <p:cNvPr id="43" name="矩形 42"/>
            <p:cNvSpPr/>
            <p:nvPr/>
          </p:nvSpPr>
          <p:spPr>
            <a:xfrm>
              <a:off x="5108853" y="1353478"/>
              <a:ext cx="3578271" cy="1321671"/>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44"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5"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46"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rPr>
                <a:t>冷机、板换系统配置</a:t>
              </a:r>
            </a:p>
          </p:txBody>
        </p:sp>
      </p:grpSp>
      <p:grpSp>
        <p:nvGrpSpPr>
          <p:cNvPr id="12" name="组合 47"/>
          <p:cNvGrpSpPr/>
          <p:nvPr/>
        </p:nvGrpSpPr>
        <p:grpSpPr>
          <a:xfrm>
            <a:off x="1847528" y="1916832"/>
            <a:ext cx="7533639" cy="540000"/>
            <a:chOff x="3666118" y="1244634"/>
            <a:chExt cx="5021006" cy="1587733"/>
          </a:xfrm>
        </p:grpSpPr>
        <p:sp>
          <p:nvSpPr>
            <p:cNvPr id="49" name="矩形 4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5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水泵系统配置</a:t>
              </a:r>
              <a:endParaRPr lang="zh-CN" altLang="en-US" sz="1600" b="1" dirty="0">
                <a:solidFill>
                  <a:schemeClr val="bg1"/>
                </a:solidFill>
              </a:endParaRPr>
            </a:p>
          </p:txBody>
        </p:sp>
      </p:grpSp>
      <p:grpSp>
        <p:nvGrpSpPr>
          <p:cNvPr id="20" name="组合 52"/>
          <p:cNvGrpSpPr/>
          <p:nvPr/>
        </p:nvGrpSpPr>
        <p:grpSpPr>
          <a:xfrm>
            <a:off x="1847528" y="2420888"/>
            <a:ext cx="7533639" cy="540000"/>
            <a:chOff x="3666118" y="1244634"/>
            <a:chExt cx="5021006" cy="1587733"/>
          </a:xfrm>
        </p:grpSpPr>
        <p:sp>
          <p:nvSpPr>
            <p:cNvPr id="54" name="矩形 5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5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加药系统配置</a:t>
              </a:r>
              <a:endParaRPr lang="zh-CN" altLang="en-US" sz="1600" b="1" dirty="0">
                <a:solidFill>
                  <a:schemeClr val="bg1"/>
                </a:solidFill>
              </a:endParaRPr>
            </a:p>
          </p:txBody>
        </p:sp>
      </p:grpSp>
      <p:grpSp>
        <p:nvGrpSpPr>
          <p:cNvPr id="21" name="组合 57"/>
          <p:cNvGrpSpPr/>
          <p:nvPr/>
        </p:nvGrpSpPr>
        <p:grpSpPr>
          <a:xfrm>
            <a:off x="1847528" y="2924944"/>
            <a:ext cx="7533639" cy="540000"/>
            <a:chOff x="3666118" y="1244634"/>
            <a:chExt cx="5021006" cy="1587733"/>
          </a:xfrm>
        </p:grpSpPr>
        <p:sp>
          <p:nvSpPr>
            <p:cNvPr id="59" name="矩形 5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sp>
          <p:nvSpPr>
            <p:cNvPr id="6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恒湿机系统配置</a:t>
              </a:r>
              <a:endParaRPr lang="zh-CN" altLang="en-US" sz="1600" b="1" dirty="0">
                <a:solidFill>
                  <a:schemeClr val="bg1"/>
                </a:solidFill>
              </a:endParaRPr>
            </a:p>
          </p:txBody>
        </p:sp>
      </p:grpSp>
      <p:grpSp>
        <p:nvGrpSpPr>
          <p:cNvPr id="22" name="组合 62"/>
          <p:cNvGrpSpPr/>
          <p:nvPr/>
        </p:nvGrpSpPr>
        <p:grpSpPr>
          <a:xfrm>
            <a:off x="1847528" y="3429000"/>
            <a:ext cx="7533639" cy="540000"/>
            <a:chOff x="3666118" y="1244634"/>
            <a:chExt cx="5021006" cy="1587733"/>
          </a:xfrm>
        </p:grpSpPr>
        <p:sp>
          <p:nvSpPr>
            <p:cNvPr id="64" name="矩形 6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sp>
          <p:nvSpPr>
            <p:cNvPr id="6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蓄冷罐系统配置</a:t>
              </a:r>
              <a:endParaRPr lang="zh-CN" altLang="en-US" sz="1600" b="1" dirty="0">
                <a:solidFill>
                  <a:schemeClr val="bg1"/>
                </a:solidFill>
              </a:endParaRPr>
            </a:p>
          </p:txBody>
        </p:sp>
      </p:grpSp>
      <p:grpSp>
        <p:nvGrpSpPr>
          <p:cNvPr id="23" name="组合 67"/>
          <p:cNvGrpSpPr/>
          <p:nvPr/>
        </p:nvGrpSpPr>
        <p:grpSpPr>
          <a:xfrm>
            <a:off x="1847528" y="3933056"/>
            <a:ext cx="7533639" cy="540000"/>
            <a:chOff x="3666118" y="1244634"/>
            <a:chExt cx="5021006" cy="1587733"/>
          </a:xfrm>
        </p:grpSpPr>
        <p:sp>
          <p:nvSpPr>
            <p:cNvPr id="69" name="矩形 6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07</a:t>
              </a:r>
              <a:endParaRPr lang="zh-CN" altLang="en-US" sz="3200" dirty="0">
                <a:solidFill>
                  <a:schemeClr val="accent1"/>
                </a:solidFill>
                <a:latin typeface="Impact" panose="020B0806030902050204" pitchFamily="34" charset="0"/>
              </a:endParaRPr>
            </a:p>
          </p:txBody>
        </p:sp>
        <p:sp>
          <p:nvSpPr>
            <p:cNvPr id="7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冷却塔系统配置</a:t>
              </a:r>
              <a:endParaRPr lang="zh-CN" altLang="en-US" sz="1600" b="1" dirty="0">
                <a:solidFill>
                  <a:schemeClr val="bg1"/>
                </a:solidFill>
              </a:endParaRPr>
            </a:p>
          </p:txBody>
        </p:sp>
      </p:grpSp>
      <p:grpSp>
        <p:nvGrpSpPr>
          <p:cNvPr id="24" name="组合 72"/>
          <p:cNvGrpSpPr/>
          <p:nvPr/>
        </p:nvGrpSpPr>
        <p:grpSpPr>
          <a:xfrm>
            <a:off x="1847528" y="4437112"/>
            <a:ext cx="7533639" cy="540000"/>
            <a:chOff x="3666118" y="1244634"/>
            <a:chExt cx="5021006" cy="1587733"/>
          </a:xfrm>
        </p:grpSpPr>
        <p:sp>
          <p:nvSpPr>
            <p:cNvPr id="74" name="矩形 7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a:t>
              </a:r>
              <a:r>
                <a:rPr lang="en-US" sz="3200" dirty="0" smtClean="0">
                  <a:solidFill>
                    <a:schemeClr val="accent1"/>
                  </a:solidFill>
                  <a:latin typeface="Impact" panose="020B0806030902050204" pitchFamily="34" charset="0"/>
                </a:rPr>
                <a:t>8</a:t>
              </a:r>
              <a:endParaRPr lang="en-US" sz="3200" dirty="0">
                <a:solidFill>
                  <a:schemeClr val="accent1"/>
                </a:solidFill>
                <a:latin typeface="Impact" panose="020B0806030902050204" pitchFamily="34" charset="0"/>
              </a:endParaRPr>
            </a:p>
          </p:txBody>
        </p:sp>
        <p:sp>
          <p:nvSpPr>
            <p:cNvPr id="7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空调系统配置</a:t>
              </a:r>
              <a:endParaRPr lang="zh-CN" altLang="en-US" sz="1600" b="1" dirty="0">
                <a:solidFill>
                  <a:schemeClr val="bg1"/>
                </a:solidFill>
              </a:endParaRPr>
            </a:p>
          </p:txBody>
        </p:sp>
      </p:grpSp>
      <p:grpSp>
        <p:nvGrpSpPr>
          <p:cNvPr id="25" name="组合 2"/>
          <p:cNvGrpSpPr/>
          <p:nvPr/>
        </p:nvGrpSpPr>
        <p:grpSpPr>
          <a:xfrm>
            <a:off x="1847528" y="4941168"/>
            <a:ext cx="7533639" cy="583565"/>
            <a:chOff x="3666118" y="1180588"/>
            <a:chExt cx="5021006" cy="1715825"/>
          </a:xfrm>
        </p:grpSpPr>
        <p:sp>
          <p:nvSpPr>
            <p:cNvPr id="4" name="矩形 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a:t>
              </a:r>
              <a:r>
                <a:rPr lang="en-US" sz="3200" dirty="0" smtClean="0">
                  <a:solidFill>
                    <a:schemeClr val="accent1"/>
                  </a:solidFill>
                  <a:latin typeface="Impact" panose="020B0806030902050204" pitchFamily="34" charset="0"/>
                </a:rPr>
                <a:t>9</a:t>
              </a:r>
              <a:endParaRPr lang="en-US" sz="3200" dirty="0">
                <a:solidFill>
                  <a:schemeClr val="accent1"/>
                </a:solidFill>
                <a:latin typeface="Impact" panose="020B0806030902050204" pitchFamily="34" charset="0"/>
              </a:endParaRPr>
            </a:p>
          </p:txBody>
        </p:sp>
        <p:sp>
          <p:nvSpPr>
            <p:cNvPr id="8"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sym typeface="+mn-ea"/>
                </a:rPr>
                <a:t>新风、排烟系统配置</a:t>
              </a:r>
              <a:endParaRPr lang="zh-CN" altLang="en-US" sz="1600" b="1" dirty="0">
                <a:solidFill>
                  <a:schemeClr val="bg1"/>
                </a:solidFill>
              </a:endParaRPr>
            </a:p>
          </p:txBody>
        </p:sp>
      </p:grpSp>
      <p:grpSp>
        <p:nvGrpSpPr>
          <p:cNvPr id="26" name="组合 8"/>
          <p:cNvGrpSpPr/>
          <p:nvPr/>
        </p:nvGrpSpPr>
        <p:grpSpPr>
          <a:xfrm>
            <a:off x="1847528" y="5949280"/>
            <a:ext cx="7533639" cy="583565"/>
            <a:chOff x="3666118" y="1180588"/>
            <a:chExt cx="5021006" cy="1715825"/>
          </a:xfrm>
        </p:grpSpPr>
        <p:sp>
          <p:nvSpPr>
            <p:cNvPr id="11" name="矩形 10"/>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11</a:t>
              </a:r>
              <a:endParaRPr lang="en-US" sz="3200" dirty="0">
                <a:solidFill>
                  <a:schemeClr val="accent1"/>
                </a:solidFill>
                <a:latin typeface="Impact" panose="020B0806030902050204" pitchFamily="34" charset="0"/>
              </a:endParaRPr>
            </a:p>
          </p:txBody>
        </p:sp>
        <p:sp>
          <p:nvSpPr>
            <p:cNvPr id="19" name="TextBox 42"/>
            <p:cNvSpPr txBox="1"/>
            <p:nvPr/>
          </p:nvSpPr>
          <p:spPr>
            <a:xfrm>
              <a:off x="6209632" y="1555615"/>
              <a:ext cx="1376291" cy="991407"/>
            </a:xfrm>
            <a:prstGeom prst="rect">
              <a:avLst/>
            </a:prstGeom>
            <a:noFill/>
          </p:spPr>
          <p:txBody>
            <a:bodyPr wrap="square" rtlCol="0">
              <a:spAutoFit/>
            </a:bodyPr>
            <a:lstStyle/>
            <a:p>
              <a:r>
                <a:rPr lang="zh-CN" altLang="en-US" sz="1600" b="1" dirty="0" smtClean="0">
                  <a:solidFill>
                    <a:schemeClr val="bg1"/>
                  </a:solidFill>
                  <a:sym typeface="+mn-ea"/>
                </a:rPr>
                <a:t>制冷系统配置</a:t>
              </a:r>
              <a:endParaRPr lang="zh-CN" altLang="en-US" sz="1600" b="1" dirty="0">
                <a:solidFill>
                  <a:schemeClr val="bg1"/>
                </a:solidFill>
              </a:endParaRPr>
            </a:p>
          </p:txBody>
        </p:sp>
      </p:grpSp>
      <p:grpSp>
        <p:nvGrpSpPr>
          <p:cNvPr id="27" name="组合 77"/>
          <p:cNvGrpSpPr/>
          <p:nvPr/>
        </p:nvGrpSpPr>
        <p:grpSpPr>
          <a:xfrm>
            <a:off x="1847528" y="5445224"/>
            <a:ext cx="7533639" cy="583565"/>
            <a:chOff x="3666118" y="1180588"/>
            <a:chExt cx="5021006" cy="1715825"/>
          </a:xfrm>
        </p:grpSpPr>
        <p:sp>
          <p:nvSpPr>
            <p:cNvPr id="79" name="矩形 78"/>
            <p:cNvSpPr/>
            <p:nvPr/>
          </p:nvSpPr>
          <p:spPr>
            <a:xfrm>
              <a:off x="5108853" y="1353477"/>
              <a:ext cx="3578271" cy="1321670"/>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1"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10</a:t>
              </a:r>
              <a:endParaRPr lang="en-US" sz="3200" dirty="0">
                <a:solidFill>
                  <a:schemeClr val="accent1"/>
                </a:solidFill>
                <a:latin typeface="Impact" panose="020B0806030902050204" pitchFamily="34" charset="0"/>
              </a:endParaRPr>
            </a:p>
          </p:txBody>
        </p:sp>
        <p:sp>
          <p:nvSpPr>
            <p:cNvPr id="82"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sym typeface="+mn-ea"/>
                </a:rPr>
                <a:t>无负压补水系统配置</a:t>
              </a:r>
              <a:endParaRPr lang="zh-CN" altLang="en-US" sz="16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39</a:t>
            </a:fld>
            <a:endParaRPr lang="zh-CN" altLang="en-US" dirty="0"/>
          </a:p>
        </p:txBody>
      </p:sp>
      <p:pic>
        <p:nvPicPr>
          <p:cNvPr id="3" name="图片 2" descr="新风机"/>
          <p:cNvPicPr>
            <a:picLocks noChangeAspect="1"/>
          </p:cNvPicPr>
          <p:nvPr/>
        </p:nvPicPr>
        <p:blipFill>
          <a:blip r:embed="rId2" cstate="print"/>
          <a:stretch>
            <a:fillRect/>
          </a:stretch>
        </p:blipFill>
        <p:spPr>
          <a:xfrm>
            <a:off x="316865" y="1174115"/>
            <a:ext cx="4674235" cy="4307205"/>
          </a:xfrm>
          <a:prstGeom prst="rect">
            <a:avLst/>
          </a:prstGeom>
        </p:spPr>
      </p:pic>
      <p:sp>
        <p:nvSpPr>
          <p:cNvPr id="5" name="文本框 4"/>
          <p:cNvSpPr txBox="1"/>
          <p:nvPr/>
        </p:nvSpPr>
        <p:spPr>
          <a:xfrm>
            <a:off x="1586230" y="381000"/>
            <a:ext cx="3738880" cy="521970"/>
          </a:xfrm>
          <a:prstGeom prst="rect">
            <a:avLst/>
          </a:prstGeom>
          <a:noFill/>
        </p:spPr>
        <p:txBody>
          <a:bodyPr wrap="none" rtlCol="0">
            <a:spAutoFit/>
          </a:bodyPr>
          <a:lstStyle/>
          <a:p>
            <a:r>
              <a:rPr lang="zh-CN" altLang="en-US" sz="2800" b="1">
                <a:solidFill>
                  <a:schemeClr val="accent1"/>
                </a:solidFill>
              </a:rPr>
              <a:t>新风、排风机系统配置</a:t>
            </a:r>
          </a:p>
        </p:txBody>
      </p:sp>
      <p:sp>
        <p:nvSpPr>
          <p:cNvPr id="4" name="文本框 3"/>
          <p:cNvSpPr txBox="1"/>
          <p:nvPr/>
        </p:nvSpPr>
        <p:spPr>
          <a:xfrm>
            <a:off x="5386705" y="1174115"/>
            <a:ext cx="6412865" cy="368300"/>
          </a:xfrm>
          <a:prstGeom prst="rect">
            <a:avLst/>
          </a:prstGeom>
          <a:noFill/>
        </p:spPr>
        <p:txBody>
          <a:bodyPr wrap="square" rtlCol="0">
            <a:spAutoFit/>
          </a:bodyPr>
          <a:lstStyle/>
          <a:p>
            <a:pPr algn="l"/>
            <a:endParaRPr lang="zh-CN" altLang="en-US"/>
          </a:p>
        </p:txBody>
      </p:sp>
      <p:graphicFrame>
        <p:nvGraphicFramePr>
          <p:cNvPr id="7" name="表格 6"/>
          <p:cNvGraphicFramePr/>
          <p:nvPr/>
        </p:nvGraphicFramePr>
        <p:xfrm>
          <a:off x="5443220" y="1174115"/>
          <a:ext cx="6356350" cy="942340"/>
        </p:xfrm>
        <a:graphic>
          <a:graphicData uri="http://schemas.openxmlformats.org/drawingml/2006/table">
            <a:tbl>
              <a:tblPr firstRow="1" bandRow="1">
                <a:tableStyleId>{5C22544A-7EE6-4342-B048-85BDC9FD1C3A}</a:tableStyleId>
              </a:tblPr>
              <a:tblGrid>
                <a:gridCol w="803910"/>
                <a:gridCol w="984250"/>
                <a:gridCol w="889000"/>
                <a:gridCol w="1219835"/>
                <a:gridCol w="1106170"/>
                <a:gridCol w="653415"/>
                <a:gridCol w="699770"/>
              </a:tblGrid>
              <a:tr h="485140">
                <a:tc>
                  <a:txBody>
                    <a:bodyPr/>
                    <a:lstStyle/>
                    <a:p>
                      <a:pPr algn="ctr">
                        <a:buNone/>
                      </a:pPr>
                      <a:r>
                        <a:rPr lang="zh-CN" altLang="en-US" sz="1800" b="1">
                          <a:sym typeface="+mn-ea"/>
                        </a:rPr>
                        <a:t>名称</a:t>
                      </a:r>
                    </a:p>
                  </a:txBody>
                  <a:tcPr anchor="ctr"/>
                </a:tc>
                <a:tc>
                  <a:txBody>
                    <a:bodyPr/>
                    <a:lstStyle/>
                    <a:p>
                      <a:pPr algn="ctr">
                        <a:buNone/>
                      </a:pPr>
                      <a:r>
                        <a:rPr lang="zh-CN" altLang="en-US" sz="1800" b="1"/>
                        <a:t>型号</a:t>
                      </a:r>
                    </a:p>
                  </a:txBody>
                  <a:tcPr anchor="ctr"/>
                </a:tc>
                <a:tc>
                  <a:txBody>
                    <a:bodyPr/>
                    <a:lstStyle/>
                    <a:p>
                      <a:pPr algn="ctr">
                        <a:buNone/>
                      </a:pPr>
                      <a:r>
                        <a:rPr lang="zh-CN" altLang="en-US" sz="1800" b="1"/>
                        <a:t>功率</a:t>
                      </a:r>
                    </a:p>
                  </a:txBody>
                  <a:tcPr anchor="ctr"/>
                </a:tc>
                <a:tc>
                  <a:txBody>
                    <a:bodyPr/>
                    <a:lstStyle/>
                    <a:p>
                      <a:pPr algn="ctr">
                        <a:buNone/>
                      </a:pPr>
                      <a:r>
                        <a:rPr lang="zh-CN" altLang="en-US" sz="1800" b="1"/>
                        <a:t>风量</a:t>
                      </a:r>
                    </a:p>
                  </a:txBody>
                  <a:tcPr anchor="ctr"/>
                </a:tc>
                <a:tc>
                  <a:txBody>
                    <a:bodyPr/>
                    <a:lstStyle/>
                    <a:p>
                      <a:pPr algn="ctr">
                        <a:buNone/>
                      </a:pPr>
                      <a:r>
                        <a:rPr lang="zh-CN" altLang="en-US" sz="1800" b="1"/>
                        <a:t>转速</a:t>
                      </a:r>
                    </a:p>
                  </a:txBody>
                  <a:tcPr anchor="ctr"/>
                </a:tc>
                <a:tc>
                  <a:txBody>
                    <a:bodyPr/>
                    <a:lstStyle/>
                    <a:p>
                      <a:pPr algn="ctr">
                        <a:buNone/>
                      </a:pPr>
                      <a:r>
                        <a:rPr lang="zh-CN" altLang="en-US" sz="1800" b="1"/>
                        <a:t>数量</a:t>
                      </a:r>
                    </a:p>
                  </a:txBody>
                  <a:tcPr anchor="ctr"/>
                </a:tc>
                <a:tc>
                  <a:txBody>
                    <a:bodyPr/>
                    <a:lstStyle/>
                    <a:p>
                      <a:pPr algn="ctr">
                        <a:buNone/>
                      </a:pPr>
                      <a:r>
                        <a:rPr lang="zh-CN" altLang="en-US" sz="1800" b="1"/>
                        <a:t>位置</a:t>
                      </a:r>
                    </a:p>
                  </a:txBody>
                  <a:tcPr anchor="ctr"/>
                </a:tc>
              </a:tr>
              <a:tr h="381000">
                <a:tc>
                  <a:txBody>
                    <a:bodyPr/>
                    <a:lstStyle/>
                    <a:p>
                      <a:pPr algn="ctr">
                        <a:buClrTx/>
                        <a:buSzTx/>
                        <a:buFontTx/>
                        <a:buNone/>
                      </a:pPr>
                      <a:r>
                        <a:rPr lang="zh-CN" altLang="en-US" sz="1200" b="1">
                          <a:solidFill>
                            <a:schemeClr val="tx1"/>
                          </a:solidFill>
                        </a:rPr>
                        <a:t>离心式低噪声风机</a:t>
                      </a:r>
                    </a:p>
                  </a:txBody>
                  <a:tcPr anchor="ctr"/>
                </a:tc>
                <a:tc>
                  <a:txBody>
                    <a:bodyPr/>
                    <a:lstStyle/>
                    <a:p>
                      <a:pPr algn="ctr">
                        <a:buClrTx/>
                        <a:buSzTx/>
                        <a:buFontTx/>
                        <a:buNone/>
                      </a:pPr>
                      <a:r>
                        <a:rPr lang="en-US" altLang="zh-CN" sz="1200" b="1">
                          <a:solidFill>
                            <a:schemeClr val="tx1"/>
                          </a:solidFill>
                        </a:rPr>
                        <a:t>HTFD-1-9</a:t>
                      </a:r>
                    </a:p>
                  </a:txBody>
                  <a:tcPr anchor="ctr"/>
                </a:tc>
                <a:tc>
                  <a:txBody>
                    <a:bodyPr/>
                    <a:lstStyle/>
                    <a:p>
                      <a:pPr algn="ctr">
                        <a:buClrTx/>
                        <a:buSzTx/>
                        <a:buFontTx/>
                        <a:buNone/>
                      </a:pPr>
                      <a:r>
                        <a:rPr lang="en-US" altLang="zh-CN" sz="1200" b="1">
                          <a:solidFill>
                            <a:schemeClr val="tx1"/>
                          </a:solidFill>
                        </a:rPr>
                        <a:t>0.37kw</a:t>
                      </a:r>
                    </a:p>
                  </a:txBody>
                  <a:tcPr anchor="ctr"/>
                </a:tc>
                <a:tc>
                  <a:txBody>
                    <a:bodyPr/>
                    <a:lstStyle/>
                    <a:p>
                      <a:pPr algn="ctr">
                        <a:buClrTx/>
                        <a:buSzTx/>
                        <a:buFontTx/>
                        <a:buNone/>
                      </a:pPr>
                      <a:r>
                        <a:rPr lang="en-US" altLang="zh-CN" sz="1200" b="1">
                          <a:solidFill>
                            <a:schemeClr val="tx1"/>
                          </a:solidFill>
                        </a:rPr>
                        <a:t>1000m³/h</a:t>
                      </a:r>
                    </a:p>
                  </a:txBody>
                  <a:tcPr anchor="ctr"/>
                </a:tc>
                <a:tc>
                  <a:txBody>
                    <a:bodyPr/>
                    <a:lstStyle/>
                    <a:p>
                      <a:pPr algn="ctr">
                        <a:buClrTx/>
                        <a:buSzTx/>
                        <a:buFontTx/>
                        <a:buNone/>
                      </a:pPr>
                      <a:r>
                        <a:rPr lang="en-US" altLang="zh-CN" sz="1200" b="1">
                          <a:solidFill>
                            <a:schemeClr val="tx1"/>
                          </a:solidFill>
                        </a:rPr>
                        <a:t>960r/min</a:t>
                      </a:r>
                    </a:p>
                  </a:txBody>
                  <a:tcPr anchor="ctr"/>
                </a:tc>
                <a:tc>
                  <a:txBody>
                    <a:bodyPr/>
                    <a:lstStyle/>
                    <a:p>
                      <a:pPr algn="ctr">
                        <a:buClrTx/>
                        <a:buSzTx/>
                        <a:buFontTx/>
                        <a:buNone/>
                      </a:pPr>
                      <a:r>
                        <a:rPr lang="en-US" altLang="zh-CN" sz="1200" b="1">
                          <a:solidFill>
                            <a:schemeClr val="tx1"/>
                          </a:solidFill>
                        </a:rPr>
                        <a:t>16</a:t>
                      </a:r>
                    </a:p>
                  </a:txBody>
                  <a:tcPr anchor="ctr"/>
                </a:tc>
                <a:tc>
                  <a:txBody>
                    <a:bodyPr/>
                    <a:lstStyle/>
                    <a:p>
                      <a:pPr algn="ctr">
                        <a:buClrTx/>
                        <a:buSzTx/>
                        <a:buFontTx/>
                        <a:buNone/>
                      </a:pPr>
                      <a:r>
                        <a:rPr lang="en-US" altLang="zh-CN" sz="1200" b="1">
                          <a:solidFill>
                            <a:schemeClr val="tx1"/>
                          </a:solidFill>
                        </a:rPr>
                        <a:t>M</a:t>
                      </a:r>
                      <a:r>
                        <a:rPr lang="en-US" sz="1200" b="1">
                          <a:solidFill>
                            <a:schemeClr val="tx1"/>
                          </a:solidFill>
                        </a:rPr>
                        <a:t>1</a:t>
                      </a:r>
                      <a:r>
                        <a:rPr lang="zh-CN" altLang="en-US" sz="1200" b="1">
                          <a:solidFill>
                            <a:schemeClr val="tx1"/>
                          </a:solidFill>
                        </a:rPr>
                        <a:t>空调间</a:t>
                      </a:r>
                    </a:p>
                  </a:txBody>
                  <a:tcPr anchor="ctr"/>
                </a:tc>
              </a:tr>
            </a:tbl>
          </a:graphicData>
        </a:graphic>
      </p:graphicFrame>
      <p:graphicFrame>
        <p:nvGraphicFramePr>
          <p:cNvPr id="9" name="表格 8"/>
          <p:cNvGraphicFramePr/>
          <p:nvPr/>
        </p:nvGraphicFramePr>
        <p:xfrm>
          <a:off x="5443220" y="2189480"/>
          <a:ext cx="6356350" cy="942340"/>
        </p:xfrm>
        <a:graphic>
          <a:graphicData uri="http://schemas.openxmlformats.org/drawingml/2006/table">
            <a:tbl>
              <a:tblPr firstRow="1" bandRow="1">
                <a:tableStyleId>{5C22544A-7EE6-4342-B048-85BDC9FD1C3A}</a:tableStyleId>
              </a:tblPr>
              <a:tblGrid>
                <a:gridCol w="803910"/>
                <a:gridCol w="984250"/>
                <a:gridCol w="889000"/>
                <a:gridCol w="1219835"/>
                <a:gridCol w="1106170"/>
                <a:gridCol w="653415"/>
                <a:gridCol w="699770"/>
              </a:tblGrid>
              <a:tr h="485140">
                <a:tc>
                  <a:txBody>
                    <a:bodyPr/>
                    <a:lstStyle/>
                    <a:p>
                      <a:pPr algn="ctr">
                        <a:buNone/>
                      </a:pPr>
                      <a:r>
                        <a:rPr lang="zh-CN" altLang="en-US" sz="1800" b="1">
                          <a:sym typeface="+mn-ea"/>
                        </a:rPr>
                        <a:t>名称</a:t>
                      </a:r>
                    </a:p>
                  </a:txBody>
                  <a:tcPr anchor="ctr"/>
                </a:tc>
                <a:tc>
                  <a:txBody>
                    <a:bodyPr/>
                    <a:lstStyle/>
                    <a:p>
                      <a:pPr algn="ctr">
                        <a:buNone/>
                      </a:pPr>
                      <a:r>
                        <a:rPr lang="zh-CN" altLang="en-US" sz="1800" b="1"/>
                        <a:t>型号</a:t>
                      </a:r>
                    </a:p>
                  </a:txBody>
                  <a:tcPr anchor="ctr"/>
                </a:tc>
                <a:tc>
                  <a:txBody>
                    <a:bodyPr/>
                    <a:lstStyle/>
                    <a:p>
                      <a:pPr algn="ctr">
                        <a:buNone/>
                      </a:pPr>
                      <a:r>
                        <a:rPr lang="zh-CN" altLang="en-US" sz="1800" b="1"/>
                        <a:t>功率</a:t>
                      </a:r>
                    </a:p>
                  </a:txBody>
                  <a:tcPr anchor="ctr"/>
                </a:tc>
                <a:tc>
                  <a:txBody>
                    <a:bodyPr/>
                    <a:lstStyle/>
                    <a:p>
                      <a:pPr algn="ctr">
                        <a:buNone/>
                      </a:pPr>
                      <a:r>
                        <a:rPr lang="zh-CN" altLang="en-US" sz="1800" b="1"/>
                        <a:t>风量</a:t>
                      </a:r>
                    </a:p>
                  </a:txBody>
                  <a:tcPr anchor="ctr"/>
                </a:tc>
                <a:tc>
                  <a:txBody>
                    <a:bodyPr/>
                    <a:lstStyle/>
                    <a:p>
                      <a:pPr algn="ctr">
                        <a:buNone/>
                      </a:pPr>
                      <a:r>
                        <a:rPr lang="zh-CN" altLang="en-US" sz="1800" b="1"/>
                        <a:t>转速</a:t>
                      </a:r>
                    </a:p>
                  </a:txBody>
                  <a:tcPr anchor="ctr"/>
                </a:tc>
                <a:tc>
                  <a:txBody>
                    <a:bodyPr/>
                    <a:lstStyle/>
                    <a:p>
                      <a:pPr algn="ctr">
                        <a:buNone/>
                      </a:pPr>
                      <a:r>
                        <a:rPr lang="zh-CN" altLang="en-US" sz="1800" b="1"/>
                        <a:t>数量</a:t>
                      </a:r>
                    </a:p>
                  </a:txBody>
                  <a:tcPr anchor="ctr"/>
                </a:tc>
                <a:tc>
                  <a:txBody>
                    <a:bodyPr/>
                    <a:lstStyle/>
                    <a:p>
                      <a:pPr algn="ctr">
                        <a:buNone/>
                      </a:pPr>
                      <a:r>
                        <a:rPr lang="zh-CN" altLang="en-US" sz="1800" b="1"/>
                        <a:t>位置</a:t>
                      </a:r>
                    </a:p>
                  </a:txBody>
                  <a:tcPr anchor="ctr"/>
                </a:tc>
              </a:tr>
              <a:tr h="381000">
                <a:tc>
                  <a:txBody>
                    <a:bodyPr/>
                    <a:lstStyle/>
                    <a:p>
                      <a:pPr algn="ctr">
                        <a:buClrTx/>
                        <a:buSzTx/>
                        <a:buFontTx/>
                        <a:buNone/>
                      </a:pPr>
                      <a:r>
                        <a:rPr lang="zh-CN" altLang="en-US" sz="1200" b="1">
                          <a:solidFill>
                            <a:schemeClr val="tx1"/>
                          </a:solidFill>
                        </a:rPr>
                        <a:t>离心式低噪声风机</a:t>
                      </a:r>
                    </a:p>
                  </a:txBody>
                  <a:tcPr anchor="ctr"/>
                </a:tc>
                <a:tc>
                  <a:txBody>
                    <a:bodyPr/>
                    <a:lstStyle/>
                    <a:p>
                      <a:pPr algn="ctr">
                        <a:buClrTx/>
                        <a:buSzTx/>
                        <a:buFontTx/>
                        <a:buNone/>
                      </a:pPr>
                      <a:r>
                        <a:rPr lang="en-US" altLang="zh-CN" sz="1200" b="1">
                          <a:solidFill>
                            <a:schemeClr val="tx1"/>
                          </a:solidFill>
                        </a:rPr>
                        <a:t>HTFD-1-9</a:t>
                      </a:r>
                    </a:p>
                  </a:txBody>
                  <a:tcPr anchor="ctr"/>
                </a:tc>
                <a:tc>
                  <a:txBody>
                    <a:bodyPr/>
                    <a:lstStyle/>
                    <a:p>
                      <a:pPr algn="ctr">
                        <a:buClrTx/>
                        <a:buSzTx/>
                        <a:buFontTx/>
                        <a:buNone/>
                      </a:pPr>
                      <a:r>
                        <a:rPr lang="en-US" altLang="zh-CN" sz="1200" b="1">
                          <a:solidFill>
                            <a:schemeClr val="tx1"/>
                          </a:solidFill>
                        </a:rPr>
                        <a:t>0.37kw</a:t>
                      </a:r>
                    </a:p>
                  </a:txBody>
                  <a:tcPr anchor="ctr"/>
                </a:tc>
                <a:tc>
                  <a:txBody>
                    <a:bodyPr/>
                    <a:lstStyle/>
                    <a:p>
                      <a:pPr algn="ctr">
                        <a:buClrTx/>
                        <a:buSzTx/>
                        <a:buFontTx/>
                        <a:buNone/>
                      </a:pPr>
                      <a:r>
                        <a:rPr lang="en-US" altLang="zh-CN" sz="1200" b="1">
                          <a:solidFill>
                            <a:schemeClr val="tx1"/>
                          </a:solidFill>
                        </a:rPr>
                        <a:t>1000m³/h</a:t>
                      </a:r>
                    </a:p>
                  </a:txBody>
                  <a:tcPr anchor="ctr"/>
                </a:tc>
                <a:tc>
                  <a:txBody>
                    <a:bodyPr/>
                    <a:lstStyle/>
                    <a:p>
                      <a:pPr algn="ctr">
                        <a:buClrTx/>
                        <a:buSzTx/>
                        <a:buFontTx/>
                        <a:buNone/>
                      </a:pPr>
                      <a:r>
                        <a:rPr lang="en-US" altLang="zh-CN" sz="1200" b="1">
                          <a:solidFill>
                            <a:schemeClr val="tx1"/>
                          </a:solidFill>
                        </a:rPr>
                        <a:t>960r/min</a:t>
                      </a:r>
                    </a:p>
                  </a:txBody>
                  <a:tcPr anchor="ctr"/>
                </a:tc>
                <a:tc>
                  <a:txBody>
                    <a:bodyPr/>
                    <a:lstStyle/>
                    <a:p>
                      <a:pPr algn="ctr">
                        <a:buClrTx/>
                        <a:buSzTx/>
                        <a:buFontTx/>
                        <a:buNone/>
                      </a:pPr>
                      <a:r>
                        <a:rPr lang="en-US" altLang="zh-CN" sz="1200" b="1">
                          <a:solidFill>
                            <a:schemeClr val="tx1"/>
                          </a:solidFill>
                        </a:rPr>
                        <a:t>12</a:t>
                      </a:r>
                    </a:p>
                  </a:txBody>
                  <a:tcPr anchor="ctr"/>
                </a:tc>
                <a:tc>
                  <a:txBody>
                    <a:bodyPr/>
                    <a:lstStyle/>
                    <a:p>
                      <a:pPr algn="ctr">
                        <a:buClrTx/>
                        <a:buSzTx/>
                        <a:buFontTx/>
                        <a:buNone/>
                      </a:pPr>
                      <a:r>
                        <a:rPr lang="en-US" altLang="zh-CN" sz="1200" b="1">
                          <a:solidFill>
                            <a:schemeClr val="tx1"/>
                          </a:solidFill>
                        </a:rPr>
                        <a:t>M</a:t>
                      </a:r>
                      <a:r>
                        <a:rPr lang="en-US" sz="1200" b="1">
                          <a:solidFill>
                            <a:schemeClr val="tx1"/>
                          </a:solidFill>
                        </a:rPr>
                        <a:t>2</a:t>
                      </a:r>
                      <a:r>
                        <a:rPr lang="zh-CN" altLang="en-US" sz="1200" b="1">
                          <a:solidFill>
                            <a:schemeClr val="tx1"/>
                          </a:solidFill>
                        </a:rPr>
                        <a:t>空调间</a:t>
                      </a:r>
                    </a:p>
                  </a:txBody>
                  <a:tcPr anchor="ctr"/>
                </a:tc>
              </a:tr>
            </a:tbl>
          </a:graphicData>
        </a:graphic>
      </p:graphicFrame>
      <p:graphicFrame>
        <p:nvGraphicFramePr>
          <p:cNvPr id="10" name="表格 9"/>
          <p:cNvGraphicFramePr/>
          <p:nvPr/>
        </p:nvGraphicFramePr>
        <p:xfrm>
          <a:off x="5443220" y="3242945"/>
          <a:ext cx="6356350" cy="942340"/>
        </p:xfrm>
        <a:graphic>
          <a:graphicData uri="http://schemas.openxmlformats.org/drawingml/2006/table">
            <a:tbl>
              <a:tblPr firstRow="1" bandRow="1">
                <a:tableStyleId>{5C22544A-7EE6-4342-B048-85BDC9FD1C3A}</a:tableStyleId>
              </a:tblPr>
              <a:tblGrid>
                <a:gridCol w="803910"/>
                <a:gridCol w="984250"/>
                <a:gridCol w="889000"/>
                <a:gridCol w="1219835"/>
                <a:gridCol w="1106170"/>
                <a:gridCol w="653415"/>
                <a:gridCol w="699770"/>
              </a:tblGrid>
              <a:tr h="485140">
                <a:tc>
                  <a:txBody>
                    <a:bodyPr/>
                    <a:lstStyle/>
                    <a:p>
                      <a:pPr algn="ctr">
                        <a:buNone/>
                      </a:pPr>
                      <a:r>
                        <a:rPr lang="zh-CN" altLang="en-US" sz="1800" b="1">
                          <a:sym typeface="+mn-ea"/>
                        </a:rPr>
                        <a:t>名称</a:t>
                      </a:r>
                    </a:p>
                  </a:txBody>
                  <a:tcPr anchor="ctr"/>
                </a:tc>
                <a:tc>
                  <a:txBody>
                    <a:bodyPr/>
                    <a:lstStyle/>
                    <a:p>
                      <a:pPr algn="ctr">
                        <a:buNone/>
                      </a:pPr>
                      <a:r>
                        <a:rPr lang="zh-CN" altLang="en-US" sz="1800" b="1"/>
                        <a:t>型号</a:t>
                      </a:r>
                    </a:p>
                  </a:txBody>
                  <a:tcPr anchor="ctr"/>
                </a:tc>
                <a:tc>
                  <a:txBody>
                    <a:bodyPr/>
                    <a:lstStyle/>
                    <a:p>
                      <a:pPr algn="ctr">
                        <a:buNone/>
                      </a:pPr>
                      <a:r>
                        <a:rPr lang="zh-CN" altLang="en-US" sz="1800" b="1"/>
                        <a:t>功率</a:t>
                      </a:r>
                    </a:p>
                  </a:txBody>
                  <a:tcPr anchor="ctr"/>
                </a:tc>
                <a:tc>
                  <a:txBody>
                    <a:bodyPr/>
                    <a:lstStyle/>
                    <a:p>
                      <a:pPr algn="ctr">
                        <a:buNone/>
                      </a:pPr>
                      <a:r>
                        <a:rPr lang="zh-CN" altLang="en-US" sz="1800" b="1"/>
                        <a:t>风量</a:t>
                      </a:r>
                    </a:p>
                  </a:txBody>
                  <a:tcPr anchor="ctr"/>
                </a:tc>
                <a:tc>
                  <a:txBody>
                    <a:bodyPr/>
                    <a:lstStyle/>
                    <a:p>
                      <a:pPr algn="ctr">
                        <a:buNone/>
                      </a:pPr>
                      <a:r>
                        <a:rPr lang="zh-CN" altLang="en-US" sz="1800" b="1"/>
                        <a:t>转速</a:t>
                      </a:r>
                    </a:p>
                  </a:txBody>
                  <a:tcPr anchor="ctr"/>
                </a:tc>
                <a:tc>
                  <a:txBody>
                    <a:bodyPr/>
                    <a:lstStyle/>
                    <a:p>
                      <a:pPr algn="ctr">
                        <a:buNone/>
                      </a:pPr>
                      <a:r>
                        <a:rPr lang="zh-CN" altLang="en-US" sz="1800" b="1"/>
                        <a:t>数量</a:t>
                      </a:r>
                    </a:p>
                  </a:txBody>
                  <a:tcPr anchor="ctr"/>
                </a:tc>
                <a:tc>
                  <a:txBody>
                    <a:bodyPr/>
                    <a:lstStyle/>
                    <a:p>
                      <a:pPr algn="ctr">
                        <a:buNone/>
                      </a:pPr>
                      <a:r>
                        <a:rPr lang="zh-CN" altLang="en-US" sz="1800" b="1"/>
                        <a:t>位置</a:t>
                      </a:r>
                    </a:p>
                  </a:txBody>
                  <a:tcPr anchor="ctr"/>
                </a:tc>
              </a:tr>
              <a:tr h="381000">
                <a:tc>
                  <a:txBody>
                    <a:bodyPr/>
                    <a:lstStyle/>
                    <a:p>
                      <a:pPr algn="ctr">
                        <a:buClrTx/>
                        <a:buSzTx/>
                        <a:buFontTx/>
                        <a:buNone/>
                      </a:pPr>
                      <a:r>
                        <a:rPr lang="zh-CN" altLang="en-US" sz="1200" b="1">
                          <a:solidFill>
                            <a:schemeClr val="tx1"/>
                          </a:solidFill>
                        </a:rPr>
                        <a:t>离心式低噪声风机</a:t>
                      </a:r>
                    </a:p>
                  </a:txBody>
                  <a:tcPr anchor="ctr"/>
                </a:tc>
                <a:tc>
                  <a:txBody>
                    <a:bodyPr/>
                    <a:lstStyle/>
                    <a:p>
                      <a:pPr algn="ctr">
                        <a:buClrTx/>
                        <a:buSzTx/>
                        <a:buFontTx/>
                        <a:buNone/>
                      </a:pPr>
                      <a:r>
                        <a:rPr lang="en-US" altLang="zh-CN" sz="1200" b="1">
                          <a:solidFill>
                            <a:schemeClr val="tx1"/>
                          </a:solidFill>
                        </a:rPr>
                        <a:t>HTFD-1-9</a:t>
                      </a:r>
                    </a:p>
                  </a:txBody>
                  <a:tcPr anchor="ctr"/>
                </a:tc>
                <a:tc>
                  <a:txBody>
                    <a:bodyPr/>
                    <a:lstStyle/>
                    <a:p>
                      <a:pPr algn="ctr">
                        <a:buClrTx/>
                        <a:buSzTx/>
                        <a:buFontTx/>
                        <a:buNone/>
                      </a:pPr>
                      <a:r>
                        <a:rPr lang="en-US" altLang="zh-CN" sz="1200" b="1">
                          <a:solidFill>
                            <a:schemeClr val="tx1"/>
                          </a:solidFill>
                        </a:rPr>
                        <a:t>0.37kw</a:t>
                      </a:r>
                    </a:p>
                  </a:txBody>
                  <a:tcPr anchor="ctr"/>
                </a:tc>
                <a:tc>
                  <a:txBody>
                    <a:bodyPr/>
                    <a:lstStyle/>
                    <a:p>
                      <a:pPr algn="ctr">
                        <a:buClrTx/>
                        <a:buSzTx/>
                        <a:buFontTx/>
                        <a:buNone/>
                      </a:pPr>
                      <a:r>
                        <a:rPr lang="en-US" altLang="zh-CN" sz="1200" b="1">
                          <a:solidFill>
                            <a:schemeClr val="tx1"/>
                          </a:solidFill>
                        </a:rPr>
                        <a:t>1000m³/h</a:t>
                      </a:r>
                    </a:p>
                  </a:txBody>
                  <a:tcPr anchor="ctr"/>
                </a:tc>
                <a:tc>
                  <a:txBody>
                    <a:bodyPr/>
                    <a:lstStyle/>
                    <a:p>
                      <a:pPr algn="ctr">
                        <a:buClrTx/>
                        <a:buSzTx/>
                        <a:buFontTx/>
                        <a:buNone/>
                      </a:pPr>
                      <a:r>
                        <a:rPr lang="en-US" altLang="zh-CN" sz="1200" b="1">
                          <a:solidFill>
                            <a:schemeClr val="tx1"/>
                          </a:solidFill>
                        </a:rPr>
                        <a:t>960r/min</a:t>
                      </a:r>
                    </a:p>
                  </a:txBody>
                  <a:tcPr anchor="ctr"/>
                </a:tc>
                <a:tc>
                  <a:txBody>
                    <a:bodyPr/>
                    <a:lstStyle/>
                    <a:p>
                      <a:pPr algn="ctr">
                        <a:buClrTx/>
                        <a:buSzTx/>
                        <a:buFontTx/>
                        <a:buNone/>
                      </a:pPr>
                      <a:r>
                        <a:rPr lang="en-US" altLang="zh-CN" sz="1200" b="1">
                          <a:solidFill>
                            <a:schemeClr val="tx1"/>
                          </a:solidFill>
                        </a:rPr>
                        <a:t>12</a:t>
                      </a:r>
                    </a:p>
                  </a:txBody>
                  <a:tcPr anchor="ctr"/>
                </a:tc>
                <a:tc>
                  <a:txBody>
                    <a:bodyPr/>
                    <a:lstStyle/>
                    <a:p>
                      <a:pPr algn="ctr">
                        <a:buClrTx/>
                        <a:buSzTx/>
                        <a:buFontTx/>
                        <a:buNone/>
                      </a:pPr>
                      <a:r>
                        <a:rPr lang="en-US" altLang="zh-CN" sz="1200" b="1">
                          <a:solidFill>
                            <a:schemeClr val="tx1"/>
                          </a:solidFill>
                        </a:rPr>
                        <a:t>M</a:t>
                      </a:r>
                      <a:r>
                        <a:rPr lang="en-US" sz="1200" b="1">
                          <a:solidFill>
                            <a:schemeClr val="tx1"/>
                          </a:solidFill>
                        </a:rPr>
                        <a:t>4</a:t>
                      </a:r>
                      <a:r>
                        <a:rPr lang="zh-CN" altLang="en-US" sz="1200" b="1">
                          <a:solidFill>
                            <a:schemeClr val="tx1"/>
                          </a:solidFill>
                        </a:rPr>
                        <a:t>空调间</a:t>
                      </a:r>
                    </a:p>
                  </a:txBody>
                  <a:tcPr anchor="ct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40</a:t>
            </a:fld>
            <a:endParaRPr lang="zh-CN" altLang="en-US" dirty="0"/>
          </a:p>
        </p:txBody>
      </p:sp>
      <p:sp>
        <p:nvSpPr>
          <p:cNvPr id="3" name="文本框 2"/>
          <p:cNvSpPr txBox="1"/>
          <p:nvPr/>
        </p:nvSpPr>
        <p:spPr>
          <a:xfrm>
            <a:off x="1653540" y="333375"/>
            <a:ext cx="3738880" cy="521970"/>
          </a:xfrm>
          <a:prstGeom prst="rect">
            <a:avLst/>
          </a:prstGeom>
          <a:noFill/>
        </p:spPr>
        <p:txBody>
          <a:bodyPr wrap="none" rtlCol="0">
            <a:spAutoFit/>
          </a:bodyPr>
          <a:lstStyle/>
          <a:p>
            <a:pPr algn="l"/>
            <a:r>
              <a:rPr lang="zh-CN" altLang="en-US" sz="2800" b="1">
                <a:solidFill>
                  <a:schemeClr val="accent1"/>
                </a:solidFill>
                <a:sym typeface="+mn-ea"/>
              </a:rPr>
              <a:t>新风、排风机系统配置</a:t>
            </a:r>
          </a:p>
        </p:txBody>
      </p:sp>
      <p:pic>
        <p:nvPicPr>
          <p:cNvPr id="4" name="图片 3" descr="微信图片_20190317150941"/>
          <p:cNvPicPr>
            <a:picLocks noChangeAspect="1"/>
          </p:cNvPicPr>
          <p:nvPr/>
        </p:nvPicPr>
        <p:blipFill>
          <a:blip r:embed="rId2" cstate="print"/>
          <a:stretch>
            <a:fillRect/>
          </a:stretch>
        </p:blipFill>
        <p:spPr>
          <a:xfrm>
            <a:off x="396875" y="1044575"/>
            <a:ext cx="5456555" cy="4638675"/>
          </a:xfrm>
          <a:prstGeom prst="rect">
            <a:avLst/>
          </a:prstGeom>
        </p:spPr>
      </p:pic>
      <p:graphicFrame>
        <p:nvGraphicFramePr>
          <p:cNvPr id="7" name="表格 6"/>
          <p:cNvGraphicFramePr/>
          <p:nvPr/>
        </p:nvGraphicFramePr>
        <p:xfrm>
          <a:off x="6156325" y="1044575"/>
          <a:ext cx="5523865" cy="1308100"/>
        </p:xfrm>
        <a:graphic>
          <a:graphicData uri="http://schemas.openxmlformats.org/drawingml/2006/table">
            <a:tbl>
              <a:tblPr firstRow="1" bandRow="1">
                <a:tableStyleId>{5C22544A-7EE6-4342-B048-85BDC9FD1C3A}</a:tableStyleId>
              </a:tblPr>
              <a:tblGrid>
                <a:gridCol w="645795"/>
                <a:gridCol w="1005205"/>
                <a:gridCol w="1105535"/>
                <a:gridCol w="1311910"/>
                <a:gridCol w="702945"/>
                <a:gridCol w="752475"/>
              </a:tblGrid>
              <a:tr h="485140">
                <a:tc>
                  <a:txBody>
                    <a:bodyPr/>
                    <a:lstStyle/>
                    <a:p>
                      <a:pPr algn="ctr">
                        <a:buNone/>
                      </a:pPr>
                      <a:r>
                        <a:rPr lang="zh-CN" altLang="en-US" sz="1800" b="1">
                          <a:sym typeface="+mn-ea"/>
                        </a:rPr>
                        <a:t>名称</a:t>
                      </a:r>
                    </a:p>
                  </a:txBody>
                  <a:tcPr anchor="ctr"/>
                </a:tc>
                <a:tc>
                  <a:txBody>
                    <a:bodyPr/>
                    <a:lstStyle/>
                    <a:p>
                      <a:pPr algn="ctr">
                        <a:buNone/>
                      </a:pPr>
                      <a:r>
                        <a:rPr lang="zh-CN" altLang="en-US" sz="1800" b="1"/>
                        <a:t>型号</a:t>
                      </a:r>
                    </a:p>
                  </a:txBody>
                  <a:tcPr anchor="ctr"/>
                </a:tc>
                <a:tc>
                  <a:txBody>
                    <a:bodyPr/>
                    <a:lstStyle/>
                    <a:p>
                      <a:pPr algn="ctr">
                        <a:buNone/>
                      </a:pPr>
                      <a:r>
                        <a:rPr lang="zh-CN" altLang="en-US" sz="1800" b="1"/>
                        <a:t>功率</a:t>
                      </a:r>
                    </a:p>
                  </a:txBody>
                  <a:tcPr anchor="ctr"/>
                </a:tc>
                <a:tc>
                  <a:txBody>
                    <a:bodyPr/>
                    <a:lstStyle/>
                    <a:p>
                      <a:pPr algn="ctr">
                        <a:buNone/>
                      </a:pPr>
                      <a:r>
                        <a:rPr lang="zh-CN" altLang="en-US" sz="1800" b="1"/>
                        <a:t>风量</a:t>
                      </a:r>
                    </a:p>
                  </a:txBody>
                  <a:tcPr anchor="ctr"/>
                </a:tc>
                <a:tc>
                  <a:txBody>
                    <a:bodyPr/>
                    <a:lstStyle/>
                    <a:p>
                      <a:pPr algn="ctr">
                        <a:buNone/>
                      </a:pPr>
                      <a:r>
                        <a:rPr lang="zh-CN" altLang="en-US" sz="1800" b="1"/>
                        <a:t>数量</a:t>
                      </a:r>
                    </a:p>
                  </a:txBody>
                  <a:tcPr anchor="ctr"/>
                </a:tc>
                <a:tc>
                  <a:txBody>
                    <a:bodyPr/>
                    <a:lstStyle/>
                    <a:p>
                      <a:pPr algn="ctr">
                        <a:buNone/>
                      </a:pPr>
                      <a:r>
                        <a:rPr lang="zh-CN" altLang="en-US" sz="1800" b="1"/>
                        <a:t>位置</a:t>
                      </a:r>
                    </a:p>
                  </a:txBody>
                  <a:tcPr anchor="ctr"/>
                </a:tc>
              </a:tr>
              <a:tr h="381000">
                <a:tc>
                  <a:txBody>
                    <a:bodyPr/>
                    <a:lstStyle/>
                    <a:p>
                      <a:pPr algn="ctr">
                        <a:buClrTx/>
                        <a:buSzTx/>
                        <a:buFontTx/>
                        <a:buNone/>
                      </a:pPr>
                      <a:r>
                        <a:rPr lang="zh-CN" altLang="en-US" sz="1200" b="1">
                          <a:solidFill>
                            <a:schemeClr val="tx1"/>
                          </a:solidFill>
                        </a:rPr>
                        <a:t>新风换气机</a:t>
                      </a:r>
                    </a:p>
                  </a:txBody>
                  <a:tcPr anchor="ctr"/>
                </a:tc>
                <a:tc>
                  <a:txBody>
                    <a:bodyPr/>
                    <a:lstStyle/>
                    <a:p>
                      <a:pPr algn="ctr">
                        <a:buClrTx/>
                        <a:buSzTx/>
                        <a:buFontTx/>
                        <a:buNone/>
                      </a:pPr>
                      <a:r>
                        <a:rPr lang="en-US" altLang="zh-CN" sz="1200" b="1">
                          <a:solidFill>
                            <a:schemeClr val="tx1"/>
                          </a:solidFill>
                        </a:rPr>
                        <a:t>BJSF-150</a:t>
                      </a:r>
                    </a:p>
                  </a:txBody>
                  <a:tcPr anchor="ctr"/>
                </a:tc>
                <a:tc>
                  <a:txBody>
                    <a:bodyPr/>
                    <a:lstStyle/>
                    <a:p>
                      <a:pPr algn="ctr">
                        <a:buClrTx/>
                        <a:buSzTx/>
                        <a:buFontTx/>
                        <a:buNone/>
                      </a:pPr>
                      <a:r>
                        <a:rPr lang="en-US" altLang="zh-CN" sz="1200" b="1">
                          <a:solidFill>
                            <a:schemeClr val="tx1"/>
                          </a:solidFill>
                        </a:rPr>
                        <a:t>0.44kw</a:t>
                      </a:r>
                    </a:p>
                  </a:txBody>
                  <a:tcPr anchor="ctr"/>
                </a:tc>
                <a:tc>
                  <a:txBody>
                    <a:bodyPr/>
                    <a:lstStyle/>
                    <a:p>
                      <a:pPr algn="ctr">
                        <a:buClrTx/>
                        <a:buSzTx/>
                        <a:buFontTx/>
                        <a:buNone/>
                      </a:pPr>
                      <a:r>
                        <a:rPr lang="en-US" altLang="zh-CN" sz="1200" b="1">
                          <a:solidFill>
                            <a:schemeClr val="tx1"/>
                          </a:solidFill>
                        </a:rPr>
                        <a:t>1500m³/h</a:t>
                      </a:r>
                    </a:p>
                  </a:txBody>
                  <a:tcPr anchor="ctr"/>
                </a:tc>
                <a:tc>
                  <a:txBody>
                    <a:bodyPr/>
                    <a:lstStyle/>
                    <a:p>
                      <a:pPr algn="ctr">
                        <a:buClrTx/>
                        <a:buSzTx/>
                        <a:buFontTx/>
                        <a:buNone/>
                      </a:pPr>
                      <a:r>
                        <a:rPr lang="en-US" altLang="zh-CN" sz="1200" b="1">
                          <a:solidFill>
                            <a:schemeClr val="tx1"/>
                          </a:solidFill>
                        </a:rPr>
                        <a:t>4</a:t>
                      </a:r>
                    </a:p>
                  </a:txBody>
                  <a:tcPr anchor="ctr"/>
                </a:tc>
                <a:tc>
                  <a:txBody>
                    <a:bodyPr/>
                    <a:lstStyle/>
                    <a:p>
                      <a:pPr algn="ctr">
                        <a:buClrTx/>
                        <a:buSzTx/>
                        <a:buFontTx/>
                        <a:buNone/>
                      </a:pPr>
                      <a:r>
                        <a:rPr lang="en-US" altLang="zh-CN" sz="1200" b="1">
                          <a:solidFill>
                            <a:schemeClr val="tx1"/>
                          </a:solidFill>
                        </a:rPr>
                        <a:t>M</a:t>
                      </a:r>
                      <a:r>
                        <a:rPr lang="en-US" sz="1200" b="1">
                          <a:solidFill>
                            <a:schemeClr val="tx1"/>
                          </a:solidFill>
                        </a:rPr>
                        <a:t>1</a:t>
                      </a:r>
                      <a:r>
                        <a:rPr lang="zh-CN" altLang="en-US" sz="1200" b="1">
                          <a:solidFill>
                            <a:schemeClr val="tx1"/>
                          </a:solidFill>
                        </a:rPr>
                        <a:t>夹层</a:t>
                      </a:r>
                      <a:r>
                        <a:rPr lang="en-US" altLang="zh-CN" sz="1200" b="1">
                          <a:solidFill>
                            <a:schemeClr val="tx1"/>
                          </a:solidFill>
                        </a:rPr>
                        <a:t>M1</a:t>
                      </a:r>
                      <a:r>
                        <a:rPr lang="zh-CN" altLang="en-US" sz="1200" b="1">
                          <a:solidFill>
                            <a:schemeClr val="tx1"/>
                          </a:solidFill>
                        </a:rPr>
                        <a:t>一层附属房间</a:t>
                      </a:r>
                    </a:p>
                  </a:txBody>
                  <a:tcPr anchor="ctr"/>
                </a:tc>
              </a:tr>
            </a:tbl>
          </a:graphicData>
        </a:graphic>
      </p:graphicFrame>
      <p:graphicFrame>
        <p:nvGraphicFramePr>
          <p:cNvPr id="6" name="表格 5"/>
          <p:cNvGraphicFramePr/>
          <p:nvPr/>
        </p:nvGraphicFramePr>
        <p:xfrm>
          <a:off x="6156325" y="2548255"/>
          <a:ext cx="5250180" cy="942340"/>
        </p:xfrm>
        <a:graphic>
          <a:graphicData uri="http://schemas.openxmlformats.org/drawingml/2006/table">
            <a:tbl>
              <a:tblPr firstRow="1" bandRow="1">
                <a:tableStyleId>{5C22544A-7EE6-4342-B048-85BDC9FD1C3A}</a:tableStyleId>
              </a:tblPr>
              <a:tblGrid>
                <a:gridCol w="803910"/>
                <a:gridCol w="984250"/>
                <a:gridCol w="889000"/>
                <a:gridCol w="1219835"/>
                <a:gridCol w="653415"/>
                <a:gridCol w="699770"/>
              </a:tblGrid>
              <a:tr h="485140">
                <a:tc>
                  <a:txBody>
                    <a:bodyPr/>
                    <a:lstStyle/>
                    <a:p>
                      <a:pPr algn="ctr">
                        <a:buNone/>
                      </a:pPr>
                      <a:r>
                        <a:rPr lang="zh-CN" altLang="en-US" sz="1800" b="1">
                          <a:sym typeface="+mn-ea"/>
                        </a:rPr>
                        <a:t>名称</a:t>
                      </a:r>
                    </a:p>
                  </a:txBody>
                  <a:tcPr anchor="ctr"/>
                </a:tc>
                <a:tc>
                  <a:txBody>
                    <a:bodyPr/>
                    <a:lstStyle/>
                    <a:p>
                      <a:pPr algn="ctr">
                        <a:buNone/>
                      </a:pPr>
                      <a:r>
                        <a:rPr lang="zh-CN" altLang="en-US" sz="1800" b="1"/>
                        <a:t>型号</a:t>
                      </a:r>
                    </a:p>
                  </a:txBody>
                  <a:tcPr anchor="ctr"/>
                </a:tc>
                <a:tc>
                  <a:txBody>
                    <a:bodyPr/>
                    <a:lstStyle/>
                    <a:p>
                      <a:pPr algn="ctr">
                        <a:buNone/>
                      </a:pPr>
                      <a:r>
                        <a:rPr lang="zh-CN" altLang="en-US" sz="1800" b="1"/>
                        <a:t>功率</a:t>
                      </a:r>
                    </a:p>
                  </a:txBody>
                  <a:tcPr anchor="ctr"/>
                </a:tc>
                <a:tc>
                  <a:txBody>
                    <a:bodyPr/>
                    <a:lstStyle/>
                    <a:p>
                      <a:pPr algn="ctr">
                        <a:buNone/>
                      </a:pPr>
                      <a:r>
                        <a:rPr lang="zh-CN" altLang="en-US" sz="1800" b="1"/>
                        <a:t>风量</a:t>
                      </a:r>
                    </a:p>
                  </a:txBody>
                  <a:tcPr anchor="ctr"/>
                </a:tc>
                <a:tc>
                  <a:txBody>
                    <a:bodyPr/>
                    <a:lstStyle/>
                    <a:p>
                      <a:pPr algn="ctr">
                        <a:buNone/>
                      </a:pPr>
                      <a:r>
                        <a:rPr lang="zh-CN" altLang="en-US" sz="1800" b="1"/>
                        <a:t>数量</a:t>
                      </a:r>
                    </a:p>
                  </a:txBody>
                  <a:tcPr anchor="ctr"/>
                </a:tc>
                <a:tc>
                  <a:txBody>
                    <a:bodyPr/>
                    <a:lstStyle/>
                    <a:p>
                      <a:pPr algn="ctr">
                        <a:buNone/>
                      </a:pPr>
                      <a:r>
                        <a:rPr lang="zh-CN" altLang="en-US" sz="1800" b="1"/>
                        <a:t>位置</a:t>
                      </a:r>
                    </a:p>
                  </a:txBody>
                  <a:tcPr anchor="ctr"/>
                </a:tc>
              </a:tr>
              <a:tr h="381000">
                <a:tc>
                  <a:txBody>
                    <a:bodyPr/>
                    <a:lstStyle/>
                    <a:p>
                      <a:pPr algn="ctr">
                        <a:buClrTx/>
                        <a:buSzTx/>
                        <a:buFontTx/>
                        <a:buNone/>
                      </a:pPr>
                      <a:r>
                        <a:rPr lang="zh-CN" altLang="en-US" sz="1200" b="1">
                          <a:solidFill>
                            <a:schemeClr val="tx1"/>
                          </a:solidFill>
                          <a:sym typeface="+mn-ea"/>
                        </a:rPr>
                        <a:t>新风换气机</a:t>
                      </a:r>
                    </a:p>
                  </a:txBody>
                  <a:tcPr anchor="ctr"/>
                </a:tc>
                <a:tc>
                  <a:txBody>
                    <a:bodyPr/>
                    <a:lstStyle/>
                    <a:p>
                      <a:pPr algn="ctr">
                        <a:buClrTx/>
                        <a:buSzTx/>
                        <a:buFontTx/>
                        <a:buNone/>
                      </a:pPr>
                      <a:r>
                        <a:rPr lang="en-US" altLang="zh-CN" sz="1200" b="1">
                          <a:solidFill>
                            <a:schemeClr val="tx1"/>
                          </a:solidFill>
                          <a:sym typeface="+mn-ea"/>
                        </a:rPr>
                        <a:t>BJSF-150</a:t>
                      </a:r>
                    </a:p>
                  </a:txBody>
                  <a:tcPr anchor="ctr"/>
                </a:tc>
                <a:tc>
                  <a:txBody>
                    <a:bodyPr/>
                    <a:lstStyle/>
                    <a:p>
                      <a:pPr algn="ctr">
                        <a:buClrTx/>
                        <a:buSzTx/>
                        <a:buFontTx/>
                        <a:buNone/>
                      </a:pPr>
                      <a:r>
                        <a:rPr lang="en-US" altLang="zh-CN" sz="1200" b="1">
                          <a:solidFill>
                            <a:schemeClr val="tx1"/>
                          </a:solidFill>
                        </a:rPr>
                        <a:t>0.44kw</a:t>
                      </a:r>
                    </a:p>
                  </a:txBody>
                  <a:tcPr anchor="ctr"/>
                </a:tc>
                <a:tc>
                  <a:txBody>
                    <a:bodyPr/>
                    <a:lstStyle/>
                    <a:p>
                      <a:pPr algn="ctr">
                        <a:buClrTx/>
                        <a:buSzTx/>
                        <a:buFontTx/>
                        <a:buNone/>
                      </a:pPr>
                      <a:r>
                        <a:rPr lang="en-US" altLang="zh-CN" sz="1200" b="1">
                          <a:solidFill>
                            <a:schemeClr val="tx1"/>
                          </a:solidFill>
                        </a:rPr>
                        <a:t>1500m³/h</a:t>
                      </a:r>
                    </a:p>
                  </a:txBody>
                  <a:tcPr anchor="ctr"/>
                </a:tc>
                <a:tc>
                  <a:txBody>
                    <a:bodyPr/>
                    <a:lstStyle/>
                    <a:p>
                      <a:pPr algn="ctr">
                        <a:buClrTx/>
                        <a:buSzTx/>
                        <a:buFontTx/>
                        <a:buNone/>
                      </a:pPr>
                      <a:r>
                        <a:rPr lang="en-US" altLang="zh-CN" sz="1200" b="1">
                          <a:solidFill>
                            <a:schemeClr val="tx1"/>
                          </a:solidFill>
                        </a:rPr>
                        <a:t>3</a:t>
                      </a:r>
                    </a:p>
                  </a:txBody>
                  <a:tcPr anchor="ctr"/>
                </a:tc>
                <a:tc>
                  <a:txBody>
                    <a:bodyPr/>
                    <a:lstStyle/>
                    <a:p>
                      <a:pPr algn="ctr">
                        <a:buClrTx/>
                        <a:buSzTx/>
                        <a:buFontTx/>
                        <a:buNone/>
                      </a:pPr>
                      <a:r>
                        <a:rPr lang="en-US" altLang="zh-CN" sz="1200" b="1">
                          <a:solidFill>
                            <a:schemeClr val="tx1"/>
                          </a:solidFill>
                        </a:rPr>
                        <a:t>M</a:t>
                      </a:r>
                      <a:r>
                        <a:rPr lang="en-US" sz="1200" b="1">
                          <a:solidFill>
                            <a:schemeClr val="tx1"/>
                          </a:solidFill>
                        </a:rPr>
                        <a:t>2</a:t>
                      </a:r>
                      <a:r>
                        <a:rPr lang="zh-CN" altLang="en-US" sz="1200" b="1">
                          <a:solidFill>
                            <a:schemeClr val="tx1"/>
                          </a:solidFill>
                        </a:rPr>
                        <a:t>夹层</a:t>
                      </a:r>
                    </a:p>
                  </a:txBody>
                  <a:tcPr anchor="ctr"/>
                </a:tc>
              </a:tr>
            </a:tbl>
          </a:graphicData>
        </a:graphic>
      </p:graphicFrame>
      <p:graphicFrame>
        <p:nvGraphicFramePr>
          <p:cNvPr id="8" name="表格 7"/>
          <p:cNvGraphicFramePr/>
          <p:nvPr/>
        </p:nvGraphicFramePr>
        <p:xfrm>
          <a:off x="6156325" y="3736975"/>
          <a:ext cx="5250180" cy="942340"/>
        </p:xfrm>
        <a:graphic>
          <a:graphicData uri="http://schemas.openxmlformats.org/drawingml/2006/table">
            <a:tbl>
              <a:tblPr firstRow="1" bandRow="1">
                <a:tableStyleId>{5C22544A-7EE6-4342-B048-85BDC9FD1C3A}</a:tableStyleId>
              </a:tblPr>
              <a:tblGrid>
                <a:gridCol w="803910"/>
                <a:gridCol w="984250"/>
                <a:gridCol w="889000"/>
                <a:gridCol w="1219835"/>
                <a:gridCol w="653415"/>
                <a:gridCol w="699770"/>
              </a:tblGrid>
              <a:tr h="485140">
                <a:tc>
                  <a:txBody>
                    <a:bodyPr/>
                    <a:lstStyle/>
                    <a:p>
                      <a:pPr algn="ctr">
                        <a:buNone/>
                      </a:pPr>
                      <a:r>
                        <a:rPr lang="zh-CN" altLang="en-US" sz="1800" b="1">
                          <a:sym typeface="+mn-ea"/>
                        </a:rPr>
                        <a:t>名称</a:t>
                      </a:r>
                    </a:p>
                  </a:txBody>
                  <a:tcPr anchor="ctr"/>
                </a:tc>
                <a:tc>
                  <a:txBody>
                    <a:bodyPr/>
                    <a:lstStyle/>
                    <a:p>
                      <a:pPr algn="ctr">
                        <a:buNone/>
                      </a:pPr>
                      <a:r>
                        <a:rPr lang="zh-CN" altLang="en-US" sz="1800" b="1"/>
                        <a:t>型号</a:t>
                      </a:r>
                    </a:p>
                  </a:txBody>
                  <a:tcPr anchor="ctr"/>
                </a:tc>
                <a:tc>
                  <a:txBody>
                    <a:bodyPr/>
                    <a:lstStyle/>
                    <a:p>
                      <a:pPr algn="ctr">
                        <a:buNone/>
                      </a:pPr>
                      <a:r>
                        <a:rPr lang="zh-CN" altLang="en-US" sz="1800" b="1"/>
                        <a:t>功率</a:t>
                      </a:r>
                    </a:p>
                  </a:txBody>
                  <a:tcPr anchor="ctr"/>
                </a:tc>
                <a:tc>
                  <a:txBody>
                    <a:bodyPr/>
                    <a:lstStyle/>
                    <a:p>
                      <a:pPr algn="ctr">
                        <a:buNone/>
                      </a:pPr>
                      <a:r>
                        <a:rPr lang="zh-CN" altLang="en-US" sz="1800" b="1"/>
                        <a:t>风量</a:t>
                      </a:r>
                    </a:p>
                  </a:txBody>
                  <a:tcPr anchor="ctr"/>
                </a:tc>
                <a:tc>
                  <a:txBody>
                    <a:bodyPr/>
                    <a:lstStyle/>
                    <a:p>
                      <a:pPr algn="ctr">
                        <a:buNone/>
                      </a:pPr>
                      <a:r>
                        <a:rPr lang="zh-CN" altLang="en-US" sz="1800" b="1"/>
                        <a:t>数量</a:t>
                      </a:r>
                    </a:p>
                  </a:txBody>
                  <a:tcPr anchor="ctr"/>
                </a:tc>
                <a:tc>
                  <a:txBody>
                    <a:bodyPr/>
                    <a:lstStyle/>
                    <a:p>
                      <a:pPr algn="ctr">
                        <a:buNone/>
                      </a:pPr>
                      <a:r>
                        <a:rPr lang="zh-CN" altLang="en-US" sz="1800" b="1"/>
                        <a:t>位置</a:t>
                      </a:r>
                    </a:p>
                  </a:txBody>
                  <a:tcPr anchor="ctr"/>
                </a:tc>
              </a:tr>
              <a:tr h="381000">
                <a:tc>
                  <a:txBody>
                    <a:bodyPr/>
                    <a:lstStyle/>
                    <a:p>
                      <a:pPr algn="ctr">
                        <a:buClrTx/>
                        <a:buSzTx/>
                        <a:buFontTx/>
                        <a:buNone/>
                      </a:pPr>
                      <a:r>
                        <a:rPr lang="zh-CN" altLang="en-US" sz="1200" b="1">
                          <a:solidFill>
                            <a:schemeClr val="tx1"/>
                          </a:solidFill>
                          <a:sym typeface="+mn-ea"/>
                        </a:rPr>
                        <a:t>新风换气机</a:t>
                      </a:r>
                    </a:p>
                  </a:txBody>
                  <a:tcPr anchor="ctr"/>
                </a:tc>
                <a:tc>
                  <a:txBody>
                    <a:bodyPr/>
                    <a:lstStyle/>
                    <a:p>
                      <a:pPr algn="ctr">
                        <a:buClrTx/>
                        <a:buSzTx/>
                        <a:buFontTx/>
                        <a:buNone/>
                      </a:pPr>
                      <a:r>
                        <a:rPr lang="en-US" altLang="zh-CN" sz="1200" b="1">
                          <a:solidFill>
                            <a:schemeClr val="tx1"/>
                          </a:solidFill>
                          <a:sym typeface="+mn-ea"/>
                        </a:rPr>
                        <a:t>BJSF-150</a:t>
                      </a:r>
                    </a:p>
                  </a:txBody>
                  <a:tcPr anchor="ctr"/>
                </a:tc>
                <a:tc>
                  <a:txBody>
                    <a:bodyPr/>
                    <a:lstStyle/>
                    <a:p>
                      <a:pPr algn="ctr">
                        <a:buClrTx/>
                        <a:buSzTx/>
                        <a:buFontTx/>
                        <a:buNone/>
                      </a:pPr>
                      <a:r>
                        <a:rPr lang="en-US" altLang="zh-CN" sz="1200" b="1">
                          <a:solidFill>
                            <a:schemeClr val="tx1"/>
                          </a:solidFill>
                        </a:rPr>
                        <a:t>0.44kw</a:t>
                      </a:r>
                    </a:p>
                  </a:txBody>
                  <a:tcPr anchor="ctr"/>
                </a:tc>
                <a:tc>
                  <a:txBody>
                    <a:bodyPr/>
                    <a:lstStyle/>
                    <a:p>
                      <a:pPr algn="ctr">
                        <a:buClrTx/>
                        <a:buSzTx/>
                        <a:buFontTx/>
                        <a:buNone/>
                      </a:pPr>
                      <a:r>
                        <a:rPr lang="en-US" altLang="zh-CN" sz="1200" b="1">
                          <a:solidFill>
                            <a:schemeClr val="tx1"/>
                          </a:solidFill>
                        </a:rPr>
                        <a:t>1500m³/h</a:t>
                      </a:r>
                    </a:p>
                  </a:txBody>
                  <a:tcPr anchor="ctr"/>
                </a:tc>
                <a:tc>
                  <a:txBody>
                    <a:bodyPr/>
                    <a:lstStyle/>
                    <a:p>
                      <a:pPr algn="ctr">
                        <a:buClrTx/>
                        <a:buSzTx/>
                        <a:buFontTx/>
                        <a:buNone/>
                      </a:pPr>
                      <a:r>
                        <a:rPr lang="en-US" altLang="zh-CN" sz="1200" b="1">
                          <a:solidFill>
                            <a:schemeClr val="tx1"/>
                          </a:solidFill>
                        </a:rPr>
                        <a:t>3</a:t>
                      </a:r>
                    </a:p>
                  </a:txBody>
                  <a:tcPr anchor="ctr"/>
                </a:tc>
                <a:tc>
                  <a:txBody>
                    <a:bodyPr/>
                    <a:lstStyle/>
                    <a:p>
                      <a:pPr algn="ctr">
                        <a:buClrTx/>
                        <a:buSzTx/>
                        <a:buFontTx/>
                        <a:buNone/>
                      </a:pPr>
                      <a:r>
                        <a:rPr lang="en-US" altLang="zh-CN" sz="1200" b="1">
                          <a:solidFill>
                            <a:schemeClr val="tx1"/>
                          </a:solidFill>
                        </a:rPr>
                        <a:t>M</a:t>
                      </a:r>
                      <a:r>
                        <a:rPr lang="en-US" sz="1200" b="1">
                          <a:solidFill>
                            <a:schemeClr val="tx1"/>
                          </a:solidFill>
                        </a:rPr>
                        <a:t>4</a:t>
                      </a:r>
                      <a:r>
                        <a:rPr lang="zh-CN" altLang="en-US" sz="1200" b="1">
                          <a:solidFill>
                            <a:schemeClr val="tx1"/>
                          </a:solidFill>
                        </a:rPr>
                        <a:t>夹层</a:t>
                      </a:r>
                    </a:p>
                  </a:txBody>
                  <a:tcPr anchor="ct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41</a:t>
            </a:fld>
            <a:endParaRPr lang="zh-CN" altLang="en-US" dirty="0"/>
          </a:p>
        </p:txBody>
      </p:sp>
      <p:sp>
        <p:nvSpPr>
          <p:cNvPr id="5" name="文本框 4"/>
          <p:cNvSpPr txBox="1"/>
          <p:nvPr/>
        </p:nvSpPr>
        <p:spPr>
          <a:xfrm>
            <a:off x="1586230" y="381000"/>
            <a:ext cx="3738880" cy="521970"/>
          </a:xfrm>
          <a:prstGeom prst="rect">
            <a:avLst/>
          </a:prstGeom>
          <a:noFill/>
        </p:spPr>
        <p:txBody>
          <a:bodyPr wrap="none" rtlCol="0">
            <a:spAutoFit/>
          </a:bodyPr>
          <a:lstStyle/>
          <a:p>
            <a:r>
              <a:rPr lang="zh-CN" altLang="en-US" sz="2800" b="1">
                <a:solidFill>
                  <a:schemeClr val="accent1"/>
                </a:solidFill>
              </a:rPr>
              <a:t>新风、排风机系统配置</a:t>
            </a:r>
          </a:p>
        </p:txBody>
      </p:sp>
      <p:pic>
        <p:nvPicPr>
          <p:cNvPr id="3" name="图片 2" descr="微信图片_20190313090623"/>
          <p:cNvPicPr>
            <a:picLocks noChangeAspect="1"/>
          </p:cNvPicPr>
          <p:nvPr/>
        </p:nvPicPr>
        <p:blipFill>
          <a:blip r:embed="rId2" cstate="print"/>
          <a:stretch>
            <a:fillRect/>
          </a:stretch>
        </p:blipFill>
        <p:spPr>
          <a:xfrm>
            <a:off x="244475" y="1223645"/>
            <a:ext cx="4988560" cy="4631690"/>
          </a:xfrm>
          <a:prstGeom prst="rect">
            <a:avLst/>
          </a:prstGeom>
        </p:spPr>
      </p:pic>
      <p:graphicFrame>
        <p:nvGraphicFramePr>
          <p:cNvPr id="4" name="表格 3"/>
          <p:cNvGraphicFramePr/>
          <p:nvPr/>
        </p:nvGraphicFramePr>
        <p:xfrm>
          <a:off x="5470525" y="996950"/>
          <a:ext cx="6352540" cy="1524318"/>
        </p:xfrm>
        <a:graphic>
          <a:graphicData uri="http://schemas.openxmlformats.org/drawingml/2006/table">
            <a:tbl>
              <a:tblPr firstRow="1" bandRow="1">
                <a:tableStyleId>{5C22544A-7EE6-4342-B048-85BDC9FD1C3A}</a:tableStyleId>
              </a:tblPr>
              <a:tblGrid>
                <a:gridCol w="808355"/>
                <a:gridCol w="979805"/>
                <a:gridCol w="894080"/>
                <a:gridCol w="1196340"/>
                <a:gridCol w="1120775"/>
                <a:gridCol w="648335"/>
                <a:gridCol w="704850"/>
              </a:tblGrid>
              <a:tr h="346710">
                <a:tc>
                  <a:txBody>
                    <a:bodyPr/>
                    <a:lstStyle/>
                    <a:p>
                      <a:pPr algn="ctr">
                        <a:buNone/>
                      </a:pPr>
                      <a:r>
                        <a:rPr lang="zh-CN" altLang="en-US" sz="1800" b="1">
                          <a:sym typeface="+mn-ea"/>
                        </a:rPr>
                        <a:t>名称</a:t>
                      </a:r>
                    </a:p>
                  </a:txBody>
                  <a:tcPr/>
                </a:tc>
                <a:tc>
                  <a:txBody>
                    <a:bodyPr/>
                    <a:lstStyle/>
                    <a:p>
                      <a:pPr algn="ctr">
                        <a:buNone/>
                      </a:pPr>
                      <a:r>
                        <a:rPr lang="zh-CN" altLang="en-US" sz="1800" b="1"/>
                        <a:t>型号</a:t>
                      </a:r>
                    </a:p>
                  </a:txBody>
                  <a:tcPr/>
                </a:tc>
                <a:tc>
                  <a:txBody>
                    <a:bodyPr/>
                    <a:lstStyle/>
                    <a:p>
                      <a:pPr algn="ctr">
                        <a:buNone/>
                      </a:pPr>
                      <a:r>
                        <a:rPr lang="zh-CN" altLang="en-US" sz="1800" b="1"/>
                        <a:t>功率</a:t>
                      </a:r>
                    </a:p>
                  </a:txBody>
                  <a:tcPr/>
                </a:tc>
                <a:tc>
                  <a:txBody>
                    <a:bodyPr/>
                    <a:lstStyle/>
                    <a:p>
                      <a:pPr algn="ctr">
                        <a:buNone/>
                      </a:pPr>
                      <a:r>
                        <a:rPr lang="zh-CN" altLang="en-US" sz="1800" b="1"/>
                        <a:t>风量</a:t>
                      </a:r>
                    </a:p>
                  </a:txBody>
                  <a:tcPr/>
                </a:tc>
                <a:tc>
                  <a:txBody>
                    <a:bodyPr/>
                    <a:lstStyle/>
                    <a:p>
                      <a:pPr algn="ctr">
                        <a:buNone/>
                      </a:pPr>
                      <a:r>
                        <a:rPr lang="zh-CN" altLang="en-US" sz="1800" b="1"/>
                        <a:t>转速</a:t>
                      </a:r>
                    </a:p>
                  </a:txBody>
                  <a:tcPr/>
                </a:tc>
                <a:tc>
                  <a:txBody>
                    <a:bodyPr/>
                    <a:lstStyle/>
                    <a:p>
                      <a:pPr algn="ctr">
                        <a:buNone/>
                      </a:pPr>
                      <a:r>
                        <a:rPr lang="zh-CN" altLang="en-US" sz="1800" b="1"/>
                        <a:t>数量</a:t>
                      </a:r>
                    </a:p>
                  </a:txBody>
                  <a:tcPr/>
                </a:tc>
                <a:tc>
                  <a:txBody>
                    <a:bodyPr/>
                    <a:lstStyle/>
                    <a:p>
                      <a:pPr algn="ctr">
                        <a:buNone/>
                      </a:pPr>
                      <a:r>
                        <a:rPr lang="zh-CN" altLang="en-US" sz="1800" b="1"/>
                        <a:t>位置</a:t>
                      </a:r>
                    </a:p>
                  </a:txBody>
                  <a:tcPr/>
                </a:tc>
              </a:tr>
              <a:tr h="315278">
                <a:tc rowSpan="3">
                  <a:txBody>
                    <a:bodyPr/>
                    <a:lstStyle/>
                    <a:p>
                      <a:pPr algn="ctr">
                        <a:buNone/>
                      </a:pPr>
                      <a:r>
                        <a:rPr lang="zh-CN" altLang="en-US" sz="1200" b="1">
                          <a:solidFill>
                            <a:schemeClr val="tx1"/>
                          </a:solidFill>
                        </a:rPr>
                        <a:t>轴流风机</a:t>
                      </a:r>
                    </a:p>
                  </a:txBody>
                  <a:tcPr anchor="ctr"/>
                </a:tc>
                <a:tc>
                  <a:txBody>
                    <a:bodyPr/>
                    <a:lstStyle/>
                    <a:p>
                      <a:pPr algn="ctr">
                        <a:buNone/>
                      </a:pPr>
                      <a:r>
                        <a:rPr lang="en-US" altLang="zh-CN" sz="1200" b="1">
                          <a:solidFill>
                            <a:schemeClr val="tx1"/>
                          </a:solidFill>
                        </a:rPr>
                        <a:t>SDF-1-5</a:t>
                      </a:r>
                    </a:p>
                  </a:txBody>
                  <a:tcPr anchor="ctr"/>
                </a:tc>
                <a:tc rowSpan="2">
                  <a:txBody>
                    <a:bodyPr/>
                    <a:lstStyle/>
                    <a:p>
                      <a:pPr algn="ctr">
                        <a:buNone/>
                      </a:pPr>
                      <a:r>
                        <a:rPr lang="en-US" altLang="zh-CN" sz="1200" b="1">
                          <a:solidFill>
                            <a:schemeClr val="tx1"/>
                          </a:solidFill>
                        </a:rPr>
                        <a:t>1.5kw</a:t>
                      </a:r>
                    </a:p>
                  </a:txBody>
                  <a:tcPr anchor="ctr"/>
                </a:tc>
                <a:tc rowSpan="2">
                  <a:txBody>
                    <a:bodyPr/>
                    <a:lstStyle/>
                    <a:p>
                      <a:pPr algn="ctr">
                        <a:buNone/>
                      </a:pPr>
                      <a:r>
                        <a:rPr lang="en-US" altLang="zh-CN" sz="1200" b="1">
                          <a:solidFill>
                            <a:schemeClr val="tx1"/>
                          </a:solidFill>
                        </a:rPr>
                        <a:t>5400</a:t>
                      </a:r>
                      <a:r>
                        <a:rPr lang="en-US" altLang="zh-CN" sz="1200" b="1">
                          <a:solidFill>
                            <a:schemeClr val="tx1"/>
                          </a:solidFill>
                          <a:sym typeface="+mn-ea"/>
                        </a:rPr>
                        <a:t>m³/h</a:t>
                      </a:r>
                    </a:p>
                  </a:txBody>
                  <a:tcPr anchor="ctr"/>
                </a:tc>
                <a:tc rowSpan="3">
                  <a:txBody>
                    <a:bodyPr/>
                    <a:lstStyle/>
                    <a:p>
                      <a:pPr algn="ctr">
                        <a:buNone/>
                      </a:pPr>
                      <a:r>
                        <a:rPr lang="en-US" altLang="zh-CN" sz="1200" b="1">
                          <a:solidFill>
                            <a:schemeClr val="tx1"/>
                          </a:solidFill>
                        </a:rPr>
                        <a:t>1450r/min</a:t>
                      </a:r>
                    </a:p>
                  </a:txBody>
                  <a:tcPr anchor="ctr"/>
                </a:tc>
                <a:tc rowSpan="2">
                  <a:txBody>
                    <a:bodyPr/>
                    <a:lstStyle/>
                    <a:p>
                      <a:pPr algn="ctr">
                        <a:buNone/>
                      </a:pPr>
                      <a:r>
                        <a:rPr lang="en-US" altLang="zh-CN" sz="1200" b="1">
                          <a:solidFill>
                            <a:schemeClr val="tx1"/>
                          </a:solidFill>
                        </a:rPr>
                        <a:t>6</a:t>
                      </a:r>
                    </a:p>
                  </a:txBody>
                  <a:tcPr anchor="ctr"/>
                </a:tc>
                <a:tc rowSpan="4">
                  <a:txBody>
                    <a:bodyPr/>
                    <a:lstStyle/>
                    <a:p>
                      <a:pPr algn="ctr">
                        <a:buNone/>
                      </a:pPr>
                      <a:r>
                        <a:rPr lang="en-US" altLang="zh-CN" sz="1200" b="1">
                          <a:solidFill>
                            <a:schemeClr val="tx1"/>
                          </a:solidFill>
                        </a:rPr>
                        <a:t>M2</a:t>
                      </a:r>
                      <a:r>
                        <a:rPr lang="zh-CN" altLang="en-US" sz="1200" b="1">
                          <a:solidFill>
                            <a:schemeClr val="tx1"/>
                          </a:solidFill>
                        </a:rPr>
                        <a:t>楼顶</a:t>
                      </a:r>
                    </a:p>
                  </a:txBody>
                  <a:tcPr anchor="ctr"/>
                </a:tc>
              </a:tr>
              <a:tr h="0">
                <a:tc vMerge="1">
                  <a:txBody>
                    <a:bodyPr/>
                    <a:lstStyle/>
                    <a:p>
                      <a:endParaRPr lang="zh-CN"/>
                    </a:p>
                  </a:txBody>
                  <a:tcPr anchor="ctr"/>
                </a:tc>
                <a:tc rowSpan="2">
                  <a:txBody>
                    <a:bodyPr/>
                    <a:lstStyle/>
                    <a:p>
                      <a:pPr algn="ctr">
                        <a:buNone/>
                      </a:pPr>
                      <a:r>
                        <a:rPr lang="en-US" altLang="zh-CN" sz="1200" b="1">
                          <a:solidFill>
                            <a:schemeClr val="tx1"/>
                          </a:solidFill>
                          <a:sym typeface="+mn-ea"/>
                        </a:rPr>
                        <a:t>SDF-1-6.3</a:t>
                      </a:r>
                    </a:p>
                  </a:txBody>
                  <a:tcPr anchor="ctr"/>
                </a:tc>
                <a:tc vMerge="1">
                  <a:txBody>
                    <a:bodyPr/>
                    <a:lstStyle/>
                    <a:p>
                      <a:endParaRPr lang="zh-CN"/>
                    </a:p>
                  </a:txBody>
                  <a:tcPr anchor="ctr"/>
                </a:tc>
                <a:tc vMerge="1">
                  <a:txBody>
                    <a:bodyPr/>
                    <a:lstStyle/>
                    <a:p>
                      <a:endParaRPr lang="zh-CN"/>
                    </a:p>
                  </a:txBody>
                  <a:tcPr anchor="ctr"/>
                </a:tc>
                <a:tc vMerge="1">
                  <a:txBody>
                    <a:bodyPr/>
                    <a:lstStyle/>
                    <a:p>
                      <a:endParaRPr lang="zh-CN"/>
                    </a:p>
                  </a:txBody>
                  <a:tcPr anchor="ctr"/>
                </a:tc>
                <a:tc vMerge="1">
                  <a:txBody>
                    <a:bodyPr/>
                    <a:lstStyle/>
                    <a:p>
                      <a:endParaRPr lang="zh-CN"/>
                    </a:p>
                  </a:txBody>
                  <a:tcPr anchor="ctr"/>
                </a:tc>
                <a:tc vMerge="1">
                  <a:txBody>
                    <a:bodyPr/>
                    <a:lstStyle/>
                    <a:p>
                      <a:endParaRPr lang="zh-CN"/>
                    </a:p>
                  </a:txBody>
                  <a:tcPr anchor="ctr"/>
                </a:tc>
              </a:tr>
              <a:tr h="314960">
                <a:tc vMerge="1">
                  <a:txBody>
                    <a:bodyPr/>
                    <a:lstStyle/>
                    <a:p>
                      <a:endParaRPr lang="zh-CN"/>
                    </a:p>
                  </a:txBody>
                  <a:tcPr anchor="ctr"/>
                </a:tc>
                <a:tc vMerge="1">
                  <a:txBody>
                    <a:bodyPr/>
                    <a:lstStyle/>
                    <a:p>
                      <a:endParaRPr lang="zh-CN"/>
                    </a:p>
                  </a:txBody>
                  <a:tcPr anchor="ctr"/>
                </a:tc>
                <a:tc>
                  <a:txBody>
                    <a:bodyPr/>
                    <a:lstStyle/>
                    <a:p>
                      <a:pPr algn="ctr">
                        <a:buNone/>
                      </a:pPr>
                      <a:r>
                        <a:rPr lang="en-US" altLang="zh-CN" sz="1200" b="1">
                          <a:solidFill>
                            <a:schemeClr val="tx1"/>
                          </a:solidFill>
                          <a:sym typeface="+mn-ea"/>
                        </a:rPr>
                        <a:t>4 KW</a:t>
                      </a:r>
                    </a:p>
                  </a:txBody>
                  <a:tcPr anchor="ctr"/>
                </a:tc>
                <a:tc>
                  <a:txBody>
                    <a:bodyPr/>
                    <a:lstStyle/>
                    <a:p>
                      <a:pPr algn="ctr">
                        <a:buNone/>
                      </a:pPr>
                      <a:r>
                        <a:rPr lang="en-US" altLang="zh-CN" sz="1200" b="1">
                          <a:solidFill>
                            <a:schemeClr val="tx1"/>
                          </a:solidFill>
                          <a:sym typeface="+mn-ea"/>
                        </a:rPr>
                        <a:t>14000m³/h</a:t>
                      </a:r>
                    </a:p>
                  </a:txBody>
                  <a:tcPr anchor="ctr"/>
                </a:tc>
                <a:tc vMerge="1">
                  <a:txBody>
                    <a:bodyPr/>
                    <a:lstStyle/>
                    <a:p>
                      <a:endParaRPr lang="zh-CN"/>
                    </a:p>
                  </a:txBody>
                  <a:tcPr anchor="ctr"/>
                </a:tc>
                <a:tc>
                  <a:txBody>
                    <a:bodyPr/>
                    <a:lstStyle/>
                    <a:p>
                      <a:pPr algn="ctr">
                        <a:buNone/>
                      </a:pPr>
                      <a:r>
                        <a:rPr lang="en-US" altLang="zh-CN" sz="1200" b="1">
                          <a:solidFill>
                            <a:schemeClr val="tx1"/>
                          </a:solidFill>
                        </a:rPr>
                        <a:t>1</a:t>
                      </a:r>
                    </a:p>
                  </a:txBody>
                  <a:tcPr anchor="ctr"/>
                </a:tc>
                <a:tc vMerge="1">
                  <a:txBody>
                    <a:bodyPr/>
                    <a:lstStyle/>
                    <a:p>
                      <a:endParaRPr lang="zh-CN"/>
                    </a:p>
                  </a:txBody>
                  <a:tcPr anchor="ctr"/>
                </a:tc>
              </a:tr>
              <a:tr h="457200">
                <a:tc>
                  <a:txBody>
                    <a:bodyPr/>
                    <a:lstStyle/>
                    <a:p>
                      <a:pPr algn="ctr">
                        <a:buNone/>
                      </a:pPr>
                      <a:r>
                        <a:rPr lang="zh-CN" altLang="en-US" sz="1200" b="1">
                          <a:solidFill>
                            <a:schemeClr val="tx1"/>
                          </a:solidFill>
                        </a:rPr>
                        <a:t>排烟风机</a:t>
                      </a:r>
                    </a:p>
                  </a:txBody>
                  <a:tcPr anchor="ctr"/>
                </a:tc>
                <a:tc>
                  <a:txBody>
                    <a:bodyPr/>
                    <a:lstStyle/>
                    <a:p>
                      <a:pPr algn="ctr">
                        <a:buNone/>
                      </a:pPr>
                      <a:r>
                        <a:rPr lang="en-US" altLang="zh-CN" sz="1200" b="1">
                          <a:solidFill>
                            <a:schemeClr val="tx1"/>
                          </a:solidFill>
                        </a:rPr>
                        <a:t>BHTF-11-6</a:t>
                      </a:r>
                    </a:p>
                  </a:txBody>
                  <a:tcPr anchor="ctr"/>
                </a:tc>
                <a:tc>
                  <a:txBody>
                    <a:bodyPr/>
                    <a:lstStyle/>
                    <a:p>
                      <a:pPr algn="ctr">
                        <a:buNone/>
                      </a:pPr>
                      <a:r>
                        <a:rPr lang="en-US" altLang="zh-CN" sz="1200" b="1">
                          <a:solidFill>
                            <a:schemeClr val="tx1"/>
                          </a:solidFill>
                        </a:rPr>
                        <a:t>5.9/1.4KW</a:t>
                      </a:r>
                    </a:p>
                  </a:txBody>
                  <a:tcPr anchor="ctr"/>
                </a:tc>
                <a:tc>
                  <a:txBody>
                    <a:bodyPr/>
                    <a:lstStyle/>
                    <a:p>
                      <a:pPr algn="ctr">
                        <a:buNone/>
                      </a:pPr>
                      <a:r>
                        <a:rPr lang="en-US" altLang="zh-CN" sz="1200" b="1">
                          <a:solidFill>
                            <a:schemeClr val="tx1"/>
                          </a:solidFill>
                        </a:rPr>
                        <a:t>2900/1450m³/h</a:t>
                      </a:r>
                    </a:p>
                  </a:txBody>
                  <a:tcPr anchor="ctr"/>
                </a:tc>
                <a:tc>
                  <a:txBody>
                    <a:bodyPr/>
                    <a:lstStyle/>
                    <a:p>
                      <a:pPr algn="ctr">
                        <a:buNone/>
                      </a:pPr>
                      <a:r>
                        <a:rPr lang="en-US" altLang="zh-CN" sz="1200" b="1">
                          <a:solidFill>
                            <a:schemeClr val="tx1"/>
                          </a:solidFill>
                          <a:sym typeface="+mn-ea"/>
                        </a:rPr>
                        <a:t>2900/1450r/min</a:t>
                      </a:r>
                    </a:p>
                  </a:txBody>
                  <a:tcPr anchor="ctr"/>
                </a:tc>
                <a:tc>
                  <a:txBody>
                    <a:bodyPr/>
                    <a:lstStyle/>
                    <a:p>
                      <a:pPr algn="ctr">
                        <a:buNone/>
                      </a:pPr>
                      <a:r>
                        <a:rPr lang="en-US" altLang="zh-CN" sz="1200" b="1">
                          <a:solidFill>
                            <a:schemeClr val="tx1"/>
                          </a:solidFill>
                        </a:rPr>
                        <a:t>1</a:t>
                      </a:r>
                    </a:p>
                  </a:txBody>
                  <a:tcPr anchor="ctr"/>
                </a:tc>
                <a:tc vMerge="1">
                  <a:txBody>
                    <a:bodyPr/>
                    <a:lstStyle/>
                    <a:p>
                      <a:endParaRPr lang="zh-CN"/>
                    </a:p>
                  </a:txBody>
                  <a:tcPr anchor="ctr"/>
                </a:tc>
              </a:tr>
            </a:tbl>
          </a:graphicData>
        </a:graphic>
      </p:graphicFrame>
      <p:graphicFrame>
        <p:nvGraphicFramePr>
          <p:cNvPr id="12" name="表格 11"/>
          <p:cNvGraphicFramePr/>
          <p:nvPr/>
        </p:nvGraphicFramePr>
        <p:xfrm>
          <a:off x="5470525" y="2361565"/>
          <a:ext cx="6352540" cy="1707198"/>
        </p:xfrm>
        <a:graphic>
          <a:graphicData uri="http://schemas.openxmlformats.org/drawingml/2006/table">
            <a:tbl>
              <a:tblPr firstRow="1" bandRow="1">
                <a:tableStyleId>{5C22544A-7EE6-4342-B048-85BDC9FD1C3A}</a:tableStyleId>
              </a:tblPr>
              <a:tblGrid>
                <a:gridCol w="808990"/>
                <a:gridCol w="979170"/>
                <a:gridCol w="894080"/>
                <a:gridCol w="1196340"/>
                <a:gridCol w="1120775"/>
                <a:gridCol w="648335"/>
                <a:gridCol w="704850"/>
              </a:tblGrid>
              <a:tr h="365760">
                <a:tc>
                  <a:txBody>
                    <a:bodyPr/>
                    <a:lstStyle/>
                    <a:p>
                      <a:pPr algn="ctr">
                        <a:buNone/>
                      </a:pPr>
                      <a:r>
                        <a:rPr lang="zh-CN" altLang="en-US" sz="1800" b="1">
                          <a:sym typeface="+mn-ea"/>
                        </a:rPr>
                        <a:t>名称</a:t>
                      </a:r>
                    </a:p>
                  </a:txBody>
                  <a:tcPr/>
                </a:tc>
                <a:tc>
                  <a:txBody>
                    <a:bodyPr/>
                    <a:lstStyle/>
                    <a:p>
                      <a:pPr algn="ctr">
                        <a:buNone/>
                      </a:pPr>
                      <a:r>
                        <a:rPr lang="zh-CN" altLang="en-US" sz="1800" b="1"/>
                        <a:t>型号</a:t>
                      </a:r>
                    </a:p>
                  </a:txBody>
                  <a:tcPr/>
                </a:tc>
                <a:tc>
                  <a:txBody>
                    <a:bodyPr/>
                    <a:lstStyle/>
                    <a:p>
                      <a:pPr algn="ctr">
                        <a:buNone/>
                      </a:pPr>
                      <a:r>
                        <a:rPr lang="zh-CN" altLang="en-US" sz="1800" b="1"/>
                        <a:t>功率</a:t>
                      </a:r>
                    </a:p>
                  </a:txBody>
                  <a:tcPr/>
                </a:tc>
                <a:tc>
                  <a:txBody>
                    <a:bodyPr/>
                    <a:lstStyle/>
                    <a:p>
                      <a:pPr algn="ctr">
                        <a:buNone/>
                      </a:pPr>
                      <a:r>
                        <a:rPr lang="zh-CN" altLang="en-US" sz="1800" b="1"/>
                        <a:t>风量</a:t>
                      </a:r>
                    </a:p>
                  </a:txBody>
                  <a:tcPr/>
                </a:tc>
                <a:tc>
                  <a:txBody>
                    <a:bodyPr/>
                    <a:lstStyle/>
                    <a:p>
                      <a:pPr algn="ctr">
                        <a:buNone/>
                      </a:pPr>
                      <a:r>
                        <a:rPr lang="zh-CN" altLang="en-US" sz="1800" b="1"/>
                        <a:t>转速</a:t>
                      </a:r>
                    </a:p>
                  </a:txBody>
                  <a:tcPr/>
                </a:tc>
                <a:tc>
                  <a:txBody>
                    <a:bodyPr/>
                    <a:lstStyle/>
                    <a:p>
                      <a:pPr algn="ctr">
                        <a:buNone/>
                      </a:pPr>
                      <a:r>
                        <a:rPr lang="zh-CN" altLang="en-US" sz="1800" b="1"/>
                        <a:t>数量</a:t>
                      </a:r>
                    </a:p>
                  </a:txBody>
                  <a:tcPr/>
                </a:tc>
                <a:tc>
                  <a:txBody>
                    <a:bodyPr/>
                    <a:lstStyle/>
                    <a:p>
                      <a:pPr algn="ctr">
                        <a:buNone/>
                      </a:pPr>
                      <a:r>
                        <a:rPr lang="zh-CN" altLang="en-US" sz="1800" b="1"/>
                        <a:t>位置</a:t>
                      </a:r>
                    </a:p>
                  </a:txBody>
                  <a:tcPr/>
                </a:tc>
              </a:tr>
              <a:tr h="315278">
                <a:tc rowSpan="3">
                  <a:txBody>
                    <a:bodyPr/>
                    <a:lstStyle/>
                    <a:p>
                      <a:pPr algn="ctr">
                        <a:buNone/>
                      </a:pPr>
                      <a:r>
                        <a:rPr lang="zh-CN" altLang="en-US" sz="1200" b="1">
                          <a:solidFill>
                            <a:schemeClr val="tx1"/>
                          </a:solidFill>
                        </a:rPr>
                        <a:t>轴流风机</a:t>
                      </a:r>
                    </a:p>
                  </a:txBody>
                  <a:tcPr anchor="ctr"/>
                </a:tc>
                <a:tc>
                  <a:txBody>
                    <a:bodyPr/>
                    <a:lstStyle/>
                    <a:p>
                      <a:pPr algn="ctr">
                        <a:buNone/>
                      </a:pPr>
                      <a:r>
                        <a:rPr lang="en-US" altLang="zh-CN" sz="1200" b="1">
                          <a:solidFill>
                            <a:schemeClr val="tx1"/>
                          </a:solidFill>
                        </a:rPr>
                        <a:t>SDF-1-5</a:t>
                      </a:r>
                    </a:p>
                  </a:txBody>
                  <a:tcPr anchor="ctr"/>
                </a:tc>
                <a:tc rowSpan="2">
                  <a:txBody>
                    <a:bodyPr/>
                    <a:lstStyle/>
                    <a:p>
                      <a:pPr algn="ctr">
                        <a:buNone/>
                      </a:pPr>
                      <a:r>
                        <a:rPr lang="en-US" altLang="zh-CN" sz="1200" b="1">
                          <a:solidFill>
                            <a:schemeClr val="tx1"/>
                          </a:solidFill>
                        </a:rPr>
                        <a:t>1.5kw</a:t>
                      </a:r>
                    </a:p>
                  </a:txBody>
                  <a:tcPr anchor="ctr"/>
                </a:tc>
                <a:tc rowSpan="2">
                  <a:txBody>
                    <a:bodyPr/>
                    <a:lstStyle/>
                    <a:p>
                      <a:pPr algn="ctr">
                        <a:buNone/>
                      </a:pPr>
                      <a:r>
                        <a:rPr lang="en-US" altLang="zh-CN" sz="1200" b="1">
                          <a:solidFill>
                            <a:schemeClr val="tx1"/>
                          </a:solidFill>
                        </a:rPr>
                        <a:t>5400</a:t>
                      </a:r>
                      <a:r>
                        <a:rPr lang="en-US" altLang="zh-CN" sz="1200" b="1">
                          <a:solidFill>
                            <a:schemeClr val="tx1"/>
                          </a:solidFill>
                          <a:sym typeface="+mn-ea"/>
                        </a:rPr>
                        <a:t>m³/h</a:t>
                      </a:r>
                    </a:p>
                  </a:txBody>
                  <a:tcPr anchor="ctr"/>
                </a:tc>
                <a:tc rowSpan="3">
                  <a:txBody>
                    <a:bodyPr/>
                    <a:lstStyle/>
                    <a:p>
                      <a:pPr algn="ctr">
                        <a:buNone/>
                      </a:pPr>
                      <a:r>
                        <a:rPr lang="en-US" altLang="zh-CN" sz="1200" b="1">
                          <a:solidFill>
                            <a:schemeClr val="tx1"/>
                          </a:solidFill>
                        </a:rPr>
                        <a:t>1450r/min</a:t>
                      </a:r>
                    </a:p>
                  </a:txBody>
                  <a:tcPr anchor="ctr"/>
                </a:tc>
                <a:tc rowSpan="2">
                  <a:txBody>
                    <a:bodyPr/>
                    <a:lstStyle/>
                    <a:p>
                      <a:pPr algn="ctr">
                        <a:buNone/>
                      </a:pPr>
                      <a:r>
                        <a:rPr lang="en-US" altLang="zh-CN" sz="1200" b="1">
                          <a:solidFill>
                            <a:schemeClr val="tx1"/>
                          </a:solidFill>
                        </a:rPr>
                        <a:t>6</a:t>
                      </a:r>
                    </a:p>
                  </a:txBody>
                  <a:tcPr anchor="ctr"/>
                </a:tc>
                <a:tc rowSpan="4">
                  <a:txBody>
                    <a:bodyPr/>
                    <a:lstStyle/>
                    <a:p>
                      <a:pPr algn="ctr">
                        <a:buNone/>
                      </a:pPr>
                      <a:r>
                        <a:rPr lang="en-US" altLang="zh-CN" sz="1200" b="1">
                          <a:solidFill>
                            <a:schemeClr val="tx1"/>
                          </a:solidFill>
                        </a:rPr>
                        <a:t>M1</a:t>
                      </a:r>
                      <a:r>
                        <a:rPr lang="zh-CN" altLang="en-US" sz="1200" b="1">
                          <a:solidFill>
                            <a:schemeClr val="tx1"/>
                          </a:solidFill>
                        </a:rPr>
                        <a:t>楼顶</a:t>
                      </a:r>
                    </a:p>
                  </a:txBody>
                  <a:tcPr anchor="ctr"/>
                </a:tc>
              </a:tr>
              <a:tr h="0">
                <a:tc vMerge="1">
                  <a:txBody>
                    <a:bodyPr/>
                    <a:lstStyle/>
                    <a:p>
                      <a:endParaRPr lang="zh-CN"/>
                    </a:p>
                  </a:txBody>
                  <a:tcPr anchor="ctr"/>
                </a:tc>
                <a:tc rowSpan="2">
                  <a:txBody>
                    <a:bodyPr/>
                    <a:lstStyle/>
                    <a:p>
                      <a:pPr algn="ctr">
                        <a:buNone/>
                      </a:pPr>
                      <a:r>
                        <a:rPr lang="en-US" altLang="zh-CN" sz="1200" b="1">
                          <a:solidFill>
                            <a:schemeClr val="tx1"/>
                          </a:solidFill>
                          <a:sym typeface="+mn-ea"/>
                        </a:rPr>
                        <a:t>SDF-1-6.3</a:t>
                      </a:r>
                    </a:p>
                  </a:txBody>
                  <a:tcPr anchor="ctr"/>
                </a:tc>
                <a:tc vMerge="1">
                  <a:txBody>
                    <a:bodyPr/>
                    <a:lstStyle/>
                    <a:p>
                      <a:endParaRPr lang="zh-CN"/>
                    </a:p>
                  </a:txBody>
                  <a:tcPr anchor="ctr"/>
                </a:tc>
                <a:tc vMerge="1">
                  <a:txBody>
                    <a:bodyPr/>
                    <a:lstStyle/>
                    <a:p>
                      <a:endParaRPr lang="zh-CN"/>
                    </a:p>
                  </a:txBody>
                  <a:tcPr anchor="ctr"/>
                </a:tc>
                <a:tc vMerge="1">
                  <a:txBody>
                    <a:bodyPr/>
                    <a:lstStyle/>
                    <a:p>
                      <a:endParaRPr lang="zh-CN"/>
                    </a:p>
                  </a:txBody>
                  <a:tcPr anchor="ctr"/>
                </a:tc>
                <a:tc vMerge="1">
                  <a:txBody>
                    <a:bodyPr/>
                    <a:lstStyle/>
                    <a:p>
                      <a:endParaRPr lang="zh-CN"/>
                    </a:p>
                  </a:txBody>
                  <a:tcPr anchor="ctr"/>
                </a:tc>
                <a:tc vMerge="1">
                  <a:txBody>
                    <a:bodyPr/>
                    <a:lstStyle/>
                    <a:p>
                      <a:endParaRPr lang="zh-CN"/>
                    </a:p>
                  </a:txBody>
                  <a:tcPr anchor="ctr"/>
                </a:tc>
              </a:tr>
              <a:tr h="314960">
                <a:tc vMerge="1">
                  <a:txBody>
                    <a:bodyPr/>
                    <a:lstStyle/>
                    <a:p>
                      <a:endParaRPr lang="zh-CN"/>
                    </a:p>
                  </a:txBody>
                  <a:tcPr anchor="ctr"/>
                </a:tc>
                <a:tc vMerge="1">
                  <a:txBody>
                    <a:bodyPr/>
                    <a:lstStyle/>
                    <a:p>
                      <a:endParaRPr lang="zh-CN"/>
                    </a:p>
                  </a:txBody>
                  <a:tcPr anchor="ctr"/>
                </a:tc>
                <a:tc>
                  <a:txBody>
                    <a:bodyPr/>
                    <a:lstStyle/>
                    <a:p>
                      <a:pPr algn="ctr">
                        <a:buNone/>
                      </a:pPr>
                      <a:r>
                        <a:rPr lang="en-US" altLang="zh-CN" sz="1200" b="1">
                          <a:solidFill>
                            <a:schemeClr val="tx1"/>
                          </a:solidFill>
                          <a:sym typeface="+mn-ea"/>
                        </a:rPr>
                        <a:t>4 KW</a:t>
                      </a:r>
                    </a:p>
                  </a:txBody>
                  <a:tcPr anchor="ctr"/>
                </a:tc>
                <a:tc>
                  <a:txBody>
                    <a:bodyPr/>
                    <a:lstStyle/>
                    <a:p>
                      <a:pPr algn="ctr">
                        <a:buNone/>
                      </a:pPr>
                      <a:r>
                        <a:rPr lang="en-US" altLang="zh-CN" sz="1200" b="1">
                          <a:solidFill>
                            <a:schemeClr val="tx1"/>
                          </a:solidFill>
                          <a:sym typeface="+mn-ea"/>
                        </a:rPr>
                        <a:t>14000m³/h</a:t>
                      </a:r>
                    </a:p>
                  </a:txBody>
                  <a:tcPr anchor="ctr"/>
                </a:tc>
                <a:tc vMerge="1">
                  <a:txBody>
                    <a:bodyPr/>
                    <a:lstStyle/>
                    <a:p>
                      <a:endParaRPr lang="zh-CN"/>
                    </a:p>
                  </a:txBody>
                  <a:tcPr anchor="ctr"/>
                </a:tc>
                <a:tc>
                  <a:txBody>
                    <a:bodyPr/>
                    <a:lstStyle/>
                    <a:p>
                      <a:pPr algn="ctr">
                        <a:buNone/>
                      </a:pPr>
                      <a:r>
                        <a:rPr lang="en-US" altLang="zh-CN" sz="1200" b="1">
                          <a:solidFill>
                            <a:schemeClr val="tx1"/>
                          </a:solidFill>
                        </a:rPr>
                        <a:t>1</a:t>
                      </a:r>
                    </a:p>
                  </a:txBody>
                  <a:tcPr anchor="ctr"/>
                </a:tc>
                <a:tc vMerge="1">
                  <a:txBody>
                    <a:bodyPr/>
                    <a:lstStyle/>
                    <a:p>
                      <a:endParaRPr lang="zh-CN"/>
                    </a:p>
                  </a:txBody>
                  <a:tcPr anchor="ctr"/>
                </a:tc>
              </a:tr>
              <a:tr h="457200">
                <a:tc>
                  <a:txBody>
                    <a:bodyPr/>
                    <a:lstStyle/>
                    <a:p>
                      <a:pPr algn="ctr">
                        <a:buNone/>
                      </a:pPr>
                      <a:r>
                        <a:rPr lang="zh-CN" altLang="en-US" sz="1200" b="1">
                          <a:solidFill>
                            <a:schemeClr val="tx1"/>
                          </a:solidFill>
                        </a:rPr>
                        <a:t>排烟风机</a:t>
                      </a:r>
                    </a:p>
                  </a:txBody>
                  <a:tcPr anchor="ctr"/>
                </a:tc>
                <a:tc>
                  <a:txBody>
                    <a:bodyPr/>
                    <a:lstStyle/>
                    <a:p>
                      <a:pPr algn="ctr">
                        <a:buNone/>
                      </a:pPr>
                      <a:r>
                        <a:rPr lang="en-US" altLang="zh-CN" sz="1200" b="1">
                          <a:solidFill>
                            <a:schemeClr val="tx1"/>
                          </a:solidFill>
                          <a:sym typeface="+mn-ea"/>
                        </a:rPr>
                        <a:t>BHTF-11-6</a:t>
                      </a:r>
                    </a:p>
                    <a:p>
                      <a:pPr algn="ctr">
                        <a:buNone/>
                      </a:pPr>
                      <a:endParaRPr lang="en-US" altLang="zh-CN" sz="1200" b="1">
                        <a:solidFill>
                          <a:schemeClr val="tx1"/>
                        </a:solidFill>
                        <a:sym typeface="+mn-ea"/>
                      </a:endParaRPr>
                    </a:p>
                  </a:txBody>
                  <a:tcPr anchor="ctr"/>
                </a:tc>
                <a:tc>
                  <a:txBody>
                    <a:bodyPr/>
                    <a:lstStyle/>
                    <a:p>
                      <a:pPr algn="ctr">
                        <a:buNone/>
                      </a:pPr>
                      <a:r>
                        <a:rPr lang="en-US" altLang="zh-CN" sz="1200" b="1">
                          <a:solidFill>
                            <a:schemeClr val="tx1"/>
                          </a:solidFill>
                        </a:rPr>
                        <a:t>5.9/1.4KW</a:t>
                      </a:r>
                    </a:p>
                  </a:txBody>
                  <a:tcPr anchor="ctr"/>
                </a:tc>
                <a:tc>
                  <a:txBody>
                    <a:bodyPr/>
                    <a:lstStyle/>
                    <a:p>
                      <a:pPr algn="ctr">
                        <a:buNone/>
                      </a:pPr>
                      <a:r>
                        <a:rPr lang="en-US" altLang="zh-CN" sz="1200" b="1">
                          <a:solidFill>
                            <a:schemeClr val="tx1"/>
                          </a:solidFill>
                        </a:rPr>
                        <a:t>14000/6000m³/h</a:t>
                      </a:r>
                    </a:p>
                  </a:txBody>
                  <a:tcPr anchor="ctr"/>
                </a:tc>
                <a:tc>
                  <a:txBody>
                    <a:bodyPr/>
                    <a:lstStyle/>
                    <a:p>
                      <a:pPr algn="ctr">
                        <a:buNone/>
                      </a:pPr>
                      <a:r>
                        <a:rPr lang="en-US" altLang="zh-CN" sz="1200" b="1">
                          <a:solidFill>
                            <a:schemeClr val="tx1"/>
                          </a:solidFill>
                        </a:rPr>
                        <a:t>2900/1450</a:t>
                      </a:r>
                      <a:r>
                        <a:rPr lang="en-US" altLang="zh-CN" sz="1200" b="1">
                          <a:solidFill>
                            <a:schemeClr val="tx1"/>
                          </a:solidFill>
                          <a:sym typeface="+mn-ea"/>
                        </a:rPr>
                        <a:t>r/min</a:t>
                      </a:r>
                    </a:p>
                  </a:txBody>
                  <a:tcPr anchor="ctr"/>
                </a:tc>
                <a:tc>
                  <a:txBody>
                    <a:bodyPr/>
                    <a:lstStyle/>
                    <a:p>
                      <a:pPr algn="ctr">
                        <a:buNone/>
                      </a:pPr>
                      <a:r>
                        <a:rPr lang="en-US" altLang="zh-CN" sz="1200" b="1">
                          <a:solidFill>
                            <a:schemeClr val="tx1"/>
                          </a:solidFill>
                        </a:rPr>
                        <a:t>1</a:t>
                      </a:r>
                    </a:p>
                  </a:txBody>
                  <a:tcPr anchor="ctr"/>
                </a:tc>
                <a:tc vMerge="1">
                  <a:txBody>
                    <a:bodyPr/>
                    <a:lstStyle/>
                    <a:p>
                      <a:endParaRPr lang="zh-CN"/>
                    </a:p>
                  </a:txBody>
                  <a:tcPr anchor="ctr"/>
                </a:tc>
              </a:tr>
            </a:tbl>
          </a:graphicData>
        </a:graphic>
      </p:graphicFrame>
      <p:graphicFrame>
        <p:nvGraphicFramePr>
          <p:cNvPr id="13" name="表格 12"/>
          <p:cNvGraphicFramePr/>
          <p:nvPr/>
        </p:nvGraphicFramePr>
        <p:xfrm>
          <a:off x="5462905" y="3912870"/>
          <a:ext cx="6356350" cy="942340"/>
        </p:xfrm>
        <a:graphic>
          <a:graphicData uri="http://schemas.openxmlformats.org/drawingml/2006/table">
            <a:tbl>
              <a:tblPr firstRow="1" bandRow="1">
                <a:tableStyleId>{5C22544A-7EE6-4342-B048-85BDC9FD1C3A}</a:tableStyleId>
              </a:tblPr>
              <a:tblGrid>
                <a:gridCol w="803910"/>
                <a:gridCol w="984250"/>
                <a:gridCol w="889000"/>
                <a:gridCol w="1219835"/>
                <a:gridCol w="1106170"/>
                <a:gridCol w="653415"/>
                <a:gridCol w="699770"/>
              </a:tblGrid>
              <a:tr h="485140">
                <a:tc>
                  <a:txBody>
                    <a:bodyPr/>
                    <a:lstStyle/>
                    <a:p>
                      <a:pPr algn="ctr">
                        <a:buNone/>
                      </a:pPr>
                      <a:r>
                        <a:rPr lang="zh-CN" altLang="en-US" sz="1800" b="1">
                          <a:sym typeface="+mn-ea"/>
                        </a:rPr>
                        <a:t>名称</a:t>
                      </a:r>
                    </a:p>
                  </a:txBody>
                  <a:tcPr anchor="ctr"/>
                </a:tc>
                <a:tc>
                  <a:txBody>
                    <a:bodyPr/>
                    <a:lstStyle/>
                    <a:p>
                      <a:pPr algn="ctr">
                        <a:buNone/>
                      </a:pPr>
                      <a:r>
                        <a:rPr lang="zh-CN" altLang="en-US" sz="1800" b="1"/>
                        <a:t>型号</a:t>
                      </a:r>
                    </a:p>
                  </a:txBody>
                  <a:tcPr anchor="ctr"/>
                </a:tc>
                <a:tc>
                  <a:txBody>
                    <a:bodyPr/>
                    <a:lstStyle/>
                    <a:p>
                      <a:pPr algn="ctr">
                        <a:buNone/>
                      </a:pPr>
                      <a:r>
                        <a:rPr lang="zh-CN" altLang="en-US" sz="1800" b="1"/>
                        <a:t>功率</a:t>
                      </a:r>
                    </a:p>
                  </a:txBody>
                  <a:tcPr anchor="ctr"/>
                </a:tc>
                <a:tc>
                  <a:txBody>
                    <a:bodyPr/>
                    <a:lstStyle/>
                    <a:p>
                      <a:pPr algn="ctr">
                        <a:buNone/>
                      </a:pPr>
                      <a:r>
                        <a:rPr lang="zh-CN" altLang="en-US" sz="1800" b="1"/>
                        <a:t>风量</a:t>
                      </a:r>
                    </a:p>
                  </a:txBody>
                  <a:tcPr anchor="ctr"/>
                </a:tc>
                <a:tc>
                  <a:txBody>
                    <a:bodyPr/>
                    <a:lstStyle/>
                    <a:p>
                      <a:pPr algn="ctr">
                        <a:buNone/>
                      </a:pPr>
                      <a:r>
                        <a:rPr lang="zh-CN" altLang="en-US" sz="1800" b="1"/>
                        <a:t>转速</a:t>
                      </a:r>
                    </a:p>
                  </a:txBody>
                  <a:tcPr anchor="ctr"/>
                </a:tc>
                <a:tc>
                  <a:txBody>
                    <a:bodyPr/>
                    <a:lstStyle/>
                    <a:p>
                      <a:pPr algn="ctr">
                        <a:buNone/>
                      </a:pPr>
                      <a:r>
                        <a:rPr lang="zh-CN" altLang="en-US" sz="1800" b="1"/>
                        <a:t>数量</a:t>
                      </a:r>
                    </a:p>
                  </a:txBody>
                  <a:tcPr anchor="ctr"/>
                </a:tc>
                <a:tc>
                  <a:txBody>
                    <a:bodyPr/>
                    <a:lstStyle/>
                    <a:p>
                      <a:pPr algn="ctr">
                        <a:buNone/>
                      </a:pPr>
                      <a:r>
                        <a:rPr lang="zh-CN" altLang="en-US" sz="1800" b="1"/>
                        <a:t>位置</a:t>
                      </a:r>
                    </a:p>
                  </a:txBody>
                  <a:tcPr anchor="ctr"/>
                </a:tc>
              </a:tr>
              <a:tr h="381000">
                <a:tc>
                  <a:txBody>
                    <a:bodyPr/>
                    <a:lstStyle/>
                    <a:p>
                      <a:pPr algn="ctr">
                        <a:buClrTx/>
                        <a:buSzTx/>
                        <a:buFontTx/>
                        <a:buNone/>
                      </a:pPr>
                      <a:r>
                        <a:rPr lang="en-US" altLang="zh-CN" sz="1200" b="1">
                          <a:solidFill>
                            <a:schemeClr val="tx1"/>
                          </a:solidFill>
                        </a:rPr>
                        <a:t>轴流风机</a:t>
                      </a:r>
                    </a:p>
                  </a:txBody>
                  <a:tcPr anchor="ctr"/>
                </a:tc>
                <a:tc>
                  <a:txBody>
                    <a:bodyPr/>
                    <a:lstStyle/>
                    <a:p>
                      <a:pPr algn="ctr">
                        <a:buClrTx/>
                        <a:buSzTx/>
                        <a:buFontTx/>
                        <a:buNone/>
                      </a:pPr>
                      <a:r>
                        <a:rPr lang="en-US" altLang="zh-CN" sz="1200" b="1">
                          <a:solidFill>
                            <a:schemeClr val="tx1"/>
                          </a:solidFill>
                        </a:rPr>
                        <a:t>t35-11-2.8</a:t>
                      </a:r>
                    </a:p>
                  </a:txBody>
                  <a:tcPr anchor="ctr"/>
                </a:tc>
                <a:tc>
                  <a:txBody>
                    <a:bodyPr/>
                    <a:lstStyle/>
                    <a:p>
                      <a:pPr algn="ctr">
                        <a:buClrTx/>
                        <a:buSzTx/>
                        <a:buFontTx/>
                        <a:buNone/>
                      </a:pPr>
                      <a:r>
                        <a:rPr lang="en-US" altLang="zh-CN" sz="1200" b="1">
                          <a:solidFill>
                            <a:schemeClr val="tx1"/>
                          </a:solidFill>
                        </a:rPr>
                        <a:t>0.12kw</a:t>
                      </a:r>
                    </a:p>
                  </a:txBody>
                  <a:tcPr anchor="ctr"/>
                </a:tc>
                <a:tc>
                  <a:txBody>
                    <a:bodyPr/>
                    <a:lstStyle/>
                    <a:p>
                      <a:pPr algn="ctr">
                        <a:buClrTx/>
                        <a:buSzTx/>
                        <a:buFontTx/>
                        <a:buNone/>
                      </a:pPr>
                      <a:r>
                        <a:rPr lang="en-US" altLang="zh-CN" sz="1200" b="1">
                          <a:solidFill>
                            <a:schemeClr val="tx1"/>
                          </a:solidFill>
                        </a:rPr>
                        <a:t>2900</a:t>
                      </a:r>
                      <a:r>
                        <a:rPr lang="en-US" altLang="zh-CN" sz="1200" b="1">
                          <a:solidFill>
                            <a:schemeClr val="tx1"/>
                          </a:solidFill>
                          <a:sym typeface="+mn-ea"/>
                        </a:rPr>
                        <a:t>m³/h</a:t>
                      </a:r>
                    </a:p>
                  </a:txBody>
                  <a:tcPr anchor="ctr"/>
                </a:tc>
                <a:tc>
                  <a:txBody>
                    <a:bodyPr/>
                    <a:lstStyle/>
                    <a:p>
                      <a:pPr algn="ctr">
                        <a:buClrTx/>
                        <a:buSzTx/>
                        <a:buFontTx/>
                        <a:buNone/>
                      </a:pPr>
                      <a:r>
                        <a:rPr lang="en-US" altLang="zh-CN" sz="1200" b="1">
                          <a:solidFill>
                            <a:schemeClr val="tx1"/>
                          </a:solidFill>
                          <a:sym typeface="+mn-ea"/>
                        </a:rPr>
                        <a:t>350r/min</a:t>
                      </a:r>
                    </a:p>
                  </a:txBody>
                  <a:tcPr anchor="ctr"/>
                </a:tc>
                <a:tc>
                  <a:txBody>
                    <a:bodyPr/>
                    <a:lstStyle/>
                    <a:p>
                      <a:pPr algn="ctr">
                        <a:buClrTx/>
                        <a:buSzTx/>
                        <a:buFontTx/>
                        <a:buNone/>
                      </a:pPr>
                      <a:r>
                        <a:rPr lang="en-US" altLang="zh-CN" sz="1200" b="1">
                          <a:solidFill>
                            <a:schemeClr val="tx1"/>
                          </a:solidFill>
                        </a:rPr>
                        <a:t>1</a:t>
                      </a:r>
                    </a:p>
                  </a:txBody>
                  <a:tcPr anchor="ctr"/>
                </a:tc>
                <a:tc>
                  <a:txBody>
                    <a:bodyPr/>
                    <a:lstStyle/>
                    <a:p>
                      <a:pPr algn="ctr">
                        <a:buClrTx/>
                        <a:buSzTx/>
                        <a:buFontTx/>
                        <a:buNone/>
                      </a:pPr>
                      <a:r>
                        <a:rPr lang="en-US" altLang="zh-CN" sz="1200" b="1">
                          <a:solidFill>
                            <a:schemeClr val="tx1"/>
                          </a:solidFill>
                        </a:rPr>
                        <a:t>M5</a:t>
                      </a:r>
                      <a:r>
                        <a:rPr lang="zh-CN" altLang="en-US" sz="1200" b="1">
                          <a:solidFill>
                            <a:schemeClr val="tx1"/>
                          </a:solidFill>
                        </a:rPr>
                        <a:t>楼顶</a:t>
                      </a:r>
                    </a:p>
                  </a:txBody>
                  <a:tcPr anchor="ctr"/>
                </a:tc>
              </a:tr>
            </a:tbl>
          </a:graphicData>
        </a:graphic>
      </p:graphicFrame>
      <p:graphicFrame>
        <p:nvGraphicFramePr>
          <p:cNvPr id="16" name="表格 15"/>
          <p:cNvGraphicFramePr/>
          <p:nvPr/>
        </p:nvGraphicFramePr>
        <p:xfrm>
          <a:off x="5466715" y="4855210"/>
          <a:ext cx="6356350" cy="1600200"/>
        </p:xfrm>
        <a:graphic>
          <a:graphicData uri="http://schemas.openxmlformats.org/drawingml/2006/table">
            <a:tbl>
              <a:tblPr firstRow="1" bandRow="1">
                <a:tableStyleId>{5C22544A-7EE6-4342-B048-85BDC9FD1C3A}</a:tableStyleId>
              </a:tblPr>
              <a:tblGrid>
                <a:gridCol w="803910"/>
                <a:gridCol w="984250"/>
                <a:gridCol w="889000"/>
                <a:gridCol w="1219835"/>
                <a:gridCol w="1106170"/>
                <a:gridCol w="653415"/>
                <a:gridCol w="699770"/>
              </a:tblGrid>
              <a:tr h="381000">
                <a:tc>
                  <a:txBody>
                    <a:bodyPr/>
                    <a:lstStyle/>
                    <a:p>
                      <a:pPr algn="ctr">
                        <a:buNone/>
                      </a:pPr>
                      <a:r>
                        <a:rPr lang="zh-CN" altLang="en-US" sz="1800" b="1">
                          <a:sym typeface="+mn-ea"/>
                        </a:rPr>
                        <a:t>名称</a:t>
                      </a:r>
                    </a:p>
                  </a:txBody>
                  <a:tcPr anchor="ctr"/>
                </a:tc>
                <a:tc>
                  <a:txBody>
                    <a:bodyPr/>
                    <a:lstStyle/>
                    <a:p>
                      <a:pPr algn="ctr">
                        <a:buNone/>
                      </a:pPr>
                      <a:r>
                        <a:rPr lang="zh-CN" altLang="en-US" sz="1800" b="1"/>
                        <a:t>型号</a:t>
                      </a:r>
                    </a:p>
                  </a:txBody>
                  <a:tcPr anchor="ctr"/>
                </a:tc>
                <a:tc>
                  <a:txBody>
                    <a:bodyPr/>
                    <a:lstStyle/>
                    <a:p>
                      <a:pPr algn="ctr">
                        <a:buNone/>
                      </a:pPr>
                      <a:r>
                        <a:rPr lang="zh-CN" altLang="en-US" sz="1800" b="1"/>
                        <a:t>功率</a:t>
                      </a:r>
                    </a:p>
                  </a:txBody>
                  <a:tcPr anchor="ctr"/>
                </a:tc>
                <a:tc>
                  <a:txBody>
                    <a:bodyPr/>
                    <a:lstStyle/>
                    <a:p>
                      <a:pPr algn="ctr">
                        <a:buNone/>
                      </a:pPr>
                      <a:r>
                        <a:rPr lang="zh-CN" altLang="en-US" sz="1800" b="1"/>
                        <a:t>风量</a:t>
                      </a:r>
                    </a:p>
                  </a:txBody>
                  <a:tcPr anchor="ctr"/>
                </a:tc>
                <a:tc>
                  <a:txBody>
                    <a:bodyPr/>
                    <a:lstStyle/>
                    <a:p>
                      <a:pPr algn="ctr">
                        <a:buNone/>
                      </a:pPr>
                      <a:r>
                        <a:rPr lang="zh-CN" altLang="en-US" sz="1800" b="1"/>
                        <a:t>转速</a:t>
                      </a:r>
                    </a:p>
                  </a:txBody>
                  <a:tcPr anchor="ctr"/>
                </a:tc>
                <a:tc>
                  <a:txBody>
                    <a:bodyPr/>
                    <a:lstStyle/>
                    <a:p>
                      <a:pPr algn="ctr">
                        <a:buNone/>
                      </a:pPr>
                      <a:r>
                        <a:rPr lang="zh-CN" altLang="en-US" sz="1800" b="1"/>
                        <a:t>数量</a:t>
                      </a:r>
                    </a:p>
                  </a:txBody>
                  <a:tcPr anchor="ctr"/>
                </a:tc>
                <a:tc>
                  <a:txBody>
                    <a:bodyPr/>
                    <a:lstStyle/>
                    <a:p>
                      <a:pPr algn="ctr">
                        <a:buNone/>
                      </a:pPr>
                      <a:r>
                        <a:rPr lang="zh-CN" altLang="en-US" sz="1800" b="1"/>
                        <a:t>位置</a:t>
                      </a:r>
                    </a:p>
                  </a:txBody>
                  <a:tcPr anchor="ctr"/>
                </a:tc>
              </a:tr>
              <a:tr h="381000">
                <a:tc rowSpan="2">
                  <a:txBody>
                    <a:bodyPr/>
                    <a:lstStyle/>
                    <a:p>
                      <a:pPr algn="ctr">
                        <a:buClrTx/>
                        <a:buSzTx/>
                        <a:buFontTx/>
                        <a:buNone/>
                      </a:pPr>
                      <a:r>
                        <a:rPr lang="en-US" altLang="zh-CN" sz="1200" b="1">
                          <a:solidFill>
                            <a:schemeClr val="tx1"/>
                          </a:solidFill>
                        </a:rPr>
                        <a:t>轴流风机</a:t>
                      </a:r>
                    </a:p>
                  </a:txBody>
                  <a:tcPr anchor="ctr"/>
                </a:tc>
                <a:tc>
                  <a:txBody>
                    <a:bodyPr/>
                    <a:lstStyle/>
                    <a:p>
                      <a:pPr algn="ctr">
                        <a:buClrTx/>
                        <a:buSzTx/>
                        <a:buFontTx/>
                        <a:buNone/>
                      </a:pPr>
                      <a:r>
                        <a:rPr lang="en-US" altLang="zh-CN" sz="1200" b="1">
                          <a:solidFill>
                            <a:schemeClr val="tx1"/>
                          </a:solidFill>
                          <a:sym typeface="+mn-ea"/>
                        </a:rPr>
                        <a:t>SDF-1-5</a:t>
                      </a:r>
                    </a:p>
                  </a:txBody>
                  <a:tcPr anchor="ctr"/>
                </a:tc>
                <a:tc>
                  <a:txBody>
                    <a:bodyPr/>
                    <a:lstStyle/>
                    <a:p>
                      <a:pPr algn="ctr">
                        <a:buClrTx/>
                        <a:buSzTx/>
                        <a:buFontTx/>
                        <a:buNone/>
                      </a:pPr>
                      <a:r>
                        <a:rPr lang="en-US" altLang="zh-CN" sz="1200" b="1">
                          <a:solidFill>
                            <a:schemeClr val="tx1"/>
                          </a:solidFill>
                        </a:rPr>
                        <a:t>1.5kw</a:t>
                      </a:r>
                    </a:p>
                  </a:txBody>
                  <a:tcPr anchor="ctr"/>
                </a:tc>
                <a:tc>
                  <a:txBody>
                    <a:bodyPr/>
                    <a:lstStyle/>
                    <a:p>
                      <a:pPr algn="ctr">
                        <a:buClrTx/>
                        <a:buSzTx/>
                        <a:buFontTx/>
                        <a:buNone/>
                      </a:pPr>
                      <a:r>
                        <a:rPr lang="en-US" altLang="zh-CN" sz="1200" b="1">
                          <a:solidFill>
                            <a:schemeClr val="tx1"/>
                          </a:solidFill>
                        </a:rPr>
                        <a:t>5400</a:t>
                      </a:r>
                      <a:r>
                        <a:rPr lang="en-US" altLang="zh-CN" sz="1200" b="1">
                          <a:solidFill>
                            <a:schemeClr val="tx1"/>
                          </a:solidFill>
                          <a:sym typeface="+mn-ea"/>
                        </a:rPr>
                        <a:t>m³/h</a:t>
                      </a:r>
                    </a:p>
                  </a:txBody>
                  <a:tcPr anchor="ctr"/>
                </a:tc>
                <a:tc rowSpan="2">
                  <a:txBody>
                    <a:bodyPr/>
                    <a:lstStyle/>
                    <a:p>
                      <a:pPr algn="ctr">
                        <a:buClrTx/>
                        <a:buSzTx/>
                        <a:buFontTx/>
                        <a:buNone/>
                      </a:pPr>
                      <a:r>
                        <a:rPr lang="en-US" altLang="zh-CN" sz="1200" b="1">
                          <a:solidFill>
                            <a:schemeClr val="tx1"/>
                          </a:solidFill>
                        </a:rPr>
                        <a:t>1450</a:t>
                      </a:r>
                      <a:r>
                        <a:rPr lang="en-US" altLang="zh-CN" sz="1200" b="1">
                          <a:solidFill>
                            <a:schemeClr val="tx1"/>
                          </a:solidFill>
                          <a:sym typeface="+mn-ea"/>
                        </a:rPr>
                        <a:t>r/min</a:t>
                      </a:r>
                    </a:p>
                  </a:txBody>
                  <a:tcPr anchor="ctr"/>
                </a:tc>
                <a:tc>
                  <a:txBody>
                    <a:bodyPr/>
                    <a:lstStyle/>
                    <a:p>
                      <a:pPr algn="ctr">
                        <a:buClrTx/>
                        <a:buSzTx/>
                        <a:buFontTx/>
                        <a:buNone/>
                      </a:pPr>
                      <a:r>
                        <a:rPr lang="en-US" altLang="zh-CN" sz="1200" b="1">
                          <a:solidFill>
                            <a:schemeClr val="tx1"/>
                          </a:solidFill>
                        </a:rPr>
                        <a:t>6</a:t>
                      </a:r>
                    </a:p>
                  </a:txBody>
                  <a:tcPr anchor="ctr"/>
                </a:tc>
                <a:tc rowSpan="3">
                  <a:txBody>
                    <a:bodyPr/>
                    <a:lstStyle/>
                    <a:p>
                      <a:pPr algn="ctr">
                        <a:buClrTx/>
                        <a:buSzTx/>
                        <a:buFontTx/>
                        <a:buNone/>
                      </a:pPr>
                      <a:r>
                        <a:rPr lang="en-US" altLang="zh-CN" sz="1200" b="1">
                          <a:solidFill>
                            <a:schemeClr val="tx1"/>
                          </a:solidFill>
                        </a:rPr>
                        <a:t>M4</a:t>
                      </a:r>
                      <a:r>
                        <a:rPr lang="zh-CN" altLang="en-US" sz="1200" b="1">
                          <a:solidFill>
                            <a:schemeClr val="tx1"/>
                          </a:solidFill>
                        </a:rPr>
                        <a:t>楼顶</a:t>
                      </a:r>
                    </a:p>
                  </a:txBody>
                  <a:tcPr anchor="ctr"/>
                </a:tc>
              </a:tr>
              <a:tr h="381000">
                <a:tc vMerge="1">
                  <a:txBody>
                    <a:bodyPr/>
                    <a:lstStyle/>
                    <a:p>
                      <a:endParaRPr lang="zh-CN"/>
                    </a:p>
                  </a:txBody>
                  <a:tcPr anchor="ctr"/>
                </a:tc>
                <a:tc>
                  <a:txBody>
                    <a:bodyPr/>
                    <a:lstStyle/>
                    <a:p>
                      <a:pPr algn="ctr">
                        <a:buClrTx/>
                        <a:buSzTx/>
                        <a:buFontTx/>
                        <a:buNone/>
                      </a:pPr>
                      <a:r>
                        <a:rPr lang="en-US" altLang="zh-CN" sz="1200" b="1">
                          <a:solidFill>
                            <a:schemeClr val="tx1"/>
                          </a:solidFill>
                        </a:rPr>
                        <a:t>SDF-1-6.3</a:t>
                      </a:r>
                    </a:p>
                  </a:txBody>
                  <a:tcPr anchor="ctr"/>
                </a:tc>
                <a:tc>
                  <a:txBody>
                    <a:bodyPr/>
                    <a:lstStyle/>
                    <a:p>
                      <a:pPr algn="ctr">
                        <a:buClrTx/>
                        <a:buSzTx/>
                        <a:buFontTx/>
                        <a:buNone/>
                      </a:pPr>
                      <a:r>
                        <a:rPr lang="en-US" altLang="zh-CN" sz="1200" b="1">
                          <a:solidFill>
                            <a:schemeClr val="tx1"/>
                          </a:solidFill>
                        </a:rPr>
                        <a:t>4kw</a:t>
                      </a:r>
                    </a:p>
                  </a:txBody>
                  <a:tcPr anchor="ctr"/>
                </a:tc>
                <a:tc>
                  <a:txBody>
                    <a:bodyPr/>
                    <a:lstStyle/>
                    <a:p>
                      <a:pPr algn="ctr">
                        <a:buClrTx/>
                        <a:buSzTx/>
                        <a:buFontTx/>
                        <a:buNone/>
                      </a:pPr>
                      <a:r>
                        <a:rPr lang="en-US" altLang="zh-CN" sz="1200" b="1">
                          <a:solidFill>
                            <a:schemeClr val="tx1"/>
                          </a:solidFill>
                        </a:rPr>
                        <a:t>14000</a:t>
                      </a:r>
                      <a:r>
                        <a:rPr lang="en-US" altLang="zh-CN" sz="1200" b="1">
                          <a:solidFill>
                            <a:schemeClr val="tx1"/>
                          </a:solidFill>
                          <a:sym typeface="+mn-ea"/>
                        </a:rPr>
                        <a:t>m³/h</a:t>
                      </a:r>
                    </a:p>
                  </a:txBody>
                  <a:tcPr anchor="ctr"/>
                </a:tc>
                <a:tc vMerge="1">
                  <a:txBody>
                    <a:bodyPr/>
                    <a:lstStyle/>
                    <a:p>
                      <a:endParaRPr lang="zh-CN"/>
                    </a:p>
                  </a:txBody>
                  <a:tcPr/>
                </a:tc>
                <a:tc>
                  <a:txBody>
                    <a:bodyPr/>
                    <a:lstStyle/>
                    <a:p>
                      <a:pPr algn="ctr">
                        <a:buClrTx/>
                        <a:buSzTx/>
                        <a:buFontTx/>
                        <a:buNone/>
                      </a:pPr>
                      <a:r>
                        <a:rPr lang="en-US" altLang="zh-CN" sz="1200" b="1">
                          <a:solidFill>
                            <a:schemeClr val="tx1"/>
                          </a:solidFill>
                        </a:rPr>
                        <a:t>1</a:t>
                      </a:r>
                    </a:p>
                  </a:txBody>
                  <a:tcPr anchor="ctr"/>
                </a:tc>
                <a:tc vMerge="1">
                  <a:txBody>
                    <a:bodyPr/>
                    <a:lstStyle/>
                    <a:p>
                      <a:endParaRPr lang="zh-CN"/>
                    </a:p>
                  </a:txBody>
                  <a:tcPr anchor="ctr"/>
                </a:tc>
              </a:tr>
              <a:tr h="381000">
                <a:tc>
                  <a:txBody>
                    <a:bodyPr/>
                    <a:lstStyle/>
                    <a:p>
                      <a:pPr algn="ctr">
                        <a:buClrTx/>
                        <a:buSzTx/>
                        <a:buFontTx/>
                        <a:buNone/>
                      </a:pPr>
                      <a:r>
                        <a:rPr lang="zh-CN" altLang="en-US" sz="1200" b="1">
                          <a:solidFill>
                            <a:schemeClr val="tx1"/>
                          </a:solidFill>
                        </a:rPr>
                        <a:t>排烟风机</a:t>
                      </a:r>
                    </a:p>
                  </a:txBody>
                  <a:tcPr anchor="ctr"/>
                </a:tc>
                <a:tc>
                  <a:txBody>
                    <a:bodyPr/>
                    <a:lstStyle/>
                    <a:p>
                      <a:pPr algn="ctr">
                        <a:buNone/>
                      </a:pPr>
                      <a:r>
                        <a:rPr lang="en-US" altLang="zh-CN" sz="1200" b="1">
                          <a:solidFill>
                            <a:schemeClr val="tx1"/>
                          </a:solidFill>
                        </a:rPr>
                        <a:t>BHTF-11-6</a:t>
                      </a:r>
                    </a:p>
                  </a:txBody>
                  <a:tcPr anchor="ctr"/>
                </a:tc>
                <a:tc>
                  <a:txBody>
                    <a:bodyPr/>
                    <a:lstStyle/>
                    <a:p>
                      <a:pPr algn="ctr">
                        <a:buNone/>
                      </a:pPr>
                      <a:r>
                        <a:rPr lang="en-US" altLang="zh-CN" sz="1200" b="1">
                          <a:solidFill>
                            <a:schemeClr val="tx1"/>
                          </a:solidFill>
                        </a:rPr>
                        <a:t>5.9/1.4KW</a:t>
                      </a:r>
                    </a:p>
                  </a:txBody>
                  <a:tcPr anchor="ctr"/>
                </a:tc>
                <a:tc>
                  <a:txBody>
                    <a:bodyPr/>
                    <a:lstStyle/>
                    <a:p>
                      <a:pPr algn="ctr">
                        <a:buNone/>
                      </a:pPr>
                      <a:r>
                        <a:rPr lang="en-US" altLang="zh-CN" sz="1200" b="1">
                          <a:solidFill>
                            <a:schemeClr val="tx1"/>
                          </a:solidFill>
                        </a:rPr>
                        <a:t>2900/1450m³/h</a:t>
                      </a:r>
                    </a:p>
                  </a:txBody>
                  <a:tcPr anchor="ctr"/>
                </a:tc>
                <a:tc>
                  <a:txBody>
                    <a:bodyPr/>
                    <a:lstStyle/>
                    <a:p>
                      <a:pPr algn="ctr">
                        <a:buNone/>
                      </a:pPr>
                      <a:r>
                        <a:rPr lang="en-US" altLang="zh-CN" sz="1200" b="1">
                          <a:solidFill>
                            <a:schemeClr val="tx1"/>
                          </a:solidFill>
                          <a:sym typeface="+mn-ea"/>
                        </a:rPr>
                        <a:t>2900/1450r/min</a:t>
                      </a:r>
                    </a:p>
                  </a:txBody>
                  <a:tcPr anchor="ctr"/>
                </a:tc>
                <a:tc>
                  <a:txBody>
                    <a:bodyPr/>
                    <a:lstStyle/>
                    <a:p>
                      <a:pPr algn="ctr">
                        <a:buClrTx/>
                        <a:buSzTx/>
                        <a:buFontTx/>
                        <a:buNone/>
                      </a:pPr>
                      <a:r>
                        <a:rPr lang="en-US" altLang="zh-CN" sz="1200" b="1">
                          <a:solidFill>
                            <a:schemeClr val="tx1"/>
                          </a:solidFill>
                        </a:rPr>
                        <a:t>1</a:t>
                      </a:r>
                    </a:p>
                  </a:txBody>
                  <a:tcPr anchor="ctr"/>
                </a:tc>
                <a:tc vMerge="1">
                  <a:txBody>
                    <a:bodyPr/>
                    <a:lstStyle/>
                    <a:p>
                      <a:endParaRPr lang="zh-CN"/>
                    </a:p>
                  </a:txBody>
                  <a:tcPr anchor="ct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42</a:t>
            </a:fld>
            <a:endParaRPr lang="zh-CN" altLang="en-US" dirty="0"/>
          </a:p>
        </p:txBody>
      </p:sp>
      <p:sp>
        <p:nvSpPr>
          <p:cNvPr id="3" name="文本框 2"/>
          <p:cNvSpPr txBox="1"/>
          <p:nvPr/>
        </p:nvSpPr>
        <p:spPr>
          <a:xfrm>
            <a:off x="1604010" y="337820"/>
            <a:ext cx="3738880" cy="521970"/>
          </a:xfrm>
          <a:prstGeom prst="rect">
            <a:avLst/>
          </a:prstGeom>
          <a:noFill/>
        </p:spPr>
        <p:txBody>
          <a:bodyPr wrap="none" rtlCol="0">
            <a:spAutoFit/>
          </a:bodyPr>
          <a:lstStyle/>
          <a:p>
            <a:pPr algn="l"/>
            <a:r>
              <a:rPr lang="zh-CN" altLang="en-US" sz="2800" b="1">
                <a:solidFill>
                  <a:schemeClr val="accent1"/>
                </a:solidFill>
                <a:sym typeface="+mn-ea"/>
              </a:rPr>
              <a:t>新风、排风机系统配置</a:t>
            </a:r>
          </a:p>
        </p:txBody>
      </p:sp>
      <p:pic>
        <p:nvPicPr>
          <p:cNvPr id="4" name="图片 3" descr="微信图片_20190317161724"/>
          <p:cNvPicPr>
            <a:picLocks noChangeAspect="1"/>
          </p:cNvPicPr>
          <p:nvPr/>
        </p:nvPicPr>
        <p:blipFill>
          <a:blip r:embed="rId2" cstate="print"/>
          <a:stretch>
            <a:fillRect/>
          </a:stretch>
        </p:blipFill>
        <p:spPr>
          <a:xfrm>
            <a:off x="520700" y="1102360"/>
            <a:ext cx="5773420" cy="4330065"/>
          </a:xfrm>
          <a:prstGeom prst="rect">
            <a:avLst/>
          </a:prstGeom>
        </p:spPr>
      </p:pic>
      <p:graphicFrame>
        <p:nvGraphicFramePr>
          <p:cNvPr id="6" name="表格 5"/>
          <p:cNvGraphicFramePr/>
          <p:nvPr/>
        </p:nvGraphicFramePr>
        <p:xfrm>
          <a:off x="6623685" y="1102360"/>
          <a:ext cx="5250180" cy="485140"/>
        </p:xfrm>
        <a:graphic>
          <a:graphicData uri="http://schemas.openxmlformats.org/drawingml/2006/table">
            <a:tbl>
              <a:tblPr firstRow="1" bandRow="1">
                <a:tableStyleId>{5C22544A-7EE6-4342-B048-85BDC9FD1C3A}</a:tableStyleId>
              </a:tblPr>
              <a:tblGrid>
                <a:gridCol w="803910"/>
                <a:gridCol w="984250"/>
                <a:gridCol w="889000"/>
                <a:gridCol w="1219835"/>
                <a:gridCol w="653415"/>
                <a:gridCol w="699770"/>
              </a:tblGrid>
              <a:tr h="485140">
                <a:tc>
                  <a:txBody>
                    <a:bodyPr/>
                    <a:lstStyle/>
                    <a:p>
                      <a:pPr algn="ctr">
                        <a:buNone/>
                      </a:pPr>
                      <a:r>
                        <a:rPr lang="zh-CN" altLang="en-US" sz="1800" b="1">
                          <a:sym typeface="+mn-ea"/>
                        </a:rPr>
                        <a:t>名称</a:t>
                      </a:r>
                    </a:p>
                  </a:txBody>
                  <a:tcPr anchor="ctr"/>
                </a:tc>
                <a:tc>
                  <a:txBody>
                    <a:bodyPr/>
                    <a:lstStyle/>
                    <a:p>
                      <a:pPr algn="ctr">
                        <a:buNone/>
                      </a:pPr>
                      <a:r>
                        <a:rPr lang="zh-CN" altLang="en-US" sz="1800" b="1"/>
                        <a:t>型号</a:t>
                      </a:r>
                    </a:p>
                  </a:txBody>
                  <a:tcPr anchor="ctr"/>
                </a:tc>
                <a:tc>
                  <a:txBody>
                    <a:bodyPr/>
                    <a:lstStyle/>
                    <a:p>
                      <a:pPr algn="ctr">
                        <a:buNone/>
                      </a:pPr>
                      <a:r>
                        <a:rPr lang="zh-CN" altLang="en-US" sz="1800" b="1"/>
                        <a:t>功率</a:t>
                      </a:r>
                    </a:p>
                  </a:txBody>
                  <a:tcPr anchor="ctr"/>
                </a:tc>
                <a:tc>
                  <a:txBody>
                    <a:bodyPr/>
                    <a:lstStyle/>
                    <a:p>
                      <a:pPr algn="ctr">
                        <a:buNone/>
                      </a:pPr>
                      <a:r>
                        <a:rPr lang="zh-CN" altLang="en-US" sz="1800" b="1"/>
                        <a:t>风量</a:t>
                      </a:r>
                    </a:p>
                  </a:txBody>
                  <a:tcPr anchor="ctr"/>
                </a:tc>
                <a:tc>
                  <a:txBody>
                    <a:bodyPr/>
                    <a:lstStyle/>
                    <a:p>
                      <a:pPr algn="ctr">
                        <a:buNone/>
                      </a:pPr>
                      <a:r>
                        <a:rPr lang="zh-CN" altLang="en-US" sz="1800" b="1"/>
                        <a:t>数量</a:t>
                      </a:r>
                    </a:p>
                  </a:txBody>
                  <a:tcPr anchor="ctr"/>
                </a:tc>
                <a:tc>
                  <a:txBody>
                    <a:bodyPr/>
                    <a:lstStyle/>
                    <a:p>
                      <a:pPr algn="ctr">
                        <a:buNone/>
                      </a:pPr>
                      <a:r>
                        <a:rPr lang="zh-CN" altLang="en-US" sz="1800" b="1"/>
                        <a:t>位置</a:t>
                      </a:r>
                    </a:p>
                  </a:txBody>
                  <a:tcPr anchor="ctr"/>
                </a:tc>
              </a:tr>
            </a:tbl>
          </a:graphicData>
        </a:graphic>
      </p:graphicFrame>
      <p:graphicFrame>
        <p:nvGraphicFramePr>
          <p:cNvPr id="5" name="表格 4"/>
          <p:cNvGraphicFramePr/>
          <p:nvPr/>
        </p:nvGraphicFramePr>
        <p:xfrm>
          <a:off x="6623685" y="1102360"/>
          <a:ext cx="5250180" cy="1125220"/>
        </p:xfrm>
        <a:graphic>
          <a:graphicData uri="http://schemas.openxmlformats.org/drawingml/2006/table">
            <a:tbl>
              <a:tblPr firstRow="1" bandRow="1">
                <a:tableStyleId>{5C22544A-7EE6-4342-B048-85BDC9FD1C3A}</a:tableStyleId>
              </a:tblPr>
              <a:tblGrid>
                <a:gridCol w="803910"/>
                <a:gridCol w="984250"/>
                <a:gridCol w="889000"/>
                <a:gridCol w="1219835"/>
                <a:gridCol w="653415"/>
                <a:gridCol w="699770"/>
              </a:tblGrid>
              <a:tr h="485140">
                <a:tc>
                  <a:txBody>
                    <a:bodyPr/>
                    <a:lstStyle/>
                    <a:p>
                      <a:pPr algn="ctr">
                        <a:buNone/>
                      </a:pPr>
                      <a:r>
                        <a:rPr lang="zh-CN" altLang="en-US" sz="1800" b="1">
                          <a:sym typeface="+mn-ea"/>
                        </a:rPr>
                        <a:t>名称</a:t>
                      </a:r>
                    </a:p>
                  </a:txBody>
                  <a:tcPr anchor="ctr"/>
                </a:tc>
                <a:tc>
                  <a:txBody>
                    <a:bodyPr/>
                    <a:lstStyle/>
                    <a:p>
                      <a:pPr algn="ctr">
                        <a:buNone/>
                      </a:pPr>
                      <a:r>
                        <a:rPr lang="zh-CN" altLang="en-US" sz="1800" b="1"/>
                        <a:t>型号</a:t>
                      </a:r>
                    </a:p>
                  </a:txBody>
                  <a:tcPr anchor="ctr"/>
                </a:tc>
                <a:tc>
                  <a:txBody>
                    <a:bodyPr/>
                    <a:lstStyle/>
                    <a:p>
                      <a:pPr algn="ctr">
                        <a:buNone/>
                      </a:pPr>
                      <a:r>
                        <a:rPr lang="zh-CN" altLang="en-US" sz="1800" b="1"/>
                        <a:t>功率</a:t>
                      </a:r>
                    </a:p>
                  </a:txBody>
                  <a:tcPr anchor="ctr"/>
                </a:tc>
                <a:tc>
                  <a:txBody>
                    <a:bodyPr/>
                    <a:lstStyle/>
                    <a:p>
                      <a:pPr algn="ctr">
                        <a:buNone/>
                      </a:pPr>
                      <a:r>
                        <a:rPr lang="zh-CN" altLang="en-US" sz="1800" b="1"/>
                        <a:t>风量</a:t>
                      </a:r>
                    </a:p>
                  </a:txBody>
                  <a:tcPr anchor="ctr"/>
                </a:tc>
                <a:tc>
                  <a:txBody>
                    <a:bodyPr/>
                    <a:lstStyle/>
                    <a:p>
                      <a:pPr algn="ctr">
                        <a:buNone/>
                      </a:pPr>
                      <a:r>
                        <a:rPr lang="zh-CN" altLang="en-US" sz="1800" b="1"/>
                        <a:t>数量</a:t>
                      </a:r>
                    </a:p>
                  </a:txBody>
                  <a:tcPr anchor="ctr"/>
                </a:tc>
                <a:tc>
                  <a:txBody>
                    <a:bodyPr/>
                    <a:lstStyle/>
                    <a:p>
                      <a:pPr algn="ctr">
                        <a:buNone/>
                      </a:pPr>
                      <a:r>
                        <a:rPr lang="zh-CN" altLang="en-US" sz="1800" b="1"/>
                        <a:t>位置</a:t>
                      </a:r>
                    </a:p>
                  </a:txBody>
                  <a:tcPr anchor="ctr"/>
                </a:tc>
              </a:tr>
              <a:tr h="381000">
                <a:tc>
                  <a:txBody>
                    <a:bodyPr/>
                    <a:lstStyle/>
                    <a:p>
                      <a:pPr algn="ctr">
                        <a:buClrTx/>
                        <a:buSzTx/>
                        <a:buFontTx/>
                        <a:buNone/>
                      </a:pPr>
                      <a:r>
                        <a:rPr lang="zh-CN" altLang="en-US" sz="1200" b="1">
                          <a:solidFill>
                            <a:schemeClr val="tx1"/>
                          </a:solidFill>
                          <a:sym typeface="+mn-ea"/>
                        </a:rPr>
                        <a:t>轴流风机</a:t>
                      </a:r>
                    </a:p>
                  </a:txBody>
                  <a:tcPr anchor="ctr"/>
                </a:tc>
                <a:tc>
                  <a:txBody>
                    <a:bodyPr/>
                    <a:lstStyle/>
                    <a:p>
                      <a:pPr algn="ctr">
                        <a:buClrTx/>
                        <a:buSzTx/>
                        <a:buFontTx/>
                        <a:buNone/>
                      </a:pPr>
                      <a:r>
                        <a:rPr lang="en-US" altLang="zh-CN" sz="1200" b="1">
                          <a:solidFill>
                            <a:schemeClr val="tx1"/>
                          </a:solidFill>
                          <a:sym typeface="+mn-ea"/>
                        </a:rPr>
                        <a:t>SDF-1-5</a:t>
                      </a:r>
                    </a:p>
                  </a:txBody>
                  <a:tcPr anchor="ctr"/>
                </a:tc>
                <a:tc>
                  <a:txBody>
                    <a:bodyPr/>
                    <a:lstStyle/>
                    <a:p>
                      <a:pPr algn="ctr">
                        <a:buClrTx/>
                        <a:buSzTx/>
                        <a:buFontTx/>
                        <a:buNone/>
                      </a:pPr>
                      <a:r>
                        <a:rPr lang="en-US" altLang="zh-CN" sz="1200" b="1">
                          <a:solidFill>
                            <a:schemeClr val="tx1"/>
                          </a:solidFill>
                        </a:rPr>
                        <a:t>1.5kw</a:t>
                      </a:r>
                    </a:p>
                  </a:txBody>
                  <a:tcPr anchor="ctr"/>
                </a:tc>
                <a:tc>
                  <a:txBody>
                    <a:bodyPr/>
                    <a:lstStyle/>
                    <a:p>
                      <a:pPr algn="ctr">
                        <a:buClrTx/>
                        <a:buSzTx/>
                        <a:buFontTx/>
                        <a:buNone/>
                      </a:pPr>
                      <a:r>
                        <a:rPr lang="en-US" altLang="zh-CN" sz="1200" b="1">
                          <a:solidFill>
                            <a:schemeClr val="tx1"/>
                          </a:solidFill>
                        </a:rPr>
                        <a:t>5000m³/h</a:t>
                      </a:r>
                    </a:p>
                  </a:txBody>
                  <a:tcPr anchor="ctr"/>
                </a:tc>
                <a:tc>
                  <a:txBody>
                    <a:bodyPr/>
                    <a:lstStyle/>
                    <a:p>
                      <a:pPr algn="ctr">
                        <a:buClrTx/>
                        <a:buSzTx/>
                        <a:buFontTx/>
                        <a:buNone/>
                      </a:pPr>
                      <a:r>
                        <a:rPr lang="en-US" altLang="zh-CN" sz="1200" b="1">
                          <a:solidFill>
                            <a:schemeClr val="tx1"/>
                          </a:solidFill>
                        </a:rPr>
                        <a:t>2</a:t>
                      </a:r>
                    </a:p>
                  </a:txBody>
                  <a:tcPr anchor="ctr"/>
                </a:tc>
                <a:tc>
                  <a:txBody>
                    <a:bodyPr/>
                    <a:lstStyle/>
                    <a:p>
                      <a:pPr algn="ctr">
                        <a:buClrTx/>
                        <a:buSzTx/>
                        <a:buFontTx/>
                        <a:buNone/>
                      </a:pPr>
                      <a:r>
                        <a:rPr lang="en-US" altLang="zh-CN" sz="1200" b="1">
                          <a:solidFill>
                            <a:schemeClr val="tx1"/>
                          </a:solidFill>
                        </a:rPr>
                        <a:t>M</a:t>
                      </a:r>
                      <a:r>
                        <a:rPr lang="en-US" sz="1200" b="1">
                          <a:solidFill>
                            <a:schemeClr val="tx1"/>
                          </a:solidFill>
                        </a:rPr>
                        <a:t>2</a:t>
                      </a:r>
                      <a:r>
                        <a:rPr lang="zh-CN" altLang="en-US" sz="1200" b="1">
                          <a:solidFill>
                            <a:schemeClr val="tx1"/>
                          </a:solidFill>
                        </a:rPr>
                        <a:t>一层电池室</a:t>
                      </a:r>
                    </a:p>
                  </a:txBody>
                  <a:tcPr anchor="ctr"/>
                </a:tc>
              </a:tr>
            </a:tbl>
          </a:graphicData>
        </a:graphic>
      </p:graphicFrame>
      <p:graphicFrame>
        <p:nvGraphicFramePr>
          <p:cNvPr id="7" name="表格 6"/>
          <p:cNvGraphicFramePr/>
          <p:nvPr/>
        </p:nvGraphicFramePr>
        <p:xfrm>
          <a:off x="6623685" y="2569210"/>
          <a:ext cx="5250180" cy="1125220"/>
        </p:xfrm>
        <a:graphic>
          <a:graphicData uri="http://schemas.openxmlformats.org/drawingml/2006/table">
            <a:tbl>
              <a:tblPr firstRow="1" bandRow="1">
                <a:tableStyleId>{5C22544A-7EE6-4342-B048-85BDC9FD1C3A}</a:tableStyleId>
              </a:tblPr>
              <a:tblGrid>
                <a:gridCol w="803910"/>
                <a:gridCol w="984250"/>
                <a:gridCol w="889000"/>
                <a:gridCol w="1219835"/>
                <a:gridCol w="653415"/>
                <a:gridCol w="699770"/>
              </a:tblGrid>
              <a:tr h="485140">
                <a:tc>
                  <a:txBody>
                    <a:bodyPr/>
                    <a:lstStyle/>
                    <a:p>
                      <a:pPr algn="ctr">
                        <a:buNone/>
                      </a:pPr>
                      <a:r>
                        <a:rPr lang="zh-CN" altLang="en-US" sz="1800" b="1">
                          <a:sym typeface="+mn-ea"/>
                        </a:rPr>
                        <a:t>名称</a:t>
                      </a:r>
                    </a:p>
                  </a:txBody>
                  <a:tcPr anchor="ctr"/>
                </a:tc>
                <a:tc>
                  <a:txBody>
                    <a:bodyPr/>
                    <a:lstStyle/>
                    <a:p>
                      <a:pPr algn="ctr">
                        <a:buNone/>
                      </a:pPr>
                      <a:r>
                        <a:rPr lang="zh-CN" altLang="en-US" sz="1800" b="1"/>
                        <a:t>型号</a:t>
                      </a:r>
                    </a:p>
                  </a:txBody>
                  <a:tcPr anchor="ctr"/>
                </a:tc>
                <a:tc>
                  <a:txBody>
                    <a:bodyPr/>
                    <a:lstStyle/>
                    <a:p>
                      <a:pPr algn="ctr">
                        <a:buNone/>
                      </a:pPr>
                      <a:r>
                        <a:rPr lang="zh-CN" altLang="en-US" sz="1800" b="1"/>
                        <a:t>功率</a:t>
                      </a:r>
                    </a:p>
                  </a:txBody>
                  <a:tcPr anchor="ctr"/>
                </a:tc>
                <a:tc>
                  <a:txBody>
                    <a:bodyPr/>
                    <a:lstStyle/>
                    <a:p>
                      <a:pPr algn="ctr">
                        <a:buNone/>
                      </a:pPr>
                      <a:r>
                        <a:rPr lang="zh-CN" altLang="en-US" sz="1800" b="1"/>
                        <a:t>风量</a:t>
                      </a:r>
                    </a:p>
                  </a:txBody>
                  <a:tcPr anchor="ctr"/>
                </a:tc>
                <a:tc>
                  <a:txBody>
                    <a:bodyPr/>
                    <a:lstStyle/>
                    <a:p>
                      <a:pPr algn="ctr">
                        <a:buNone/>
                      </a:pPr>
                      <a:r>
                        <a:rPr lang="zh-CN" altLang="en-US" sz="1800" b="1"/>
                        <a:t>数量</a:t>
                      </a:r>
                    </a:p>
                  </a:txBody>
                  <a:tcPr anchor="ctr"/>
                </a:tc>
                <a:tc>
                  <a:txBody>
                    <a:bodyPr/>
                    <a:lstStyle/>
                    <a:p>
                      <a:pPr algn="ctr">
                        <a:buNone/>
                      </a:pPr>
                      <a:r>
                        <a:rPr lang="zh-CN" altLang="en-US" sz="1800" b="1"/>
                        <a:t>位置</a:t>
                      </a:r>
                    </a:p>
                  </a:txBody>
                  <a:tcPr anchor="ctr"/>
                </a:tc>
              </a:tr>
              <a:tr h="381000">
                <a:tc>
                  <a:txBody>
                    <a:bodyPr/>
                    <a:lstStyle/>
                    <a:p>
                      <a:pPr algn="ctr">
                        <a:buClrTx/>
                        <a:buSzTx/>
                        <a:buFontTx/>
                        <a:buNone/>
                      </a:pPr>
                      <a:r>
                        <a:rPr lang="zh-CN" altLang="en-US" sz="1200" b="1">
                          <a:solidFill>
                            <a:schemeClr val="tx1"/>
                          </a:solidFill>
                          <a:sym typeface="+mn-ea"/>
                        </a:rPr>
                        <a:t>轴流风机</a:t>
                      </a:r>
                    </a:p>
                  </a:txBody>
                  <a:tcPr anchor="ctr"/>
                </a:tc>
                <a:tc>
                  <a:txBody>
                    <a:bodyPr/>
                    <a:lstStyle/>
                    <a:p>
                      <a:pPr algn="ctr">
                        <a:buClrTx/>
                        <a:buSzTx/>
                        <a:buFontTx/>
                        <a:buNone/>
                      </a:pPr>
                      <a:r>
                        <a:rPr lang="en-US" altLang="zh-CN" sz="1200" b="1">
                          <a:solidFill>
                            <a:schemeClr val="tx1"/>
                          </a:solidFill>
                          <a:sym typeface="+mn-ea"/>
                        </a:rPr>
                        <a:t>SDF-1-5</a:t>
                      </a:r>
                    </a:p>
                  </a:txBody>
                  <a:tcPr anchor="ctr"/>
                </a:tc>
                <a:tc>
                  <a:txBody>
                    <a:bodyPr/>
                    <a:lstStyle/>
                    <a:p>
                      <a:pPr algn="ctr">
                        <a:buClrTx/>
                        <a:buSzTx/>
                        <a:buFontTx/>
                        <a:buNone/>
                      </a:pPr>
                      <a:r>
                        <a:rPr lang="en-US" altLang="zh-CN" sz="1200" b="1">
                          <a:solidFill>
                            <a:schemeClr val="tx1"/>
                          </a:solidFill>
                        </a:rPr>
                        <a:t>1.5kw</a:t>
                      </a:r>
                    </a:p>
                  </a:txBody>
                  <a:tcPr anchor="ctr"/>
                </a:tc>
                <a:tc>
                  <a:txBody>
                    <a:bodyPr/>
                    <a:lstStyle/>
                    <a:p>
                      <a:pPr algn="ctr">
                        <a:buClrTx/>
                        <a:buSzTx/>
                        <a:buFontTx/>
                        <a:buNone/>
                      </a:pPr>
                      <a:r>
                        <a:rPr lang="en-US" altLang="zh-CN" sz="1200" b="1">
                          <a:solidFill>
                            <a:schemeClr val="tx1"/>
                          </a:solidFill>
                        </a:rPr>
                        <a:t>5000m³/h</a:t>
                      </a:r>
                    </a:p>
                  </a:txBody>
                  <a:tcPr anchor="ctr"/>
                </a:tc>
                <a:tc>
                  <a:txBody>
                    <a:bodyPr/>
                    <a:lstStyle/>
                    <a:p>
                      <a:pPr algn="ctr">
                        <a:buClrTx/>
                        <a:buSzTx/>
                        <a:buFontTx/>
                        <a:buNone/>
                      </a:pPr>
                      <a:r>
                        <a:rPr lang="en-US" altLang="zh-CN" sz="1200" b="1">
                          <a:solidFill>
                            <a:schemeClr val="tx1"/>
                          </a:solidFill>
                        </a:rPr>
                        <a:t>2</a:t>
                      </a:r>
                    </a:p>
                  </a:txBody>
                  <a:tcPr anchor="ctr"/>
                </a:tc>
                <a:tc>
                  <a:txBody>
                    <a:bodyPr/>
                    <a:lstStyle/>
                    <a:p>
                      <a:pPr algn="ctr">
                        <a:buClrTx/>
                        <a:buSzTx/>
                        <a:buFontTx/>
                        <a:buNone/>
                      </a:pPr>
                      <a:r>
                        <a:rPr lang="en-US" altLang="zh-CN" sz="1200" b="1">
                          <a:solidFill>
                            <a:schemeClr val="tx1"/>
                          </a:solidFill>
                        </a:rPr>
                        <a:t>M</a:t>
                      </a:r>
                      <a:r>
                        <a:rPr lang="en-US" sz="1200" b="1">
                          <a:solidFill>
                            <a:schemeClr val="tx1"/>
                          </a:solidFill>
                        </a:rPr>
                        <a:t>4</a:t>
                      </a:r>
                      <a:r>
                        <a:rPr lang="zh-CN" altLang="en-US" sz="1200" b="1">
                          <a:solidFill>
                            <a:schemeClr val="tx1"/>
                          </a:solidFill>
                        </a:rPr>
                        <a:t>一层电池室</a:t>
                      </a:r>
                    </a:p>
                  </a:txBody>
                  <a:tcPr anchor="ct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43</a:t>
            </a:fld>
            <a:endParaRPr lang="zh-CN" altLang="en-US" dirty="0"/>
          </a:p>
        </p:txBody>
      </p:sp>
      <p:sp>
        <p:nvSpPr>
          <p:cNvPr id="4" name="文本框 3"/>
          <p:cNvSpPr txBox="1"/>
          <p:nvPr/>
        </p:nvSpPr>
        <p:spPr>
          <a:xfrm>
            <a:off x="1573530" y="302260"/>
            <a:ext cx="3738880" cy="521970"/>
          </a:xfrm>
          <a:prstGeom prst="rect">
            <a:avLst/>
          </a:prstGeom>
          <a:noFill/>
        </p:spPr>
        <p:txBody>
          <a:bodyPr wrap="none" rtlCol="0">
            <a:spAutoFit/>
          </a:bodyPr>
          <a:lstStyle/>
          <a:p>
            <a:pPr algn="l"/>
            <a:r>
              <a:rPr lang="zh-CN" altLang="en-US" sz="2800" b="1">
                <a:solidFill>
                  <a:schemeClr val="accent1"/>
                </a:solidFill>
                <a:sym typeface="+mn-ea"/>
              </a:rPr>
              <a:t>新风、排风机系统配置</a:t>
            </a:r>
          </a:p>
        </p:txBody>
      </p:sp>
      <p:pic>
        <p:nvPicPr>
          <p:cNvPr id="5" name="图片 4" descr="微信图片_20190317161730"/>
          <p:cNvPicPr>
            <a:picLocks noChangeAspect="1"/>
          </p:cNvPicPr>
          <p:nvPr/>
        </p:nvPicPr>
        <p:blipFill>
          <a:blip r:embed="rId2" cstate="print"/>
          <a:stretch>
            <a:fillRect/>
          </a:stretch>
        </p:blipFill>
        <p:spPr>
          <a:xfrm>
            <a:off x="528955" y="1058545"/>
            <a:ext cx="5589270" cy="4395470"/>
          </a:xfrm>
          <a:prstGeom prst="rect">
            <a:avLst/>
          </a:prstGeom>
        </p:spPr>
      </p:pic>
      <p:graphicFrame>
        <p:nvGraphicFramePr>
          <p:cNvPr id="7" name="表格 6"/>
          <p:cNvGraphicFramePr/>
          <p:nvPr/>
        </p:nvGraphicFramePr>
        <p:xfrm>
          <a:off x="6579235" y="1115060"/>
          <a:ext cx="5250180" cy="1160145"/>
        </p:xfrm>
        <a:graphic>
          <a:graphicData uri="http://schemas.openxmlformats.org/drawingml/2006/table">
            <a:tbl>
              <a:tblPr firstRow="1" bandRow="1">
                <a:tableStyleId>{5C22544A-7EE6-4342-B048-85BDC9FD1C3A}</a:tableStyleId>
              </a:tblPr>
              <a:tblGrid>
                <a:gridCol w="803910"/>
                <a:gridCol w="984250"/>
                <a:gridCol w="889000"/>
                <a:gridCol w="1219835"/>
                <a:gridCol w="653415"/>
                <a:gridCol w="699770"/>
              </a:tblGrid>
              <a:tr h="520065">
                <a:tc>
                  <a:txBody>
                    <a:bodyPr/>
                    <a:lstStyle/>
                    <a:p>
                      <a:pPr algn="ctr">
                        <a:buNone/>
                      </a:pPr>
                      <a:r>
                        <a:rPr lang="zh-CN" altLang="en-US" sz="1800" b="1">
                          <a:sym typeface="+mn-ea"/>
                        </a:rPr>
                        <a:t>名称</a:t>
                      </a:r>
                    </a:p>
                  </a:txBody>
                  <a:tcPr anchor="ctr"/>
                </a:tc>
                <a:tc>
                  <a:txBody>
                    <a:bodyPr/>
                    <a:lstStyle/>
                    <a:p>
                      <a:pPr algn="ctr">
                        <a:buNone/>
                      </a:pPr>
                      <a:r>
                        <a:rPr lang="zh-CN" altLang="en-US" sz="1800" b="1"/>
                        <a:t>型号</a:t>
                      </a:r>
                    </a:p>
                  </a:txBody>
                  <a:tcPr anchor="ctr"/>
                </a:tc>
                <a:tc>
                  <a:txBody>
                    <a:bodyPr/>
                    <a:lstStyle/>
                    <a:p>
                      <a:pPr algn="ctr">
                        <a:buNone/>
                      </a:pPr>
                      <a:r>
                        <a:rPr lang="zh-CN" altLang="en-US" sz="1800" b="1"/>
                        <a:t>功率</a:t>
                      </a:r>
                    </a:p>
                  </a:txBody>
                  <a:tcPr anchor="ctr"/>
                </a:tc>
                <a:tc>
                  <a:txBody>
                    <a:bodyPr/>
                    <a:lstStyle/>
                    <a:p>
                      <a:pPr algn="ctr">
                        <a:buNone/>
                      </a:pPr>
                      <a:r>
                        <a:rPr lang="zh-CN" altLang="en-US" sz="1800" b="1"/>
                        <a:t>风量</a:t>
                      </a:r>
                    </a:p>
                  </a:txBody>
                  <a:tcPr anchor="ctr"/>
                </a:tc>
                <a:tc>
                  <a:txBody>
                    <a:bodyPr/>
                    <a:lstStyle/>
                    <a:p>
                      <a:pPr algn="ctr">
                        <a:buNone/>
                      </a:pPr>
                      <a:r>
                        <a:rPr lang="zh-CN" altLang="en-US" sz="1800" b="1"/>
                        <a:t>数量</a:t>
                      </a:r>
                    </a:p>
                  </a:txBody>
                  <a:tcPr anchor="ctr"/>
                </a:tc>
                <a:tc>
                  <a:txBody>
                    <a:bodyPr/>
                    <a:lstStyle/>
                    <a:p>
                      <a:pPr algn="ctr">
                        <a:buNone/>
                      </a:pPr>
                      <a:r>
                        <a:rPr lang="zh-CN" altLang="en-US" sz="1800" b="1"/>
                        <a:t>位置</a:t>
                      </a:r>
                    </a:p>
                  </a:txBody>
                  <a:tcPr anchor="ctr"/>
                </a:tc>
              </a:tr>
              <a:tr h="381000">
                <a:tc>
                  <a:txBody>
                    <a:bodyPr/>
                    <a:lstStyle/>
                    <a:p>
                      <a:pPr algn="ctr">
                        <a:buClrTx/>
                        <a:buSzTx/>
                        <a:buFontTx/>
                        <a:buNone/>
                      </a:pPr>
                      <a:r>
                        <a:rPr lang="zh-CN" altLang="en-US" sz="1200" b="1">
                          <a:solidFill>
                            <a:schemeClr val="tx1"/>
                          </a:solidFill>
                          <a:sym typeface="+mn-ea"/>
                        </a:rPr>
                        <a:t>轴流风机</a:t>
                      </a:r>
                    </a:p>
                  </a:txBody>
                  <a:tcPr anchor="ctr"/>
                </a:tc>
                <a:tc>
                  <a:txBody>
                    <a:bodyPr/>
                    <a:lstStyle/>
                    <a:p>
                      <a:pPr algn="ctr">
                        <a:buClrTx/>
                        <a:buSzTx/>
                        <a:buFontTx/>
                        <a:buNone/>
                      </a:pPr>
                      <a:r>
                        <a:rPr lang="en-US" altLang="zh-CN" sz="1200" b="1">
                          <a:solidFill>
                            <a:schemeClr val="tx1"/>
                          </a:solidFill>
                          <a:sym typeface="+mn-ea"/>
                        </a:rPr>
                        <a:t>SDF-1-5</a:t>
                      </a:r>
                    </a:p>
                  </a:txBody>
                  <a:tcPr anchor="ctr"/>
                </a:tc>
                <a:tc>
                  <a:txBody>
                    <a:bodyPr/>
                    <a:lstStyle/>
                    <a:p>
                      <a:pPr algn="ctr">
                        <a:buClrTx/>
                        <a:buSzTx/>
                        <a:buFontTx/>
                        <a:buNone/>
                      </a:pPr>
                      <a:r>
                        <a:rPr lang="en-US" altLang="zh-CN" sz="1200" b="1">
                          <a:solidFill>
                            <a:schemeClr val="tx1"/>
                          </a:solidFill>
                        </a:rPr>
                        <a:t>1.5kw</a:t>
                      </a:r>
                    </a:p>
                  </a:txBody>
                  <a:tcPr anchor="ctr"/>
                </a:tc>
                <a:tc>
                  <a:txBody>
                    <a:bodyPr/>
                    <a:lstStyle/>
                    <a:p>
                      <a:pPr algn="ctr">
                        <a:buClrTx/>
                        <a:buSzTx/>
                        <a:buFontTx/>
                        <a:buNone/>
                      </a:pPr>
                      <a:r>
                        <a:rPr lang="en-US" altLang="zh-CN" sz="1200" b="1">
                          <a:solidFill>
                            <a:schemeClr val="tx1"/>
                          </a:solidFill>
                        </a:rPr>
                        <a:t>5000m³/h</a:t>
                      </a:r>
                    </a:p>
                  </a:txBody>
                  <a:tcPr anchor="ctr"/>
                </a:tc>
                <a:tc>
                  <a:txBody>
                    <a:bodyPr/>
                    <a:lstStyle/>
                    <a:p>
                      <a:pPr algn="ctr">
                        <a:buClrTx/>
                        <a:buSzTx/>
                        <a:buFontTx/>
                        <a:buNone/>
                      </a:pPr>
                      <a:r>
                        <a:rPr lang="en-US" altLang="zh-CN" sz="1200" b="1">
                          <a:solidFill>
                            <a:schemeClr val="tx1"/>
                          </a:solidFill>
                        </a:rPr>
                        <a:t>1</a:t>
                      </a:r>
                    </a:p>
                  </a:txBody>
                  <a:tcPr anchor="ctr"/>
                </a:tc>
                <a:tc>
                  <a:txBody>
                    <a:bodyPr/>
                    <a:lstStyle/>
                    <a:p>
                      <a:pPr algn="ctr">
                        <a:buClrTx/>
                        <a:buSzTx/>
                        <a:buFontTx/>
                        <a:buNone/>
                      </a:pPr>
                      <a:r>
                        <a:rPr lang="en-US" altLang="zh-CN" sz="1200" b="1">
                          <a:solidFill>
                            <a:schemeClr val="tx1"/>
                          </a:solidFill>
                        </a:rPr>
                        <a:t>M</a:t>
                      </a:r>
                      <a:r>
                        <a:rPr lang="en-US" sz="1200" b="1">
                          <a:solidFill>
                            <a:schemeClr val="tx1"/>
                          </a:solidFill>
                        </a:rPr>
                        <a:t>2</a:t>
                      </a:r>
                      <a:r>
                        <a:rPr lang="zh-CN" altLang="en-US" sz="1200" b="1">
                          <a:solidFill>
                            <a:schemeClr val="tx1"/>
                          </a:solidFill>
                        </a:rPr>
                        <a:t>一层冷站配电室</a:t>
                      </a:r>
                    </a:p>
                  </a:txBody>
                  <a:tcPr anchor="ctr"/>
                </a:tc>
              </a:tr>
            </a:tbl>
          </a:graphicData>
        </a:graphic>
      </p:graphicFrame>
      <p:graphicFrame>
        <p:nvGraphicFramePr>
          <p:cNvPr id="8" name="表格 7"/>
          <p:cNvGraphicFramePr/>
          <p:nvPr/>
        </p:nvGraphicFramePr>
        <p:xfrm>
          <a:off x="6579235" y="2538095"/>
          <a:ext cx="5250180" cy="1160145"/>
        </p:xfrm>
        <a:graphic>
          <a:graphicData uri="http://schemas.openxmlformats.org/drawingml/2006/table">
            <a:tbl>
              <a:tblPr firstRow="1" bandRow="1">
                <a:tableStyleId>{5C22544A-7EE6-4342-B048-85BDC9FD1C3A}</a:tableStyleId>
              </a:tblPr>
              <a:tblGrid>
                <a:gridCol w="803910"/>
                <a:gridCol w="984250"/>
                <a:gridCol w="889000"/>
                <a:gridCol w="1219835"/>
                <a:gridCol w="653415"/>
                <a:gridCol w="699770"/>
              </a:tblGrid>
              <a:tr h="520065">
                <a:tc>
                  <a:txBody>
                    <a:bodyPr/>
                    <a:lstStyle/>
                    <a:p>
                      <a:pPr algn="ctr">
                        <a:buNone/>
                      </a:pPr>
                      <a:r>
                        <a:rPr lang="zh-CN" altLang="en-US" sz="1800" b="1">
                          <a:sym typeface="+mn-ea"/>
                        </a:rPr>
                        <a:t>名称</a:t>
                      </a:r>
                    </a:p>
                  </a:txBody>
                  <a:tcPr anchor="ctr"/>
                </a:tc>
                <a:tc>
                  <a:txBody>
                    <a:bodyPr/>
                    <a:lstStyle/>
                    <a:p>
                      <a:pPr algn="ctr">
                        <a:buNone/>
                      </a:pPr>
                      <a:r>
                        <a:rPr lang="zh-CN" altLang="en-US" sz="1800" b="1"/>
                        <a:t>型号</a:t>
                      </a:r>
                    </a:p>
                  </a:txBody>
                  <a:tcPr anchor="ctr"/>
                </a:tc>
                <a:tc>
                  <a:txBody>
                    <a:bodyPr/>
                    <a:lstStyle/>
                    <a:p>
                      <a:pPr algn="ctr">
                        <a:buNone/>
                      </a:pPr>
                      <a:r>
                        <a:rPr lang="zh-CN" altLang="en-US" sz="1800" b="1"/>
                        <a:t>功率</a:t>
                      </a:r>
                    </a:p>
                  </a:txBody>
                  <a:tcPr anchor="ctr"/>
                </a:tc>
                <a:tc>
                  <a:txBody>
                    <a:bodyPr/>
                    <a:lstStyle/>
                    <a:p>
                      <a:pPr algn="ctr">
                        <a:buNone/>
                      </a:pPr>
                      <a:r>
                        <a:rPr lang="zh-CN" altLang="en-US" sz="1800" b="1"/>
                        <a:t>风量</a:t>
                      </a:r>
                    </a:p>
                  </a:txBody>
                  <a:tcPr anchor="ctr"/>
                </a:tc>
                <a:tc>
                  <a:txBody>
                    <a:bodyPr/>
                    <a:lstStyle/>
                    <a:p>
                      <a:pPr algn="ctr">
                        <a:buNone/>
                      </a:pPr>
                      <a:r>
                        <a:rPr lang="zh-CN" altLang="en-US" sz="1800" b="1"/>
                        <a:t>数量</a:t>
                      </a:r>
                    </a:p>
                  </a:txBody>
                  <a:tcPr anchor="ctr"/>
                </a:tc>
                <a:tc>
                  <a:txBody>
                    <a:bodyPr/>
                    <a:lstStyle/>
                    <a:p>
                      <a:pPr algn="ctr">
                        <a:buNone/>
                      </a:pPr>
                      <a:r>
                        <a:rPr lang="zh-CN" altLang="en-US" sz="1800" b="1"/>
                        <a:t>位置</a:t>
                      </a:r>
                    </a:p>
                  </a:txBody>
                  <a:tcPr anchor="ctr"/>
                </a:tc>
              </a:tr>
              <a:tr h="381000">
                <a:tc>
                  <a:txBody>
                    <a:bodyPr/>
                    <a:lstStyle/>
                    <a:p>
                      <a:pPr algn="ctr">
                        <a:buClrTx/>
                        <a:buSzTx/>
                        <a:buFontTx/>
                        <a:buNone/>
                      </a:pPr>
                      <a:r>
                        <a:rPr lang="zh-CN" altLang="en-US" sz="1200" b="1">
                          <a:solidFill>
                            <a:schemeClr val="tx1"/>
                          </a:solidFill>
                          <a:sym typeface="+mn-ea"/>
                        </a:rPr>
                        <a:t>轴流风机</a:t>
                      </a:r>
                    </a:p>
                  </a:txBody>
                  <a:tcPr anchor="ctr"/>
                </a:tc>
                <a:tc>
                  <a:txBody>
                    <a:bodyPr/>
                    <a:lstStyle/>
                    <a:p>
                      <a:pPr algn="ctr">
                        <a:buClrTx/>
                        <a:buSzTx/>
                        <a:buFontTx/>
                        <a:buNone/>
                      </a:pPr>
                      <a:r>
                        <a:rPr lang="en-US" altLang="zh-CN" sz="1200" b="1">
                          <a:solidFill>
                            <a:schemeClr val="tx1"/>
                          </a:solidFill>
                          <a:sym typeface="+mn-ea"/>
                        </a:rPr>
                        <a:t>SDF-1-5</a:t>
                      </a:r>
                    </a:p>
                  </a:txBody>
                  <a:tcPr anchor="ctr"/>
                </a:tc>
                <a:tc>
                  <a:txBody>
                    <a:bodyPr/>
                    <a:lstStyle/>
                    <a:p>
                      <a:pPr algn="ctr">
                        <a:buClrTx/>
                        <a:buSzTx/>
                        <a:buFontTx/>
                        <a:buNone/>
                      </a:pPr>
                      <a:r>
                        <a:rPr lang="en-US" altLang="zh-CN" sz="1200" b="1">
                          <a:solidFill>
                            <a:schemeClr val="tx1"/>
                          </a:solidFill>
                        </a:rPr>
                        <a:t>1.5kw</a:t>
                      </a:r>
                    </a:p>
                  </a:txBody>
                  <a:tcPr anchor="ctr"/>
                </a:tc>
                <a:tc>
                  <a:txBody>
                    <a:bodyPr/>
                    <a:lstStyle/>
                    <a:p>
                      <a:pPr algn="ctr">
                        <a:buClrTx/>
                        <a:buSzTx/>
                        <a:buFontTx/>
                        <a:buNone/>
                      </a:pPr>
                      <a:r>
                        <a:rPr lang="en-US" altLang="zh-CN" sz="1200" b="1">
                          <a:solidFill>
                            <a:schemeClr val="tx1"/>
                          </a:solidFill>
                        </a:rPr>
                        <a:t>5000m³/h</a:t>
                      </a:r>
                    </a:p>
                  </a:txBody>
                  <a:tcPr anchor="ctr"/>
                </a:tc>
                <a:tc>
                  <a:txBody>
                    <a:bodyPr/>
                    <a:lstStyle/>
                    <a:p>
                      <a:pPr algn="ctr">
                        <a:buClrTx/>
                        <a:buSzTx/>
                        <a:buFontTx/>
                        <a:buNone/>
                      </a:pPr>
                      <a:r>
                        <a:rPr lang="en-US" altLang="zh-CN" sz="1200" b="1">
                          <a:solidFill>
                            <a:schemeClr val="tx1"/>
                          </a:solidFill>
                        </a:rPr>
                        <a:t>1</a:t>
                      </a:r>
                    </a:p>
                  </a:txBody>
                  <a:tcPr anchor="ctr"/>
                </a:tc>
                <a:tc>
                  <a:txBody>
                    <a:bodyPr/>
                    <a:lstStyle/>
                    <a:p>
                      <a:pPr algn="ctr">
                        <a:buClrTx/>
                        <a:buSzTx/>
                        <a:buFontTx/>
                        <a:buNone/>
                      </a:pPr>
                      <a:r>
                        <a:rPr lang="en-US" altLang="zh-CN" sz="1200" b="1">
                          <a:solidFill>
                            <a:schemeClr val="tx1"/>
                          </a:solidFill>
                        </a:rPr>
                        <a:t>M</a:t>
                      </a:r>
                      <a:r>
                        <a:rPr lang="en-US" sz="1200" b="1">
                          <a:solidFill>
                            <a:schemeClr val="tx1"/>
                          </a:solidFill>
                        </a:rPr>
                        <a:t>4</a:t>
                      </a:r>
                      <a:r>
                        <a:rPr lang="zh-CN" altLang="en-US" sz="1200" b="1">
                          <a:solidFill>
                            <a:schemeClr val="tx1"/>
                          </a:solidFill>
                        </a:rPr>
                        <a:t>一层冷站配电室</a:t>
                      </a:r>
                    </a:p>
                  </a:txBody>
                  <a:tcPr anchor="ct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44</a:t>
            </a:fld>
            <a:endParaRPr lang="zh-CN" altLang="en-US" dirty="0"/>
          </a:p>
        </p:txBody>
      </p:sp>
      <p:sp>
        <p:nvSpPr>
          <p:cNvPr id="3" name="文本框 2"/>
          <p:cNvSpPr txBox="1"/>
          <p:nvPr/>
        </p:nvSpPr>
        <p:spPr>
          <a:xfrm>
            <a:off x="1504315" y="320040"/>
            <a:ext cx="3738880" cy="521970"/>
          </a:xfrm>
          <a:prstGeom prst="rect">
            <a:avLst/>
          </a:prstGeom>
          <a:noFill/>
        </p:spPr>
        <p:txBody>
          <a:bodyPr wrap="none" rtlCol="0">
            <a:spAutoFit/>
          </a:bodyPr>
          <a:lstStyle/>
          <a:p>
            <a:pPr algn="l"/>
            <a:r>
              <a:rPr lang="zh-CN" altLang="en-US" sz="2800" b="1">
                <a:solidFill>
                  <a:schemeClr val="accent1"/>
                </a:solidFill>
                <a:sym typeface="+mn-ea"/>
              </a:rPr>
              <a:t>新风、排风机系统配置</a:t>
            </a:r>
          </a:p>
        </p:txBody>
      </p:sp>
      <p:pic>
        <p:nvPicPr>
          <p:cNvPr id="4" name="图片 3" descr="微信图片_20190317161738"/>
          <p:cNvPicPr>
            <a:picLocks noChangeAspect="1"/>
          </p:cNvPicPr>
          <p:nvPr/>
        </p:nvPicPr>
        <p:blipFill>
          <a:blip r:embed="rId2" cstate="print"/>
          <a:stretch>
            <a:fillRect/>
          </a:stretch>
        </p:blipFill>
        <p:spPr>
          <a:xfrm>
            <a:off x="511175" y="1032510"/>
            <a:ext cx="5306060" cy="5200015"/>
          </a:xfrm>
          <a:prstGeom prst="rect">
            <a:avLst/>
          </a:prstGeom>
        </p:spPr>
      </p:pic>
      <p:graphicFrame>
        <p:nvGraphicFramePr>
          <p:cNvPr id="8" name="表格 7"/>
          <p:cNvGraphicFramePr/>
          <p:nvPr/>
        </p:nvGraphicFramePr>
        <p:xfrm>
          <a:off x="6318250" y="2582545"/>
          <a:ext cx="5250180" cy="1369060"/>
        </p:xfrm>
        <a:graphic>
          <a:graphicData uri="http://schemas.openxmlformats.org/drawingml/2006/table">
            <a:tbl>
              <a:tblPr firstRow="1" bandRow="1">
                <a:tableStyleId>{5C22544A-7EE6-4342-B048-85BDC9FD1C3A}</a:tableStyleId>
              </a:tblPr>
              <a:tblGrid>
                <a:gridCol w="803910"/>
                <a:gridCol w="984250"/>
                <a:gridCol w="889000"/>
                <a:gridCol w="1219835"/>
                <a:gridCol w="653415"/>
                <a:gridCol w="699770"/>
              </a:tblGrid>
              <a:tr h="546100">
                <a:tc>
                  <a:txBody>
                    <a:bodyPr/>
                    <a:lstStyle/>
                    <a:p>
                      <a:pPr algn="ctr">
                        <a:buNone/>
                      </a:pPr>
                      <a:r>
                        <a:rPr lang="zh-CN" altLang="en-US" sz="1800" b="1">
                          <a:sym typeface="+mn-ea"/>
                        </a:rPr>
                        <a:t>名称</a:t>
                      </a:r>
                    </a:p>
                  </a:txBody>
                  <a:tcPr anchor="ctr"/>
                </a:tc>
                <a:tc>
                  <a:txBody>
                    <a:bodyPr/>
                    <a:lstStyle/>
                    <a:p>
                      <a:pPr algn="ctr">
                        <a:buNone/>
                      </a:pPr>
                      <a:r>
                        <a:rPr lang="zh-CN" altLang="en-US" sz="1800" b="1"/>
                        <a:t>型号</a:t>
                      </a:r>
                    </a:p>
                  </a:txBody>
                  <a:tcPr anchor="ctr"/>
                </a:tc>
                <a:tc>
                  <a:txBody>
                    <a:bodyPr/>
                    <a:lstStyle/>
                    <a:p>
                      <a:pPr algn="ctr">
                        <a:buNone/>
                      </a:pPr>
                      <a:r>
                        <a:rPr lang="zh-CN" altLang="en-US" sz="1800" b="1"/>
                        <a:t>功率</a:t>
                      </a:r>
                    </a:p>
                  </a:txBody>
                  <a:tcPr anchor="ctr"/>
                </a:tc>
                <a:tc>
                  <a:txBody>
                    <a:bodyPr/>
                    <a:lstStyle/>
                    <a:p>
                      <a:pPr algn="ctr">
                        <a:buNone/>
                      </a:pPr>
                      <a:r>
                        <a:rPr lang="zh-CN" altLang="en-US" sz="1800" b="1"/>
                        <a:t>风量</a:t>
                      </a:r>
                    </a:p>
                  </a:txBody>
                  <a:tcPr anchor="ctr"/>
                </a:tc>
                <a:tc>
                  <a:txBody>
                    <a:bodyPr/>
                    <a:lstStyle/>
                    <a:p>
                      <a:pPr algn="ctr">
                        <a:buNone/>
                      </a:pPr>
                      <a:r>
                        <a:rPr lang="zh-CN" altLang="en-US" sz="1800" b="1"/>
                        <a:t>数量</a:t>
                      </a:r>
                    </a:p>
                  </a:txBody>
                  <a:tcPr anchor="ctr"/>
                </a:tc>
                <a:tc>
                  <a:txBody>
                    <a:bodyPr/>
                    <a:lstStyle/>
                    <a:p>
                      <a:pPr algn="ctr">
                        <a:buNone/>
                      </a:pPr>
                      <a:r>
                        <a:rPr lang="zh-CN" altLang="en-US" sz="1800" b="1"/>
                        <a:t>位置</a:t>
                      </a:r>
                    </a:p>
                  </a:txBody>
                  <a:tcPr anchor="ctr"/>
                </a:tc>
              </a:tr>
              <a:tr h="381000">
                <a:tc>
                  <a:txBody>
                    <a:bodyPr/>
                    <a:lstStyle/>
                    <a:p>
                      <a:pPr algn="ctr">
                        <a:buClrTx/>
                        <a:buSzTx/>
                        <a:buFontTx/>
                        <a:buNone/>
                      </a:pPr>
                      <a:r>
                        <a:rPr lang="zh-CN" altLang="en-US" sz="1200" b="1">
                          <a:solidFill>
                            <a:schemeClr val="tx1"/>
                          </a:solidFill>
                          <a:sym typeface="+mn-ea"/>
                        </a:rPr>
                        <a:t>轴流风机</a:t>
                      </a:r>
                    </a:p>
                  </a:txBody>
                  <a:tcPr anchor="ctr"/>
                </a:tc>
                <a:tc>
                  <a:txBody>
                    <a:bodyPr/>
                    <a:lstStyle/>
                    <a:p>
                      <a:pPr algn="ctr">
                        <a:buClrTx/>
                        <a:buSzTx/>
                        <a:buFontTx/>
                        <a:buNone/>
                      </a:pPr>
                      <a:r>
                        <a:rPr lang="en-US" altLang="zh-CN" sz="1200" b="1">
                          <a:solidFill>
                            <a:schemeClr val="tx1"/>
                          </a:solidFill>
                          <a:sym typeface="+mn-ea"/>
                        </a:rPr>
                        <a:t>SDF-1-7</a:t>
                      </a:r>
                    </a:p>
                  </a:txBody>
                  <a:tcPr anchor="ctr"/>
                </a:tc>
                <a:tc>
                  <a:txBody>
                    <a:bodyPr/>
                    <a:lstStyle/>
                    <a:p>
                      <a:pPr algn="ctr">
                        <a:buClrTx/>
                        <a:buSzTx/>
                        <a:buFontTx/>
                        <a:buNone/>
                      </a:pPr>
                      <a:r>
                        <a:rPr lang="en-US" altLang="zh-CN" sz="1200" b="1">
                          <a:solidFill>
                            <a:schemeClr val="tx1"/>
                          </a:solidFill>
                        </a:rPr>
                        <a:t>5.5kw</a:t>
                      </a:r>
                    </a:p>
                  </a:txBody>
                  <a:tcPr anchor="ctr"/>
                </a:tc>
                <a:tc>
                  <a:txBody>
                    <a:bodyPr/>
                    <a:lstStyle/>
                    <a:p>
                      <a:pPr algn="ctr">
                        <a:buClrTx/>
                        <a:buSzTx/>
                        <a:buFontTx/>
                        <a:buNone/>
                      </a:pPr>
                      <a:r>
                        <a:rPr lang="en-US" altLang="zh-CN" sz="1200" b="1">
                          <a:solidFill>
                            <a:schemeClr val="tx1"/>
                          </a:solidFill>
                        </a:rPr>
                        <a:t>22000m³/h</a:t>
                      </a:r>
                    </a:p>
                  </a:txBody>
                  <a:tcPr anchor="ctr"/>
                </a:tc>
                <a:tc>
                  <a:txBody>
                    <a:bodyPr/>
                    <a:lstStyle/>
                    <a:p>
                      <a:pPr algn="ctr">
                        <a:buClrTx/>
                        <a:buSzTx/>
                        <a:buFontTx/>
                        <a:buNone/>
                      </a:pPr>
                      <a:r>
                        <a:rPr lang="en-US" altLang="zh-CN" sz="1200" b="1">
                          <a:solidFill>
                            <a:schemeClr val="tx1"/>
                          </a:solidFill>
                        </a:rPr>
                        <a:t>1</a:t>
                      </a:r>
                    </a:p>
                  </a:txBody>
                  <a:tcPr anchor="ctr"/>
                </a:tc>
                <a:tc>
                  <a:txBody>
                    <a:bodyPr/>
                    <a:lstStyle/>
                    <a:p>
                      <a:pPr algn="ctr">
                        <a:buClrTx/>
                        <a:buSzTx/>
                        <a:buFontTx/>
                        <a:buNone/>
                      </a:pPr>
                      <a:r>
                        <a:rPr lang="en-US" altLang="zh-CN" sz="1200" b="1">
                          <a:solidFill>
                            <a:schemeClr val="tx1"/>
                          </a:solidFill>
                        </a:rPr>
                        <a:t>M</a:t>
                      </a:r>
                      <a:r>
                        <a:rPr lang="en-US" sz="1200" b="1">
                          <a:solidFill>
                            <a:schemeClr val="tx1"/>
                          </a:solidFill>
                        </a:rPr>
                        <a:t>4</a:t>
                      </a:r>
                      <a:r>
                        <a:rPr lang="zh-CN" altLang="en-US" sz="1200" b="1">
                          <a:solidFill>
                            <a:schemeClr val="tx1"/>
                          </a:solidFill>
                        </a:rPr>
                        <a:t>一层冷站冷却水箱上方</a:t>
                      </a:r>
                    </a:p>
                  </a:txBody>
                  <a:tcPr anchor="ctr"/>
                </a:tc>
              </a:tr>
            </a:tbl>
          </a:graphicData>
        </a:graphic>
      </p:graphicFrame>
      <p:graphicFrame>
        <p:nvGraphicFramePr>
          <p:cNvPr id="5" name="表格 4"/>
          <p:cNvGraphicFramePr/>
          <p:nvPr/>
        </p:nvGraphicFramePr>
        <p:xfrm>
          <a:off x="6318250" y="1113790"/>
          <a:ext cx="5250180" cy="1343025"/>
        </p:xfrm>
        <a:graphic>
          <a:graphicData uri="http://schemas.openxmlformats.org/drawingml/2006/table">
            <a:tbl>
              <a:tblPr firstRow="1" bandRow="1">
                <a:tableStyleId>{5C22544A-7EE6-4342-B048-85BDC9FD1C3A}</a:tableStyleId>
              </a:tblPr>
              <a:tblGrid>
                <a:gridCol w="803910"/>
                <a:gridCol w="984250"/>
                <a:gridCol w="889000"/>
                <a:gridCol w="1219835"/>
                <a:gridCol w="653415"/>
                <a:gridCol w="699770"/>
              </a:tblGrid>
              <a:tr h="520065">
                <a:tc>
                  <a:txBody>
                    <a:bodyPr/>
                    <a:lstStyle/>
                    <a:p>
                      <a:pPr algn="ctr">
                        <a:buNone/>
                      </a:pPr>
                      <a:r>
                        <a:rPr lang="zh-CN" altLang="en-US" sz="1800" b="1">
                          <a:sym typeface="+mn-ea"/>
                        </a:rPr>
                        <a:t>名称</a:t>
                      </a:r>
                    </a:p>
                  </a:txBody>
                  <a:tcPr anchor="ctr"/>
                </a:tc>
                <a:tc>
                  <a:txBody>
                    <a:bodyPr/>
                    <a:lstStyle/>
                    <a:p>
                      <a:pPr algn="ctr">
                        <a:buNone/>
                      </a:pPr>
                      <a:r>
                        <a:rPr lang="zh-CN" altLang="en-US" sz="1800" b="1"/>
                        <a:t>型号</a:t>
                      </a:r>
                    </a:p>
                  </a:txBody>
                  <a:tcPr anchor="ctr"/>
                </a:tc>
                <a:tc>
                  <a:txBody>
                    <a:bodyPr/>
                    <a:lstStyle/>
                    <a:p>
                      <a:pPr algn="ctr">
                        <a:buNone/>
                      </a:pPr>
                      <a:r>
                        <a:rPr lang="zh-CN" altLang="en-US" sz="1800" b="1"/>
                        <a:t>功率</a:t>
                      </a:r>
                    </a:p>
                  </a:txBody>
                  <a:tcPr anchor="ctr"/>
                </a:tc>
                <a:tc>
                  <a:txBody>
                    <a:bodyPr/>
                    <a:lstStyle/>
                    <a:p>
                      <a:pPr algn="ctr">
                        <a:buNone/>
                      </a:pPr>
                      <a:r>
                        <a:rPr lang="zh-CN" altLang="en-US" sz="1800" b="1"/>
                        <a:t>风量</a:t>
                      </a:r>
                    </a:p>
                  </a:txBody>
                  <a:tcPr anchor="ctr"/>
                </a:tc>
                <a:tc>
                  <a:txBody>
                    <a:bodyPr/>
                    <a:lstStyle/>
                    <a:p>
                      <a:pPr algn="ctr">
                        <a:buNone/>
                      </a:pPr>
                      <a:r>
                        <a:rPr lang="zh-CN" altLang="en-US" sz="1800" b="1"/>
                        <a:t>数量</a:t>
                      </a:r>
                    </a:p>
                  </a:txBody>
                  <a:tcPr anchor="ctr"/>
                </a:tc>
                <a:tc>
                  <a:txBody>
                    <a:bodyPr/>
                    <a:lstStyle/>
                    <a:p>
                      <a:pPr algn="ctr">
                        <a:buNone/>
                      </a:pPr>
                      <a:r>
                        <a:rPr lang="zh-CN" altLang="en-US" sz="1800" b="1"/>
                        <a:t>位置</a:t>
                      </a:r>
                    </a:p>
                  </a:txBody>
                  <a:tcPr anchor="ctr"/>
                </a:tc>
              </a:tr>
              <a:tr h="381000">
                <a:tc>
                  <a:txBody>
                    <a:bodyPr/>
                    <a:lstStyle/>
                    <a:p>
                      <a:pPr algn="ctr">
                        <a:buClrTx/>
                        <a:buSzTx/>
                        <a:buFontTx/>
                        <a:buNone/>
                      </a:pPr>
                      <a:r>
                        <a:rPr lang="zh-CN" altLang="en-US" sz="1200" b="1">
                          <a:solidFill>
                            <a:schemeClr val="tx1"/>
                          </a:solidFill>
                          <a:sym typeface="+mn-ea"/>
                        </a:rPr>
                        <a:t>轴流风机</a:t>
                      </a:r>
                    </a:p>
                  </a:txBody>
                  <a:tcPr anchor="ctr"/>
                </a:tc>
                <a:tc>
                  <a:txBody>
                    <a:bodyPr/>
                    <a:lstStyle/>
                    <a:p>
                      <a:pPr algn="ctr">
                        <a:buClrTx/>
                        <a:buSzTx/>
                        <a:buFontTx/>
                        <a:buNone/>
                      </a:pPr>
                      <a:r>
                        <a:rPr lang="en-US" altLang="zh-CN" sz="1200" b="1">
                          <a:solidFill>
                            <a:schemeClr val="tx1"/>
                          </a:solidFill>
                          <a:sym typeface="+mn-ea"/>
                        </a:rPr>
                        <a:t>SDF-1-7</a:t>
                      </a:r>
                    </a:p>
                  </a:txBody>
                  <a:tcPr anchor="ctr"/>
                </a:tc>
                <a:tc>
                  <a:txBody>
                    <a:bodyPr/>
                    <a:lstStyle/>
                    <a:p>
                      <a:pPr algn="ctr">
                        <a:buClrTx/>
                        <a:buSzTx/>
                        <a:buFontTx/>
                        <a:buNone/>
                      </a:pPr>
                      <a:r>
                        <a:rPr lang="en-US" altLang="zh-CN" sz="1200" b="1">
                          <a:solidFill>
                            <a:schemeClr val="tx1"/>
                          </a:solidFill>
                        </a:rPr>
                        <a:t>5.5kw</a:t>
                      </a:r>
                    </a:p>
                  </a:txBody>
                  <a:tcPr anchor="ctr"/>
                </a:tc>
                <a:tc>
                  <a:txBody>
                    <a:bodyPr/>
                    <a:lstStyle/>
                    <a:p>
                      <a:pPr algn="ctr">
                        <a:buClrTx/>
                        <a:buSzTx/>
                        <a:buFontTx/>
                        <a:buNone/>
                      </a:pPr>
                      <a:r>
                        <a:rPr lang="en-US" altLang="zh-CN" sz="1200" b="1">
                          <a:solidFill>
                            <a:schemeClr val="tx1"/>
                          </a:solidFill>
                        </a:rPr>
                        <a:t>22000m³/h</a:t>
                      </a:r>
                    </a:p>
                  </a:txBody>
                  <a:tcPr anchor="ctr"/>
                </a:tc>
                <a:tc>
                  <a:txBody>
                    <a:bodyPr/>
                    <a:lstStyle/>
                    <a:p>
                      <a:pPr algn="ctr">
                        <a:buClrTx/>
                        <a:buSzTx/>
                        <a:buFontTx/>
                        <a:buNone/>
                      </a:pPr>
                      <a:r>
                        <a:rPr lang="en-US" altLang="zh-CN" sz="1200" b="1">
                          <a:solidFill>
                            <a:schemeClr val="tx1"/>
                          </a:solidFill>
                        </a:rPr>
                        <a:t>1</a:t>
                      </a:r>
                    </a:p>
                  </a:txBody>
                  <a:tcPr anchor="ctr"/>
                </a:tc>
                <a:tc>
                  <a:txBody>
                    <a:bodyPr/>
                    <a:lstStyle/>
                    <a:p>
                      <a:pPr algn="ctr">
                        <a:buClrTx/>
                        <a:buSzTx/>
                        <a:buFontTx/>
                        <a:buNone/>
                      </a:pPr>
                      <a:r>
                        <a:rPr lang="en-US" altLang="zh-CN" sz="1200" b="1">
                          <a:solidFill>
                            <a:schemeClr val="tx1"/>
                          </a:solidFill>
                          <a:sym typeface="+mn-ea"/>
                        </a:rPr>
                        <a:t>M</a:t>
                      </a:r>
                      <a:r>
                        <a:rPr lang="en-US" sz="1200" b="1">
                          <a:solidFill>
                            <a:schemeClr val="tx1"/>
                          </a:solidFill>
                          <a:sym typeface="+mn-ea"/>
                        </a:rPr>
                        <a:t>2</a:t>
                      </a:r>
                      <a:r>
                        <a:rPr lang="zh-CN" altLang="en-US" sz="1200" b="1">
                          <a:solidFill>
                            <a:schemeClr val="tx1"/>
                          </a:solidFill>
                          <a:sym typeface="+mn-ea"/>
                        </a:rPr>
                        <a:t>一层冷站冷却水箱上方</a:t>
                      </a:r>
                    </a:p>
                  </a:txBody>
                  <a:tcPr anchor="ct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45</a:t>
            </a:fld>
            <a:endParaRPr lang="zh-CN" altLang="en-US" dirty="0"/>
          </a:p>
        </p:txBody>
      </p:sp>
      <p:sp>
        <p:nvSpPr>
          <p:cNvPr id="4" name="文本框 3"/>
          <p:cNvSpPr txBox="1"/>
          <p:nvPr/>
        </p:nvSpPr>
        <p:spPr>
          <a:xfrm>
            <a:off x="1608455" y="298450"/>
            <a:ext cx="3902710" cy="521970"/>
          </a:xfrm>
          <a:prstGeom prst="rect">
            <a:avLst/>
          </a:prstGeom>
          <a:noFill/>
        </p:spPr>
        <p:txBody>
          <a:bodyPr wrap="square" rtlCol="0">
            <a:spAutoFit/>
          </a:bodyPr>
          <a:lstStyle/>
          <a:p>
            <a:r>
              <a:rPr lang="zh-CN" altLang="en-US" sz="2800" b="1">
                <a:solidFill>
                  <a:schemeClr val="accent1"/>
                </a:solidFill>
                <a:sym typeface="+mn-ea"/>
              </a:rPr>
              <a:t>新风、排风机系统配置</a:t>
            </a:r>
          </a:p>
        </p:txBody>
      </p:sp>
      <p:pic>
        <p:nvPicPr>
          <p:cNvPr id="5" name="图片 4" descr="微信图片_20190319070019"/>
          <p:cNvPicPr>
            <a:picLocks noChangeAspect="1"/>
          </p:cNvPicPr>
          <p:nvPr/>
        </p:nvPicPr>
        <p:blipFill>
          <a:blip r:embed="rId2" cstate="print"/>
          <a:stretch>
            <a:fillRect/>
          </a:stretch>
        </p:blipFill>
        <p:spPr>
          <a:xfrm>
            <a:off x="440690" y="1005840"/>
            <a:ext cx="5424805" cy="4944745"/>
          </a:xfrm>
          <a:prstGeom prst="rect">
            <a:avLst/>
          </a:prstGeom>
        </p:spPr>
      </p:pic>
      <p:graphicFrame>
        <p:nvGraphicFramePr>
          <p:cNvPr id="6" name="表格 5"/>
          <p:cNvGraphicFramePr/>
          <p:nvPr/>
        </p:nvGraphicFramePr>
        <p:xfrm>
          <a:off x="6318250" y="1113790"/>
          <a:ext cx="5250180" cy="1343025"/>
        </p:xfrm>
        <a:graphic>
          <a:graphicData uri="http://schemas.openxmlformats.org/drawingml/2006/table">
            <a:tbl>
              <a:tblPr firstRow="1" bandRow="1">
                <a:tableStyleId>{5C22544A-7EE6-4342-B048-85BDC9FD1C3A}</a:tableStyleId>
              </a:tblPr>
              <a:tblGrid>
                <a:gridCol w="803910"/>
                <a:gridCol w="984250"/>
                <a:gridCol w="889000"/>
                <a:gridCol w="1219835"/>
                <a:gridCol w="653415"/>
                <a:gridCol w="699770"/>
              </a:tblGrid>
              <a:tr h="520065">
                <a:tc>
                  <a:txBody>
                    <a:bodyPr/>
                    <a:lstStyle/>
                    <a:p>
                      <a:pPr algn="ctr">
                        <a:buNone/>
                      </a:pPr>
                      <a:r>
                        <a:rPr lang="zh-CN" altLang="en-US" sz="1800" b="1">
                          <a:sym typeface="+mn-ea"/>
                        </a:rPr>
                        <a:t>名称</a:t>
                      </a:r>
                    </a:p>
                  </a:txBody>
                  <a:tcPr anchor="ctr"/>
                </a:tc>
                <a:tc>
                  <a:txBody>
                    <a:bodyPr/>
                    <a:lstStyle/>
                    <a:p>
                      <a:pPr algn="ctr">
                        <a:buNone/>
                      </a:pPr>
                      <a:r>
                        <a:rPr lang="zh-CN" altLang="en-US" sz="1800" b="1"/>
                        <a:t>型号</a:t>
                      </a:r>
                    </a:p>
                  </a:txBody>
                  <a:tcPr anchor="ctr"/>
                </a:tc>
                <a:tc>
                  <a:txBody>
                    <a:bodyPr/>
                    <a:lstStyle/>
                    <a:p>
                      <a:pPr algn="ctr">
                        <a:buNone/>
                      </a:pPr>
                      <a:r>
                        <a:rPr lang="zh-CN" altLang="en-US" sz="1800" b="1"/>
                        <a:t>功率</a:t>
                      </a:r>
                    </a:p>
                  </a:txBody>
                  <a:tcPr anchor="ctr"/>
                </a:tc>
                <a:tc>
                  <a:txBody>
                    <a:bodyPr/>
                    <a:lstStyle/>
                    <a:p>
                      <a:pPr algn="ctr">
                        <a:buNone/>
                      </a:pPr>
                      <a:r>
                        <a:rPr lang="zh-CN" altLang="en-US" sz="1800" b="1"/>
                        <a:t>风量</a:t>
                      </a:r>
                    </a:p>
                  </a:txBody>
                  <a:tcPr anchor="ctr"/>
                </a:tc>
                <a:tc>
                  <a:txBody>
                    <a:bodyPr/>
                    <a:lstStyle/>
                    <a:p>
                      <a:pPr algn="ctr">
                        <a:buNone/>
                      </a:pPr>
                      <a:r>
                        <a:rPr lang="zh-CN" altLang="en-US" sz="1800" b="1"/>
                        <a:t>数量</a:t>
                      </a:r>
                    </a:p>
                  </a:txBody>
                  <a:tcPr anchor="ctr"/>
                </a:tc>
                <a:tc>
                  <a:txBody>
                    <a:bodyPr/>
                    <a:lstStyle/>
                    <a:p>
                      <a:pPr algn="ctr">
                        <a:buNone/>
                      </a:pPr>
                      <a:r>
                        <a:rPr lang="zh-CN" altLang="en-US" sz="1800" b="1"/>
                        <a:t>位置</a:t>
                      </a:r>
                    </a:p>
                  </a:txBody>
                  <a:tcPr anchor="ctr"/>
                </a:tc>
              </a:tr>
              <a:tr h="381000">
                <a:tc>
                  <a:txBody>
                    <a:bodyPr/>
                    <a:lstStyle/>
                    <a:p>
                      <a:pPr algn="ctr">
                        <a:buClrTx/>
                        <a:buSzTx/>
                        <a:buFontTx/>
                        <a:buNone/>
                      </a:pPr>
                      <a:r>
                        <a:rPr lang="zh-CN" altLang="en-US" sz="1200" b="1">
                          <a:solidFill>
                            <a:schemeClr val="tx1"/>
                          </a:solidFill>
                          <a:sym typeface="+mn-ea"/>
                        </a:rPr>
                        <a:t>轴流风机</a:t>
                      </a:r>
                    </a:p>
                  </a:txBody>
                  <a:tcPr anchor="ctr"/>
                </a:tc>
                <a:tc>
                  <a:txBody>
                    <a:bodyPr/>
                    <a:lstStyle/>
                    <a:p>
                      <a:pPr algn="ctr">
                        <a:buClrTx/>
                        <a:buSzTx/>
                        <a:buFontTx/>
                        <a:buNone/>
                      </a:pPr>
                      <a:r>
                        <a:rPr lang="en-US" altLang="zh-CN" sz="1200" b="1">
                          <a:solidFill>
                            <a:schemeClr val="tx1"/>
                          </a:solidFill>
                          <a:sym typeface="+mn-ea"/>
                        </a:rPr>
                        <a:t>SDF-1-6</a:t>
                      </a:r>
                    </a:p>
                  </a:txBody>
                  <a:tcPr anchor="ctr"/>
                </a:tc>
                <a:tc>
                  <a:txBody>
                    <a:bodyPr/>
                    <a:lstStyle/>
                    <a:p>
                      <a:pPr algn="ctr">
                        <a:buClrTx/>
                        <a:buSzTx/>
                        <a:buFontTx/>
                        <a:buNone/>
                      </a:pPr>
                      <a:r>
                        <a:rPr lang="en-US" altLang="zh-CN" sz="1200" b="1">
                          <a:solidFill>
                            <a:schemeClr val="tx1"/>
                          </a:solidFill>
                        </a:rPr>
                        <a:t>4kw</a:t>
                      </a:r>
                    </a:p>
                  </a:txBody>
                  <a:tcPr anchor="ctr"/>
                </a:tc>
                <a:tc>
                  <a:txBody>
                    <a:bodyPr/>
                    <a:lstStyle/>
                    <a:p>
                      <a:pPr algn="ctr">
                        <a:buClrTx/>
                        <a:buSzTx/>
                        <a:buFontTx/>
                        <a:buNone/>
                      </a:pPr>
                      <a:r>
                        <a:rPr lang="en-US" altLang="zh-CN" sz="1200" b="1">
                          <a:solidFill>
                            <a:schemeClr val="tx1"/>
                          </a:solidFill>
                        </a:rPr>
                        <a:t>14000m³/h</a:t>
                      </a:r>
                    </a:p>
                  </a:txBody>
                  <a:tcPr anchor="ctr"/>
                </a:tc>
                <a:tc>
                  <a:txBody>
                    <a:bodyPr/>
                    <a:lstStyle/>
                    <a:p>
                      <a:pPr algn="ctr">
                        <a:buClrTx/>
                        <a:buSzTx/>
                        <a:buFontTx/>
                        <a:buNone/>
                      </a:pPr>
                      <a:r>
                        <a:rPr lang="en-US" altLang="zh-CN" sz="1200" b="1">
                          <a:solidFill>
                            <a:schemeClr val="tx1"/>
                          </a:solidFill>
                        </a:rPr>
                        <a:t>2</a:t>
                      </a:r>
                    </a:p>
                  </a:txBody>
                  <a:tcPr anchor="ctr"/>
                </a:tc>
                <a:tc>
                  <a:txBody>
                    <a:bodyPr/>
                    <a:lstStyle/>
                    <a:p>
                      <a:pPr algn="ctr">
                        <a:buClrTx/>
                        <a:buSzTx/>
                        <a:buFontTx/>
                        <a:buNone/>
                      </a:pPr>
                      <a:r>
                        <a:rPr lang="en-US" altLang="zh-CN" sz="1200" b="1">
                          <a:solidFill>
                            <a:schemeClr val="tx1"/>
                          </a:solidFill>
                          <a:sym typeface="+mn-ea"/>
                        </a:rPr>
                        <a:t>M</a:t>
                      </a:r>
                      <a:r>
                        <a:rPr lang="en-US" sz="1200" b="1">
                          <a:solidFill>
                            <a:schemeClr val="tx1"/>
                          </a:solidFill>
                          <a:sym typeface="+mn-ea"/>
                        </a:rPr>
                        <a:t>2</a:t>
                      </a:r>
                      <a:r>
                        <a:rPr lang="zh-CN" altLang="en-US" sz="1200" b="1">
                          <a:solidFill>
                            <a:schemeClr val="tx1"/>
                          </a:solidFill>
                          <a:sym typeface="+mn-ea"/>
                        </a:rPr>
                        <a:t>一层冷站二次泵上方</a:t>
                      </a:r>
                    </a:p>
                  </a:txBody>
                  <a:tcPr anchor="ctr"/>
                </a:tc>
              </a:tr>
            </a:tbl>
          </a:graphicData>
        </a:graphic>
      </p:graphicFrame>
      <p:graphicFrame>
        <p:nvGraphicFramePr>
          <p:cNvPr id="7" name="表格 6"/>
          <p:cNvGraphicFramePr/>
          <p:nvPr/>
        </p:nvGraphicFramePr>
        <p:xfrm>
          <a:off x="6318250" y="2651125"/>
          <a:ext cx="5250180" cy="1343025"/>
        </p:xfrm>
        <a:graphic>
          <a:graphicData uri="http://schemas.openxmlformats.org/drawingml/2006/table">
            <a:tbl>
              <a:tblPr firstRow="1" bandRow="1">
                <a:tableStyleId>{5C22544A-7EE6-4342-B048-85BDC9FD1C3A}</a:tableStyleId>
              </a:tblPr>
              <a:tblGrid>
                <a:gridCol w="803910"/>
                <a:gridCol w="984250"/>
                <a:gridCol w="889000"/>
                <a:gridCol w="1219835"/>
                <a:gridCol w="653415"/>
                <a:gridCol w="699770"/>
              </a:tblGrid>
              <a:tr h="520065">
                <a:tc>
                  <a:txBody>
                    <a:bodyPr/>
                    <a:lstStyle/>
                    <a:p>
                      <a:pPr algn="ctr">
                        <a:buNone/>
                      </a:pPr>
                      <a:r>
                        <a:rPr lang="zh-CN" altLang="en-US" sz="1800" b="1">
                          <a:sym typeface="+mn-ea"/>
                        </a:rPr>
                        <a:t>名称</a:t>
                      </a:r>
                    </a:p>
                  </a:txBody>
                  <a:tcPr anchor="ctr"/>
                </a:tc>
                <a:tc>
                  <a:txBody>
                    <a:bodyPr/>
                    <a:lstStyle/>
                    <a:p>
                      <a:pPr algn="ctr">
                        <a:buNone/>
                      </a:pPr>
                      <a:r>
                        <a:rPr lang="zh-CN" altLang="en-US" sz="1800" b="1"/>
                        <a:t>型号</a:t>
                      </a:r>
                    </a:p>
                  </a:txBody>
                  <a:tcPr anchor="ctr"/>
                </a:tc>
                <a:tc>
                  <a:txBody>
                    <a:bodyPr/>
                    <a:lstStyle/>
                    <a:p>
                      <a:pPr algn="ctr">
                        <a:buNone/>
                      </a:pPr>
                      <a:r>
                        <a:rPr lang="zh-CN" altLang="en-US" sz="1800" b="1"/>
                        <a:t>功率</a:t>
                      </a:r>
                    </a:p>
                  </a:txBody>
                  <a:tcPr anchor="ctr"/>
                </a:tc>
                <a:tc>
                  <a:txBody>
                    <a:bodyPr/>
                    <a:lstStyle/>
                    <a:p>
                      <a:pPr algn="ctr">
                        <a:buNone/>
                      </a:pPr>
                      <a:r>
                        <a:rPr lang="zh-CN" altLang="en-US" sz="1800" b="1"/>
                        <a:t>风量</a:t>
                      </a:r>
                    </a:p>
                  </a:txBody>
                  <a:tcPr anchor="ctr"/>
                </a:tc>
                <a:tc>
                  <a:txBody>
                    <a:bodyPr/>
                    <a:lstStyle/>
                    <a:p>
                      <a:pPr algn="ctr">
                        <a:buNone/>
                      </a:pPr>
                      <a:r>
                        <a:rPr lang="zh-CN" altLang="en-US" sz="1800" b="1"/>
                        <a:t>数量</a:t>
                      </a:r>
                    </a:p>
                  </a:txBody>
                  <a:tcPr anchor="ctr"/>
                </a:tc>
                <a:tc>
                  <a:txBody>
                    <a:bodyPr/>
                    <a:lstStyle/>
                    <a:p>
                      <a:pPr algn="ctr">
                        <a:buNone/>
                      </a:pPr>
                      <a:r>
                        <a:rPr lang="zh-CN" altLang="en-US" sz="1800" b="1"/>
                        <a:t>位置</a:t>
                      </a:r>
                    </a:p>
                  </a:txBody>
                  <a:tcPr anchor="ctr"/>
                </a:tc>
              </a:tr>
              <a:tr h="381000">
                <a:tc>
                  <a:txBody>
                    <a:bodyPr/>
                    <a:lstStyle/>
                    <a:p>
                      <a:pPr algn="ctr">
                        <a:buClrTx/>
                        <a:buSzTx/>
                        <a:buFontTx/>
                        <a:buNone/>
                      </a:pPr>
                      <a:r>
                        <a:rPr lang="zh-CN" altLang="en-US" sz="1200" b="1">
                          <a:solidFill>
                            <a:schemeClr val="tx1"/>
                          </a:solidFill>
                          <a:sym typeface="+mn-ea"/>
                        </a:rPr>
                        <a:t>轴流风机</a:t>
                      </a:r>
                    </a:p>
                  </a:txBody>
                  <a:tcPr anchor="ctr"/>
                </a:tc>
                <a:tc>
                  <a:txBody>
                    <a:bodyPr/>
                    <a:lstStyle/>
                    <a:p>
                      <a:pPr algn="ctr">
                        <a:buClrTx/>
                        <a:buSzTx/>
                        <a:buFontTx/>
                        <a:buNone/>
                      </a:pPr>
                      <a:r>
                        <a:rPr lang="en-US" altLang="zh-CN" sz="1200" b="1">
                          <a:solidFill>
                            <a:schemeClr val="tx1"/>
                          </a:solidFill>
                          <a:sym typeface="+mn-ea"/>
                        </a:rPr>
                        <a:t>SDF-1-6</a:t>
                      </a:r>
                    </a:p>
                  </a:txBody>
                  <a:tcPr anchor="ctr"/>
                </a:tc>
                <a:tc>
                  <a:txBody>
                    <a:bodyPr/>
                    <a:lstStyle/>
                    <a:p>
                      <a:pPr algn="ctr">
                        <a:buClrTx/>
                        <a:buSzTx/>
                        <a:buFontTx/>
                        <a:buNone/>
                      </a:pPr>
                      <a:r>
                        <a:rPr lang="en-US" altLang="zh-CN" sz="1200" b="1">
                          <a:solidFill>
                            <a:schemeClr val="tx1"/>
                          </a:solidFill>
                        </a:rPr>
                        <a:t>4kw</a:t>
                      </a:r>
                    </a:p>
                  </a:txBody>
                  <a:tcPr anchor="ctr"/>
                </a:tc>
                <a:tc>
                  <a:txBody>
                    <a:bodyPr/>
                    <a:lstStyle/>
                    <a:p>
                      <a:pPr algn="ctr">
                        <a:buClrTx/>
                        <a:buSzTx/>
                        <a:buFontTx/>
                        <a:buNone/>
                      </a:pPr>
                      <a:r>
                        <a:rPr lang="en-US" altLang="zh-CN" sz="1200" b="1">
                          <a:solidFill>
                            <a:schemeClr val="tx1"/>
                          </a:solidFill>
                        </a:rPr>
                        <a:t>14000m³/h</a:t>
                      </a:r>
                    </a:p>
                  </a:txBody>
                  <a:tcPr anchor="ctr"/>
                </a:tc>
                <a:tc>
                  <a:txBody>
                    <a:bodyPr/>
                    <a:lstStyle/>
                    <a:p>
                      <a:pPr algn="ctr">
                        <a:buClrTx/>
                        <a:buSzTx/>
                        <a:buFontTx/>
                        <a:buNone/>
                      </a:pPr>
                      <a:r>
                        <a:rPr lang="en-US" altLang="zh-CN" sz="1200" b="1">
                          <a:solidFill>
                            <a:schemeClr val="tx1"/>
                          </a:solidFill>
                        </a:rPr>
                        <a:t>2</a:t>
                      </a:r>
                    </a:p>
                  </a:txBody>
                  <a:tcPr anchor="ctr"/>
                </a:tc>
                <a:tc>
                  <a:txBody>
                    <a:bodyPr/>
                    <a:lstStyle/>
                    <a:p>
                      <a:pPr algn="ctr">
                        <a:buClrTx/>
                        <a:buSzTx/>
                        <a:buFontTx/>
                        <a:buNone/>
                      </a:pPr>
                      <a:r>
                        <a:rPr lang="en-US" altLang="zh-CN" sz="1200" b="1">
                          <a:solidFill>
                            <a:schemeClr val="tx1"/>
                          </a:solidFill>
                          <a:sym typeface="+mn-ea"/>
                        </a:rPr>
                        <a:t>M</a:t>
                      </a:r>
                      <a:r>
                        <a:rPr lang="en-US" sz="1200" b="1">
                          <a:solidFill>
                            <a:schemeClr val="tx1"/>
                          </a:solidFill>
                          <a:sym typeface="+mn-ea"/>
                        </a:rPr>
                        <a:t>2</a:t>
                      </a:r>
                      <a:r>
                        <a:rPr lang="zh-CN" altLang="en-US" sz="1200" b="1">
                          <a:solidFill>
                            <a:schemeClr val="tx1"/>
                          </a:solidFill>
                          <a:sym typeface="+mn-ea"/>
                        </a:rPr>
                        <a:t>一层冷站二次泵上方</a:t>
                      </a:r>
                    </a:p>
                  </a:txBody>
                  <a:tcPr anchor="ct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035971" y="6334897"/>
            <a:ext cx="292061" cy="283147"/>
          </a:xfrm>
        </p:spPr>
        <p:txBody>
          <a:bodyPr/>
          <a:lstStyle/>
          <a:p>
            <a:fld id="{55183D58-648D-4475-BEF8-624F48514A30}" type="slidenum">
              <a:rPr lang="zh-CN" altLang="en-US" smtClean="0"/>
              <a:pPr/>
              <a:t>46</a:t>
            </a:fld>
            <a:endParaRPr lang="zh-CN" altLang="en-US" dirty="0"/>
          </a:p>
        </p:txBody>
      </p:sp>
      <p:cxnSp>
        <p:nvCxnSpPr>
          <p:cNvPr id="34" name="直接连接符 33"/>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40" y="22554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40" y="17728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40" y="206084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3" name="组合 11"/>
          <p:cNvGrpSpPr/>
          <p:nvPr/>
        </p:nvGrpSpPr>
        <p:grpSpPr>
          <a:xfrm>
            <a:off x="1847528" y="908720"/>
            <a:ext cx="7533639" cy="540000"/>
            <a:chOff x="3666118" y="1244634"/>
            <a:chExt cx="5021006" cy="1587733"/>
          </a:xfrm>
          <a:solidFill>
            <a:schemeClr val="accent1"/>
          </a:solidFill>
        </p:grpSpPr>
        <p:sp>
          <p:nvSpPr>
            <p:cNvPr id="13" name="矩形 12"/>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8A9D6"/>
                </a:solidFill>
              </a:endParaRPr>
            </a:p>
          </p:txBody>
        </p:sp>
        <p:sp>
          <p:nvSpPr>
            <p:cNvPr id="14"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grp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6209632" y="1555615"/>
              <a:ext cx="1376291" cy="917395"/>
            </a:xfrm>
            <a:prstGeom prst="rect">
              <a:avLst/>
            </a:prstGeom>
            <a:noFill/>
          </p:spPr>
          <p:txBody>
            <a:bodyPr wrap="square" rtlCol="0">
              <a:spAutoFit/>
            </a:bodyPr>
            <a:lstStyle/>
            <a:p>
              <a:r>
                <a:rPr lang="zh-CN" altLang="en-US" sz="1600" b="1" dirty="0" smtClean="0">
                  <a:solidFill>
                    <a:schemeClr val="bg1"/>
                  </a:solidFill>
                </a:rPr>
                <a:t>培训目标及目的</a:t>
              </a:r>
              <a:endParaRPr lang="zh-CN" altLang="en-US" sz="1600" b="1" dirty="0">
                <a:solidFill>
                  <a:schemeClr val="bg1"/>
                </a:solidFill>
              </a:endParaRPr>
            </a:p>
          </p:txBody>
        </p:sp>
      </p:grpSp>
      <p:grpSp>
        <p:nvGrpSpPr>
          <p:cNvPr id="9" name="组合 41"/>
          <p:cNvGrpSpPr/>
          <p:nvPr/>
        </p:nvGrpSpPr>
        <p:grpSpPr>
          <a:xfrm>
            <a:off x="1847528" y="1412776"/>
            <a:ext cx="7533639" cy="540000"/>
            <a:chOff x="3666118" y="1244634"/>
            <a:chExt cx="5021006" cy="1587733"/>
          </a:xfrm>
        </p:grpSpPr>
        <p:sp>
          <p:nvSpPr>
            <p:cNvPr id="43" name="矩形 42"/>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50000"/>
                    <a:lumOff val="50000"/>
                  </a:schemeClr>
                </a:solidFill>
              </a:endParaRPr>
            </a:p>
          </p:txBody>
        </p:sp>
        <p:sp>
          <p:nvSpPr>
            <p:cNvPr id="44"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5"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46"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rPr>
                <a:t>冷机、板换系统配置</a:t>
              </a:r>
            </a:p>
          </p:txBody>
        </p:sp>
      </p:grpSp>
      <p:grpSp>
        <p:nvGrpSpPr>
          <p:cNvPr id="12" name="组合 47"/>
          <p:cNvGrpSpPr/>
          <p:nvPr/>
        </p:nvGrpSpPr>
        <p:grpSpPr>
          <a:xfrm>
            <a:off x="1847528" y="1916832"/>
            <a:ext cx="7533639" cy="540000"/>
            <a:chOff x="3666118" y="1244634"/>
            <a:chExt cx="5021006" cy="1587733"/>
          </a:xfrm>
        </p:grpSpPr>
        <p:sp>
          <p:nvSpPr>
            <p:cNvPr id="49" name="矩形 4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5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水泵系统配置</a:t>
              </a:r>
              <a:endParaRPr lang="zh-CN" altLang="en-US" sz="1600" b="1" dirty="0">
                <a:solidFill>
                  <a:schemeClr val="bg1"/>
                </a:solidFill>
              </a:endParaRPr>
            </a:p>
          </p:txBody>
        </p:sp>
      </p:grpSp>
      <p:grpSp>
        <p:nvGrpSpPr>
          <p:cNvPr id="20" name="组合 52"/>
          <p:cNvGrpSpPr/>
          <p:nvPr/>
        </p:nvGrpSpPr>
        <p:grpSpPr>
          <a:xfrm>
            <a:off x="1847528" y="2420888"/>
            <a:ext cx="7533639" cy="540000"/>
            <a:chOff x="3666118" y="1244634"/>
            <a:chExt cx="5021006" cy="1587733"/>
          </a:xfrm>
        </p:grpSpPr>
        <p:sp>
          <p:nvSpPr>
            <p:cNvPr id="54" name="矩形 5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5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加药系统配置</a:t>
              </a:r>
              <a:endParaRPr lang="zh-CN" altLang="en-US" sz="1600" b="1" dirty="0">
                <a:solidFill>
                  <a:schemeClr val="bg1"/>
                </a:solidFill>
              </a:endParaRPr>
            </a:p>
          </p:txBody>
        </p:sp>
      </p:grpSp>
      <p:grpSp>
        <p:nvGrpSpPr>
          <p:cNvPr id="21" name="组合 57"/>
          <p:cNvGrpSpPr/>
          <p:nvPr/>
        </p:nvGrpSpPr>
        <p:grpSpPr>
          <a:xfrm>
            <a:off x="1847528" y="2924944"/>
            <a:ext cx="7533639" cy="540000"/>
            <a:chOff x="3666118" y="1244634"/>
            <a:chExt cx="5021006" cy="1587733"/>
          </a:xfrm>
        </p:grpSpPr>
        <p:sp>
          <p:nvSpPr>
            <p:cNvPr id="59" name="矩形 5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sp>
          <p:nvSpPr>
            <p:cNvPr id="6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恒湿机系统配置</a:t>
              </a:r>
              <a:endParaRPr lang="zh-CN" altLang="en-US" sz="1600" b="1" dirty="0">
                <a:solidFill>
                  <a:schemeClr val="bg1"/>
                </a:solidFill>
              </a:endParaRPr>
            </a:p>
          </p:txBody>
        </p:sp>
      </p:grpSp>
      <p:grpSp>
        <p:nvGrpSpPr>
          <p:cNvPr id="22" name="组合 62"/>
          <p:cNvGrpSpPr/>
          <p:nvPr/>
        </p:nvGrpSpPr>
        <p:grpSpPr>
          <a:xfrm>
            <a:off x="1847528" y="3429000"/>
            <a:ext cx="7533639" cy="540000"/>
            <a:chOff x="3666118" y="1244634"/>
            <a:chExt cx="5021006" cy="1587733"/>
          </a:xfrm>
        </p:grpSpPr>
        <p:sp>
          <p:nvSpPr>
            <p:cNvPr id="64" name="矩形 6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sp>
          <p:nvSpPr>
            <p:cNvPr id="6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蓄冷罐系统配置</a:t>
              </a:r>
              <a:endParaRPr lang="zh-CN" altLang="en-US" sz="1600" b="1" dirty="0">
                <a:solidFill>
                  <a:schemeClr val="bg1"/>
                </a:solidFill>
              </a:endParaRPr>
            </a:p>
          </p:txBody>
        </p:sp>
      </p:grpSp>
      <p:grpSp>
        <p:nvGrpSpPr>
          <p:cNvPr id="23" name="组合 67"/>
          <p:cNvGrpSpPr/>
          <p:nvPr/>
        </p:nvGrpSpPr>
        <p:grpSpPr>
          <a:xfrm>
            <a:off x="1847528" y="3933056"/>
            <a:ext cx="7533639" cy="540000"/>
            <a:chOff x="3666118" y="1244634"/>
            <a:chExt cx="5021006" cy="1587733"/>
          </a:xfrm>
        </p:grpSpPr>
        <p:sp>
          <p:nvSpPr>
            <p:cNvPr id="69" name="矩形 6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07</a:t>
              </a:r>
              <a:endParaRPr lang="zh-CN" altLang="en-US" sz="3200" dirty="0">
                <a:solidFill>
                  <a:schemeClr val="accent1"/>
                </a:solidFill>
                <a:latin typeface="Impact" panose="020B0806030902050204" pitchFamily="34" charset="0"/>
              </a:endParaRPr>
            </a:p>
          </p:txBody>
        </p:sp>
        <p:sp>
          <p:nvSpPr>
            <p:cNvPr id="7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冷却塔系统配置</a:t>
              </a:r>
              <a:endParaRPr lang="zh-CN" altLang="en-US" sz="1600" b="1" dirty="0">
                <a:solidFill>
                  <a:schemeClr val="bg1"/>
                </a:solidFill>
              </a:endParaRPr>
            </a:p>
          </p:txBody>
        </p:sp>
      </p:grpSp>
      <p:grpSp>
        <p:nvGrpSpPr>
          <p:cNvPr id="24" name="组合 72"/>
          <p:cNvGrpSpPr/>
          <p:nvPr/>
        </p:nvGrpSpPr>
        <p:grpSpPr>
          <a:xfrm>
            <a:off x="1847528" y="4437112"/>
            <a:ext cx="7533639" cy="540000"/>
            <a:chOff x="3666118" y="1244634"/>
            <a:chExt cx="5021006" cy="1587733"/>
          </a:xfrm>
        </p:grpSpPr>
        <p:sp>
          <p:nvSpPr>
            <p:cNvPr id="74" name="矩形 7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a:t>
              </a:r>
              <a:r>
                <a:rPr lang="en-US" sz="3200" dirty="0" smtClean="0">
                  <a:solidFill>
                    <a:schemeClr val="accent1"/>
                  </a:solidFill>
                  <a:latin typeface="Impact" panose="020B0806030902050204" pitchFamily="34" charset="0"/>
                </a:rPr>
                <a:t>8</a:t>
              </a:r>
              <a:endParaRPr lang="en-US" sz="3200" dirty="0">
                <a:solidFill>
                  <a:schemeClr val="accent1"/>
                </a:solidFill>
                <a:latin typeface="Impact" panose="020B0806030902050204" pitchFamily="34" charset="0"/>
              </a:endParaRPr>
            </a:p>
          </p:txBody>
        </p:sp>
        <p:sp>
          <p:nvSpPr>
            <p:cNvPr id="7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空调系统配置</a:t>
              </a:r>
              <a:endParaRPr lang="zh-CN" altLang="en-US" sz="1600" b="1" dirty="0">
                <a:solidFill>
                  <a:schemeClr val="bg1"/>
                </a:solidFill>
              </a:endParaRPr>
            </a:p>
          </p:txBody>
        </p:sp>
      </p:grpSp>
      <p:grpSp>
        <p:nvGrpSpPr>
          <p:cNvPr id="25" name="组合 2"/>
          <p:cNvGrpSpPr/>
          <p:nvPr/>
        </p:nvGrpSpPr>
        <p:grpSpPr>
          <a:xfrm>
            <a:off x="1847528" y="4941168"/>
            <a:ext cx="7533639" cy="583565"/>
            <a:chOff x="3666118" y="1180588"/>
            <a:chExt cx="5021006" cy="1715825"/>
          </a:xfrm>
        </p:grpSpPr>
        <p:sp>
          <p:nvSpPr>
            <p:cNvPr id="4" name="矩形 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a:t>
              </a:r>
              <a:r>
                <a:rPr lang="en-US" sz="3200" dirty="0" smtClean="0">
                  <a:solidFill>
                    <a:schemeClr val="accent1"/>
                  </a:solidFill>
                  <a:latin typeface="Impact" panose="020B0806030902050204" pitchFamily="34" charset="0"/>
                </a:rPr>
                <a:t>9</a:t>
              </a:r>
              <a:endParaRPr lang="en-US" sz="3200" dirty="0">
                <a:solidFill>
                  <a:schemeClr val="accent1"/>
                </a:solidFill>
                <a:latin typeface="Impact" panose="020B0806030902050204" pitchFamily="34" charset="0"/>
              </a:endParaRPr>
            </a:p>
          </p:txBody>
        </p:sp>
        <p:sp>
          <p:nvSpPr>
            <p:cNvPr id="8"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sym typeface="+mn-ea"/>
                </a:rPr>
                <a:t>新风、排烟系统配置</a:t>
              </a:r>
              <a:endParaRPr lang="zh-CN" altLang="en-US" sz="1600" b="1" dirty="0">
                <a:solidFill>
                  <a:schemeClr val="bg1"/>
                </a:solidFill>
              </a:endParaRPr>
            </a:p>
          </p:txBody>
        </p:sp>
      </p:grpSp>
      <p:grpSp>
        <p:nvGrpSpPr>
          <p:cNvPr id="26" name="组合 8"/>
          <p:cNvGrpSpPr/>
          <p:nvPr/>
        </p:nvGrpSpPr>
        <p:grpSpPr>
          <a:xfrm>
            <a:off x="1847528" y="5949280"/>
            <a:ext cx="7533639" cy="583565"/>
            <a:chOff x="3666118" y="1180588"/>
            <a:chExt cx="5021006" cy="1715825"/>
          </a:xfrm>
        </p:grpSpPr>
        <p:sp>
          <p:nvSpPr>
            <p:cNvPr id="11" name="矩形 10"/>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11</a:t>
              </a:r>
              <a:endParaRPr lang="en-US" sz="3200" dirty="0">
                <a:solidFill>
                  <a:schemeClr val="accent1"/>
                </a:solidFill>
                <a:latin typeface="Impact" panose="020B0806030902050204" pitchFamily="34" charset="0"/>
              </a:endParaRPr>
            </a:p>
          </p:txBody>
        </p:sp>
        <p:sp>
          <p:nvSpPr>
            <p:cNvPr id="19" name="TextBox 42"/>
            <p:cNvSpPr txBox="1"/>
            <p:nvPr/>
          </p:nvSpPr>
          <p:spPr>
            <a:xfrm>
              <a:off x="6209632" y="1555615"/>
              <a:ext cx="1376291" cy="991407"/>
            </a:xfrm>
            <a:prstGeom prst="rect">
              <a:avLst/>
            </a:prstGeom>
            <a:noFill/>
          </p:spPr>
          <p:txBody>
            <a:bodyPr wrap="square" rtlCol="0">
              <a:spAutoFit/>
            </a:bodyPr>
            <a:lstStyle/>
            <a:p>
              <a:r>
                <a:rPr lang="zh-CN" altLang="en-US" sz="1600" b="1" dirty="0" smtClean="0">
                  <a:solidFill>
                    <a:schemeClr val="bg1"/>
                  </a:solidFill>
                  <a:sym typeface="+mn-ea"/>
                </a:rPr>
                <a:t>制冷系统配置</a:t>
              </a:r>
              <a:endParaRPr lang="zh-CN" altLang="en-US" sz="1600" b="1" dirty="0">
                <a:solidFill>
                  <a:schemeClr val="bg1"/>
                </a:solidFill>
              </a:endParaRPr>
            </a:p>
          </p:txBody>
        </p:sp>
      </p:grpSp>
      <p:grpSp>
        <p:nvGrpSpPr>
          <p:cNvPr id="27" name="组合 77"/>
          <p:cNvGrpSpPr/>
          <p:nvPr/>
        </p:nvGrpSpPr>
        <p:grpSpPr>
          <a:xfrm>
            <a:off x="1847528" y="5445224"/>
            <a:ext cx="7533639" cy="583565"/>
            <a:chOff x="3666118" y="1180588"/>
            <a:chExt cx="5021006" cy="1715825"/>
          </a:xfrm>
        </p:grpSpPr>
        <p:sp>
          <p:nvSpPr>
            <p:cNvPr id="79" name="矩形 78"/>
            <p:cNvSpPr/>
            <p:nvPr/>
          </p:nvSpPr>
          <p:spPr>
            <a:xfrm>
              <a:off x="5108853" y="1353477"/>
              <a:ext cx="3578271" cy="1321670"/>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1"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10</a:t>
              </a:r>
              <a:endParaRPr lang="en-US" sz="3200" dirty="0">
                <a:solidFill>
                  <a:schemeClr val="accent1"/>
                </a:solidFill>
                <a:latin typeface="Impact" panose="020B0806030902050204" pitchFamily="34" charset="0"/>
              </a:endParaRPr>
            </a:p>
          </p:txBody>
        </p:sp>
        <p:sp>
          <p:nvSpPr>
            <p:cNvPr id="82"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sym typeface="+mn-ea"/>
                </a:rPr>
                <a:t>无负压补水系统配置</a:t>
              </a:r>
              <a:endParaRPr lang="zh-CN" altLang="en-US" sz="16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47</a:t>
            </a:fld>
            <a:endParaRPr lang="zh-CN" altLang="en-US" dirty="0"/>
          </a:p>
        </p:txBody>
      </p:sp>
      <p:sp>
        <p:nvSpPr>
          <p:cNvPr id="5" name="文本框 4"/>
          <p:cNvSpPr txBox="1"/>
          <p:nvPr/>
        </p:nvSpPr>
        <p:spPr>
          <a:xfrm>
            <a:off x="1586230" y="381000"/>
            <a:ext cx="3383280" cy="521970"/>
          </a:xfrm>
          <a:prstGeom prst="rect">
            <a:avLst/>
          </a:prstGeom>
          <a:noFill/>
        </p:spPr>
        <p:txBody>
          <a:bodyPr wrap="none" rtlCol="0">
            <a:spAutoFit/>
          </a:bodyPr>
          <a:lstStyle/>
          <a:p>
            <a:r>
              <a:rPr lang="zh-CN" altLang="en-US" sz="2800" b="1" dirty="0">
                <a:solidFill>
                  <a:schemeClr val="accent1"/>
                </a:solidFill>
              </a:rPr>
              <a:t>无负压补水系统配置</a:t>
            </a:r>
          </a:p>
        </p:txBody>
      </p:sp>
      <p:pic>
        <p:nvPicPr>
          <p:cNvPr id="3" name="图片 2" descr="微信图片_20190310191245"/>
          <p:cNvPicPr>
            <a:picLocks noChangeAspect="1"/>
          </p:cNvPicPr>
          <p:nvPr/>
        </p:nvPicPr>
        <p:blipFill>
          <a:blip r:embed="rId2" cstate="print"/>
          <a:stretch>
            <a:fillRect/>
          </a:stretch>
        </p:blipFill>
        <p:spPr>
          <a:xfrm>
            <a:off x="377190" y="1452245"/>
            <a:ext cx="5269865" cy="3952875"/>
          </a:xfrm>
          <a:prstGeom prst="rect">
            <a:avLst/>
          </a:prstGeom>
        </p:spPr>
      </p:pic>
      <p:sp>
        <p:nvSpPr>
          <p:cNvPr id="4" name="文本框 3"/>
          <p:cNvSpPr txBox="1"/>
          <p:nvPr/>
        </p:nvSpPr>
        <p:spPr>
          <a:xfrm>
            <a:off x="5981700" y="1467485"/>
            <a:ext cx="5988050" cy="2676525"/>
          </a:xfrm>
          <a:prstGeom prst="rect">
            <a:avLst/>
          </a:prstGeom>
          <a:noFill/>
        </p:spPr>
        <p:txBody>
          <a:bodyPr wrap="square" rtlCol="0">
            <a:spAutoFit/>
          </a:bodyPr>
          <a:lstStyle/>
          <a:p>
            <a:r>
              <a:rPr lang="zh-CN" altLang="en-US" sz="2400" b="1"/>
              <a:t>设备名称：无负压式补水系统</a:t>
            </a:r>
          </a:p>
          <a:p>
            <a:r>
              <a:rPr lang="zh-CN" altLang="en-US" sz="2400" b="1"/>
              <a:t>水        源：市政水</a:t>
            </a:r>
          </a:p>
          <a:p>
            <a:r>
              <a:rPr lang="zh-CN" altLang="en-US" sz="2400" b="1"/>
              <a:t>结        构：储水罐、水泵、稳压罐、物理压力表、阀门、管路、电源控制柜</a:t>
            </a:r>
          </a:p>
          <a:p>
            <a:r>
              <a:rPr lang="zh-CN" altLang="en-US" sz="2400" b="1"/>
              <a:t>设备位置：</a:t>
            </a:r>
            <a:r>
              <a:rPr lang="en-US" altLang="zh-CN" sz="2400" b="1"/>
              <a:t>M1</a:t>
            </a:r>
            <a:r>
              <a:rPr lang="zh-CN" altLang="en-US" sz="2400" b="1"/>
              <a:t>地下室内</a:t>
            </a:r>
          </a:p>
          <a:p>
            <a:r>
              <a:rPr lang="zh-CN" altLang="en-US" sz="2400" b="1"/>
              <a:t>应        用：用于各楼层卫生间及</a:t>
            </a:r>
            <a:r>
              <a:rPr lang="en-US" altLang="zh-CN" sz="2400" b="1"/>
              <a:t>M1</a:t>
            </a:r>
            <a:r>
              <a:rPr lang="zh-CN" altLang="en-US" sz="2400" b="1"/>
              <a:t>、</a:t>
            </a:r>
            <a:r>
              <a:rPr lang="en-US" altLang="zh-CN" sz="2400" b="1"/>
              <a:t>M5</a:t>
            </a:r>
            <a:r>
              <a:rPr lang="zh-CN" altLang="en-US" sz="2400" b="1"/>
              <a:t>恒湿机补水</a:t>
            </a:r>
          </a:p>
        </p:txBody>
      </p:sp>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035971" y="6334897"/>
            <a:ext cx="292061" cy="283147"/>
          </a:xfrm>
        </p:spPr>
        <p:txBody>
          <a:bodyPr/>
          <a:lstStyle/>
          <a:p>
            <a:fld id="{55183D58-648D-4475-BEF8-624F48514A30}" type="slidenum">
              <a:rPr lang="zh-CN" altLang="en-US" smtClean="0"/>
              <a:pPr/>
              <a:t>48</a:t>
            </a:fld>
            <a:endParaRPr lang="zh-CN" altLang="en-US" dirty="0"/>
          </a:p>
        </p:txBody>
      </p:sp>
      <p:cxnSp>
        <p:nvCxnSpPr>
          <p:cNvPr id="34" name="直接连接符 33"/>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40" y="22554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40" y="17728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40" y="206084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3" name="组合 11"/>
          <p:cNvGrpSpPr/>
          <p:nvPr/>
        </p:nvGrpSpPr>
        <p:grpSpPr>
          <a:xfrm>
            <a:off x="1847528" y="908720"/>
            <a:ext cx="7533639" cy="540000"/>
            <a:chOff x="3666118" y="1244634"/>
            <a:chExt cx="5021006" cy="1587733"/>
          </a:xfrm>
          <a:solidFill>
            <a:schemeClr val="accent1"/>
          </a:solidFill>
        </p:grpSpPr>
        <p:sp>
          <p:nvSpPr>
            <p:cNvPr id="13" name="矩形 12"/>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8A9D6"/>
                </a:solidFill>
              </a:endParaRPr>
            </a:p>
          </p:txBody>
        </p:sp>
        <p:sp>
          <p:nvSpPr>
            <p:cNvPr id="14"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grp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6209632" y="1555615"/>
              <a:ext cx="1376291" cy="917395"/>
            </a:xfrm>
            <a:prstGeom prst="rect">
              <a:avLst/>
            </a:prstGeom>
            <a:noFill/>
          </p:spPr>
          <p:txBody>
            <a:bodyPr wrap="square" rtlCol="0">
              <a:spAutoFit/>
            </a:bodyPr>
            <a:lstStyle/>
            <a:p>
              <a:r>
                <a:rPr lang="zh-CN" altLang="en-US" sz="1600" b="1" dirty="0" smtClean="0">
                  <a:solidFill>
                    <a:schemeClr val="bg1"/>
                  </a:solidFill>
                </a:rPr>
                <a:t>培训目标及目的</a:t>
              </a:r>
              <a:endParaRPr lang="zh-CN" altLang="en-US" sz="1600" b="1" dirty="0">
                <a:solidFill>
                  <a:schemeClr val="bg1"/>
                </a:solidFill>
              </a:endParaRPr>
            </a:p>
          </p:txBody>
        </p:sp>
      </p:grpSp>
      <p:grpSp>
        <p:nvGrpSpPr>
          <p:cNvPr id="9" name="组合 41"/>
          <p:cNvGrpSpPr/>
          <p:nvPr/>
        </p:nvGrpSpPr>
        <p:grpSpPr>
          <a:xfrm>
            <a:off x="1847528" y="1412776"/>
            <a:ext cx="7533639" cy="540000"/>
            <a:chOff x="3666118" y="1244634"/>
            <a:chExt cx="5021006" cy="1587733"/>
          </a:xfrm>
        </p:grpSpPr>
        <p:sp>
          <p:nvSpPr>
            <p:cNvPr id="43" name="矩形 42"/>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44"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5"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46"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rPr>
                <a:t>冷机、板换系统配置</a:t>
              </a:r>
            </a:p>
          </p:txBody>
        </p:sp>
      </p:grpSp>
      <p:grpSp>
        <p:nvGrpSpPr>
          <p:cNvPr id="12" name="组合 47"/>
          <p:cNvGrpSpPr/>
          <p:nvPr/>
        </p:nvGrpSpPr>
        <p:grpSpPr>
          <a:xfrm>
            <a:off x="1847528" y="1916832"/>
            <a:ext cx="7533639" cy="540000"/>
            <a:chOff x="3666118" y="1244634"/>
            <a:chExt cx="5021006" cy="1587733"/>
          </a:xfrm>
        </p:grpSpPr>
        <p:sp>
          <p:nvSpPr>
            <p:cNvPr id="49" name="矩形 4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5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水泵系统配置</a:t>
              </a:r>
              <a:endParaRPr lang="zh-CN" altLang="en-US" sz="1600" b="1" dirty="0">
                <a:solidFill>
                  <a:schemeClr val="bg1"/>
                </a:solidFill>
              </a:endParaRPr>
            </a:p>
          </p:txBody>
        </p:sp>
      </p:grpSp>
      <p:grpSp>
        <p:nvGrpSpPr>
          <p:cNvPr id="20" name="组合 52"/>
          <p:cNvGrpSpPr/>
          <p:nvPr/>
        </p:nvGrpSpPr>
        <p:grpSpPr>
          <a:xfrm>
            <a:off x="1847528" y="2420888"/>
            <a:ext cx="7533639" cy="540000"/>
            <a:chOff x="3666118" y="1244634"/>
            <a:chExt cx="5021006" cy="1587733"/>
          </a:xfrm>
        </p:grpSpPr>
        <p:sp>
          <p:nvSpPr>
            <p:cNvPr id="54" name="矩形 5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5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加药系统配置</a:t>
              </a:r>
              <a:endParaRPr lang="zh-CN" altLang="en-US" sz="1600" b="1" dirty="0">
                <a:solidFill>
                  <a:schemeClr val="bg1"/>
                </a:solidFill>
              </a:endParaRPr>
            </a:p>
          </p:txBody>
        </p:sp>
      </p:grpSp>
      <p:grpSp>
        <p:nvGrpSpPr>
          <p:cNvPr id="21" name="组合 57"/>
          <p:cNvGrpSpPr/>
          <p:nvPr/>
        </p:nvGrpSpPr>
        <p:grpSpPr>
          <a:xfrm>
            <a:off x="1847528" y="2924944"/>
            <a:ext cx="7533639" cy="540000"/>
            <a:chOff x="3666118" y="1244634"/>
            <a:chExt cx="5021006" cy="1587733"/>
          </a:xfrm>
        </p:grpSpPr>
        <p:sp>
          <p:nvSpPr>
            <p:cNvPr id="59" name="矩形 5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sp>
          <p:nvSpPr>
            <p:cNvPr id="6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恒湿机系统配置</a:t>
              </a:r>
              <a:endParaRPr lang="zh-CN" altLang="en-US" sz="1600" b="1" dirty="0">
                <a:solidFill>
                  <a:schemeClr val="bg1"/>
                </a:solidFill>
              </a:endParaRPr>
            </a:p>
          </p:txBody>
        </p:sp>
      </p:grpSp>
      <p:grpSp>
        <p:nvGrpSpPr>
          <p:cNvPr id="22" name="组合 62"/>
          <p:cNvGrpSpPr/>
          <p:nvPr/>
        </p:nvGrpSpPr>
        <p:grpSpPr>
          <a:xfrm>
            <a:off x="1847528" y="3429000"/>
            <a:ext cx="7533639" cy="540000"/>
            <a:chOff x="3666118" y="1244634"/>
            <a:chExt cx="5021006" cy="1587733"/>
          </a:xfrm>
        </p:grpSpPr>
        <p:sp>
          <p:nvSpPr>
            <p:cNvPr id="64" name="矩形 6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sp>
          <p:nvSpPr>
            <p:cNvPr id="6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蓄冷罐系统配置</a:t>
              </a:r>
              <a:endParaRPr lang="zh-CN" altLang="en-US" sz="1600" b="1" dirty="0">
                <a:solidFill>
                  <a:schemeClr val="bg1"/>
                </a:solidFill>
              </a:endParaRPr>
            </a:p>
          </p:txBody>
        </p:sp>
      </p:grpSp>
      <p:grpSp>
        <p:nvGrpSpPr>
          <p:cNvPr id="23" name="组合 67"/>
          <p:cNvGrpSpPr/>
          <p:nvPr/>
        </p:nvGrpSpPr>
        <p:grpSpPr>
          <a:xfrm>
            <a:off x="1847528" y="3933056"/>
            <a:ext cx="7533639" cy="540000"/>
            <a:chOff x="3666118" y="1244634"/>
            <a:chExt cx="5021006" cy="1587733"/>
          </a:xfrm>
        </p:grpSpPr>
        <p:sp>
          <p:nvSpPr>
            <p:cNvPr id="69" name="矩形 6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07</a:t>
              </a:r>
              <a:endParaRPr lang="zh-CN" altLang="en-US" sz="3200" dirty="0">
                <a:solidFill>
                  <a:schemeClr val="accent1"/>
                </a:solidFill>
                <a:latin typeface="Impact" panose="020B0806030902050204" pitchFamily="34" charset="0"/>
              </a:endParaRPr>
            </a:p>
          </p:txBody>
        </p:sp>
        <p:sp>
          <p:nvSpPr>
            <p:cNvPr id="7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冷却塔系统配置</a:t>
              </a:r>
              <a:endParaRPr lang="zh-CN" altLang="en-US" sz="1600" b="1" dirty="0">
                <a:solidFill>
                  <a:schemeClr val="bg1"/>
                </a:solidFill>
              </a:endParaRPr>
            </a:p>
          </p:txBody>
        </p:sp>
      </p:grpSp>
      <p:grpSp>
        <p:nvGrpSpPr>
          <p:cNvPr id="24" name="组合 72"/>
          <p:cNvGrpSpPr/>
          <p:nvPr/>
        </p:nvGrpSpPr>
        <p:grpSpPr>
          <a:xfrm>
            <a:off x="1847528" y="4437112"/>
            <a:ext cx="7533639" cy="540000"/>
            <a:chOff x="3666118" y="1244634"/>
            <a:chExt cx="5021006" cy="1587733"/>
          </a:xfrm>
        </p:grpSpPr>
        <p:sp>
          <p:nvSpPr>
            <p:cNvPr id="74" name="矩形 7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a:t>
              </a:r>
              <a:r>
                <a:rPr lang="en-US" sz="3200" dirty="0" smtClean="0">
                  <a:solidFill>
                    <a:schemeClr val="accent1"/>
                  </a:solidFill>
                  <a:latin typeface="Impact" panose="020B0806030902050204" pitchFamily="34" charset="0"/>
                </a:rPr>
                <a:t>8</a:t>
              </a:r>
              <a:endParaRPr lang="en-US" sz="3200" dirty="0">
                <a:solidFill>
                  <a:schemeClr val="accent1"/>
                </a:solidFill>
                <a:latin typeface="Impact" panose="020B0806030902050204" pitchFamily="34" charset="0"/>
              </a:endParaRPr>
            </a:p>
          </p:txBody>
        </p:sp>
        <p:sp>
          <p:nvSpPr>
            <p:cNvPr id="7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空调系统配置</a:t>
              </a:r>
              <a:endParaRPr lang="zh-CN" altLang="en-US" sz="1600" b="1" dirty="0">
                <a:solidFill>
                  <a:schemeClr val="bg1"/>
                </a:solidFill>
              </a:endParaRPr>
            </a:p>
          </p:txBody>
        </p:sp>
      </p:grpSp>
      <p:grpSp>
        <p:nvGrpSpPr>
          <p:cNvPr id="25" name="组合 2"/>
          <p:cNvGrpSpPr/>
          <p:nvPr/>
        </p:nvGrpSpPr>
        <p:grpSpPr>
          <a:xfrm>
            <a:off x="1847528" y="4941168"/>
            <a:ext cx="7533639" cy="583565"/>
            <a:chOff x="3666118" y="1180588"/>
            <a:chExt cx="5021006" cy="1715825"/>
          </a:xfrm>
        </p:grpSpPr>
        <p:sp>
          <p:nvSpPr>
            <p:cNvPr id="4" name="矩形 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a:t>
              </a:r>
              <a:r>
                <a:rPr lang="en-US" sz="3200" dirty="0" smtClean="0">
                  <a:solidFill>
                    <a:schemeClr val="accent1"/>
                  </a:solidFill>
                  <a:latin typeface="Impact" panose="020B0806030902050204" pitchFamily="34" charset="0"/>
                </a:rPr>
                <a:t>9</a:t>
              </a:r>
              <a:endParaRPr lang="en-US" sz="3200" dirty="0">
                <a:solidFill>
                  <a:schemeClr val="accent1"/>
                </a:solidFill>
                <a:latin typeface="Impact" panose="020B0806030902050204" pitchFamily="34" charset="0"/>
              </a:endParaRPr>
            </a:p>
          </p:txBody>
        </p:sp>
        <p:sp>
          <p:nvSpPr>
            <p:cNvPr id="8"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sym typeface="+mn-ea"/>
                </a:rPr>
                <a:t>新风、排烟系统配置</a:t>
              </a:r>
              <a:endParaRPr lang="zh-CN" altLang="en-US" sz="1600" b="1" dirty="0">
                <a:solidFill>
                  <a:schemeClr val="bg1"/>
                </a:solidFill>
              </a:endParaRPr>
            </a:p>
          </p:txBody>
        </p:sp>
      </p:grpSp>
      <p:grpSp>
        <p:nvGrpSpPr>
          <p:cNvPr id="26" name="组合 8"/>
          <p:cNvGrpSpPr/>
          <p:nvPr/>
        </p:nvGrpSpPr>
        <p:grpSpPr>
          <a:xfrm>
            <a:off x="1847528" y="5949280"/>
            <a:ext cx="7533639" cy="583565"/>
            <a:chOff x="3666118" y="1180588"/>
            <a:chExt cx="5021006" cy="1715825"/>
          </a:xfrm>
        </p:grpSpPr>
        <p:sp>
          <p:nvSpPr>
            <p:cNvPr id="11" name="矩形 10"/>
            <p:cNvSpPr/>
            <p:nvPr/>
          </p:nvSpPr>
          <p:spPr>
            <a:xfrm>
              <a:off x="5108853" y="1353478"/>
              <a:ext cx="3578271" cy="1321671"/>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50000"/>
                    <a:lumOff val="50000"/>
                  </a:schemeClr>
                </a:solidFill>
              </a:endParaRPr>
            </a:p>
          </p:txBody>
        </p:sp>
        <p:sp>
          <p:nvSpPr>
            <p:cNvPr id="17"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11</a:t>
              </a:r>
              <a:endParaRPr lang="en-US" sz="3200" dirty="0">
                <a:solidFill>
                  <a:schemeClr val="accent1"/>
                </a:solidFill>
                <a:latin typeface="Impact" panose="020B0806030902050204" pitchFamily="34" charset="0"/>
              </a:endParaRPr>
            </a:p>
          </p:txBody>
        </p:sp>
        <p:sp>
          <p:nvSpPr>
            <p:cNvPr id="19" name="TextBox 42"/>
            <p:cNvSpPr txBox="1"/>
            <p:nvPr/>
          </p:nvSpPr>
          <p:spPr>
            <a:xfrm>
              <a:off x="6209632" y="1555615"/>
              <a:ext cx="1376291" cy="991407"/>
            </a:xfrm>
            <a:prstGeom prst="rect">
              <a:avLst/>
            </a:prstGeom>
            <a:noFill/>
          </p:spPr>
          <p:txBody>
            <a:bodyPr wrap="square" rtlCol="0">
              <a:spAutoFit/>
            </a:bodyPr>
            <a:lstStyle/>
            <a:p>
              <a:r>
                <a:rPr lang="zh-CN" altLang="en-US" sz="1600" b="1" dirty="0" smtClean="0">
                  <a:solidFill>
                    <a:schemeClr val="bg1"/>
                  </a:solidFill>
                  <a:sym typeface="+mn-ea"/>
                </a:rPr>
                <a:t>制冷系统配置</a:t>
              </a:r>
              <a:endParaRPr lang="zh-CN" altLang="en-US" sz="1600" b="1" dirty="0">
                <a:solidFill>
                  <a:schemeClr val="bg1"/>
                </a:solidFill>
              </a:endParaRPr>
            </a:p>
          </p:txBody>
        </p:sp>
      </p:grpSp>
      <p:grpSp>
        <p:nvGrpSpPr>
          <p:cNvPr id="27" name="组合 77"/>
          <p:cNvGrpSpPr/>
          <p:nvPr/>
        </p:nvGrpSpPr>
        <p:grpSpPr>
          <a:xfrm>
            <a:off x="1847528" y="5445224"/>
            <a:ext cx="7533639" cy="583565"/>
            <a:chOff x="3666118" y="1180588"/>
            <a:chExt cx="5021006" cy="1715825"/>
          </a:xfrm>
        </p:grpSpPr>
        <p:sp>
          <p:nvSpPr>
            <p:cNvPr id="79" name="矩形 78"/>
            <p:cNvSpPr/>
            <p:nvPr/>
          </p:nvSpPr>
          <p:spPr>
            <a:xfrm>
              <a:off x="5108853" y="1353477"/>
              <a:ext cx="3578271" cy="1321670"/>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1"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10</a:t>
              </a:r>
              <a:endParaRPr lang="en-US" sz="3200" dirty="0">
                <a:solidFill>
                  <a:schemeClr val="accent1"/>
                </a:solidFill>
                <a:latin typeface="Impact" panose="020B0806030902050204" pitchFamily="34" charset="0"/>
              </a:endParaRPr>
            </a:p>
          </p:txBody>
        </p:sp>
        <p:sp>
          <p:nvSpPr>
            <p:cNvPr id="82"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sym typeface="+mn-ea"/>
                </a:rPr>
                <a:t>无负压补水系统配置</a:t>
              </a:r>
              <a:endParaRPr lang="zh-CN" altLang="en-US" sz="16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4</a:t>
            </a:fld>
            <a:endParaRPr lang="zh-CN" altLang="en-US" dirty="0"/>
          </a:p>
        </p:txBody>
      </p:sp>
      <p:pic>
        <p:nvPicPr>
          <p:cNvPr id="3074" name="Picture 2" descr="Final Cutawaywadaptiview4-15-0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69620" y="1995170"/>
            <a:ext cx="5426710" cy="39033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98" name="Rectangle 2"/>
          <p:cNvSpPr>
            <a:spLocks noGrp="1" noChangeArrowheads="1"/>
          </p:cNvSpPr>
          <p:nvPr/>
        </p:nvSpPr>
        <p:spPr>
          <a:xfrm>
            <a:off x="769620" y="1031875"/>
            <a:ext cx="6048375" cy="1143000"/>
          </a:xfrm>
          <a:prstGeom prst="rect">
            <a:avLst/>
          </a:prstGeom>
          <a:noFill/>
          <a:ln w="12700">
            <a:noFill/>
            <a:miter lim="800000"/>
          </a:ln>
          <a:effectLst/>
        </p:spPr>
        <p:txBody>
          <a:bodyPr vert="horz" wrap="square" lIns="90488" tIns="44450" rIns="90488" bIns="44450" numCol="1" anchor="ctr" anchorCtr="0" compatLnSpc="1"/>
          <a:lstStyle>
            <a:lvl1pPr algn="ctr" rtl="0" eaLnBrk="0" fontAlgn="base" hangingPunct="0">
              <a:spcBef>
                <a:spcPct val="0"/>
              </a:spcBef>
              <a:spcAft>
                <a:spcPct val="0"/>
              </a:spcAft>
              <a:defRPr sz="3600" b="1">
                <a:solidFill>
                  <a:srgbClr val="990000"/>
                </a:solidFill>
                <a:effectLst>
                  <a:outerShdw blurRad="38100" dist="38100" dir="2700000" algn="tl">
                    <a:srgbClr val="FFFFFF"/>
                  </a:outerShdw>
                </a:effectLst>
                <a:latin typeface="+mj-lt"/>
                <a:ea typeface="+mj-ea"/>
                <a:cs typeface="+mj-cs"/>
              </a:defRPr>
            </a:lvl1pPr>
            <a:lvl2pPr algn="ctr" rtl="0" eaLnBrk="0" fontAlgn="base" hangingPunct="0">
              <a:spcBef>
                <a:spcPct val="0"/>
              </a:spcBef>
              <a:spcAft>
                <a:spcPct val="0"/>
              </a:spcAft>
              <a:defRPr sz="3600" b="1">
                <a:solidFill>
                  <a:srgbClr val="990000"/>
                </a:solidFill>
                <a:effectLst>
                  <a:outerShdw blurRad="38100" dist="38100" dir="2700000" algn="tl">
                    <a:srgbClr val="FFFFFF"/>
                  </a:outerShdw>
                </a:effectLst>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3600" b="1">
                <a:solidFill>
                  <a:srgbClr val="990000"/>
                </a:solidFill>
                <a:effectLst>
                  <a:outerShdw blurRad="38100" dist="38100" dir="2700000" algn="tl">
                    <a:srgbClr val="FFFFFF"/>
                  </a:outerShdw>
                </a:effectLst>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3600" b="1">
                <a:solidFill>
                  <a:srgbClr val="990000"/>
                </a:solidFill>
                <a:effectLst>
                  <a:outerShdw blurRad="38100" dist="38100" dir="2700000" algn="tl">
                    <a:srgbClr val="FFFFFF"/>
                  </a:outerShdw>
                </a:effectLst>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3600" b="1">
                <a:solidFill>
                  <a:srgbClr val="990000"/>
                </a:solidFill>
                <a:effectLst>
                  <a:outerShdw blurRad="38100" dist="38100" dir="2700000" algn="tl">
                    <a:srgbClr val="FFFFFF"/>
                  </a:outerShdw>
                </a:effectLst>
                <a:latin typeface="Arial" panose="020B0604020202020204" pitchFamily="34" charset="0"/>
                <a:ea typeface="宋体" panose="02010600030101010101" pitchFamily="2" charset="-122"/>
              </a:defRPr>
            </a:lvl5pPr>
            <a:lvl6pPr marL="457200" algn="ctr" rtl="0" fontAlgn="base">
              <a:spcBef>
                <a:spcPct val="0"/>
              </a:spcBef>
              <a:spcAft>
                <a:spcPct val="0"/>
              </a:spcAft>
              <a:defRPr sz="3600" b="1">
                <a:solidFill>
                  <a:srgbClr val="990000"/>
                </a:solidFill>
                <a:effectLst>
                  <a:outerShdw blurRad="38100" dist="38100" dir="2700000" algn="tl">
                    <a:srgbClr val="FFFFFF"/>
                  </a:outerShdw>
                </a:effectLst>
                <a:latin typeface="Arial" panose="020B0604020202020204" pitchFamily="34" charset="0"/>
                <a:ea typeface="宋体" panose="02010600030101010101" pitchFamily="2" charset="-122"/>
              </a:defRPr>
            </a:lvl6pPr>
            <a:lvl7pPr marL="914400" algn="ctr" rtl="0" fontAlgn="base">
              <a:spcBef>
                <a:spcPct val="0"/>
              </a:spcBef>
              <a:spcAft>
                <a:spcPct val="0"/>
              </a:spcAft>
              <a:defRPr sz="3600" b="1">
                <a:solidFill>
                  <a:srgbClr val="990000"/>
                </a:solidFill>
                <a:effectLst>
                  <a:outerShdw blurRad="38100" dist="38100" dir="2700000" algn="tl">
                    <a:srgbClr val="FFFFFF"/>
                  </a:outerShdw>
                </a:effectLst>
                <a:latin typeface="Arial" panose="020B0604020202020204" pitchFamily="34" charset="0"/>
                <a:ea typeface="宋体" panose="02010600030101010101" pitchFamily="2" charset="-122"/>
              </a:defRPr>
            </a:lvl7pPr>
            <a:lvl8pPr marL="1371600" algn="ctr" rtl="0" fontAlgn="base">
              <a:spcBef>
                <a:spcPct val="0"/>
              </a:spcBef>
              <a:spcAft>
                <a:spcPct val="0"/>
              </a:spcAft>
              <a:defRPr sz="3600" b="1">
                <a:solidFill>
                  <a:srgbClr val="990000"/>
                </a:solidFill>
                <a:effectLst>
                  <a:outerShdw blurRad="38100" dist="38100" dir="2700000" algn="tl">
                    <a:srgbClr val="FFFFFF"/>
                  </a:outerShdw>
                </a:effectLst>
                <a:latin typeface="Arial" panose="020B0604020202020204" pitchFamily="34" charset="0"/>
                <a:ea typeface="宋体" panose="02010600030101010101" pitchFamily="2" charset="-122"/>
              </a:defRPr>
            </a:lvl8pPr>
            <a:lvl9pPr marL="1828800" algn="ctr" rtl="0" fontAlgn="base">
              <a:spcBef>
                <a:spcPct val="0"/>
              </a:spcBef>
              <a:spcAft>
                <a:spcPct val="0"/>
              </a:spcAft>
              <a:defRPr sz="3600" b="1">
                <a:solidFill>
                  <a:srgbClr val="990000"/>
                </a:solidFill>
                <a:effectLst>
                  <a:outerShdw blurRad="38100" dist="38100" dir="2700000" algn="tl">
                    <a:srgbClr val="FFFFFF"/>
                  </a:outerShdw>
                </a:effectLst>
                <a:latin typeface="Arial" panose="020B0604020202020204" pitchFamily="34" charset="0"/>
                <a:ea typeface="宋体" panose="02010600030101010101" pitchFamily="2" charset="-122"/>
              </a:defRPr>
            </a:lvl9pPr>
          </a:lstStyle>
          <a:p>
            <a:pPr eaLnBrk="1" hangingPunct="1">
              <a:defRPr/>
            </a:pPr>
            <a:r>
              <a:rPr lang="en-US" altLang="zh-CN" sz="4800" dirty="0" smtClean="0">
                <a:effectLst>
                  <a:outerShdw blurRad="38100" dist="38100" dir="2700000" algn="tl">
                    <a:srgbClr val="C0C0C0"/>
                  </a:outerShdw>
                </a:effectLst>
              </a:rPr>
              <a:t>CVHE/G </a:t>
            </a:r>
            <a:r>
              <a:rPr lang="zh-CN" altLang="en-US" sz="4800" dirty="0" smtClean="0">
                <a:effectLst>
                  <a:outerShdw blurRad="38100" dist="38100" dir="2700000" algn="tl">
                    <a:srgbClr val="C0C0C0"/>
                  </a:outerShdw>
                </a:effectLst>
              </a:rPr>
              <a:t>冷水机组</a:t>
            </a:r>
          </a:p>
        </p:txBody>
      </p:sp>
      <p:sp>
        <p:nvSpPr>
          <p:cNvPr id="46" name="TextBox 42"/>
          <p:cNvSpPr txBox="1"/>
          <p:nvPr/>
        </p:nvSpPr>
        <p:spPr>
          <a:xfrm>
            <a:off x="1663065" y="368300"/>
            <a:ext cx="3681095" cy="521970"/>
          </a:xfrm>
          <a:prstGeom prst="rect">
            <a:avLst/>
          </a:prstGeom>
          <a:noFill/>
        </p:spPr>
        <p:txBody>
          <a:bodyPr wrap="square" rtlCol="0">
            <a:spAutoFit/>
            <a:scene3d>
              <a:camera prst="orthographicFront"/>
              <a:lightRig rig="threePt" dir="t"/>
            </a:scene3d>
          </a:bodyPr>
          <a:lstStyle/>
          <a:p>
            <a:r>
              <a:rPr lang="zh-CN" altLang="en-US" sz="2800" b="1" dirty="0">
                <a:solidFill>
                  <a:schemeClr val="accent1"/>
                </a:solidFill>
                <a:effectLst>
                  <a:outerShdw blurRad="38100" dist="19050" dir="2700000" algn="tl" rotWithShape="0">
                    <a:schemeClr val="dk1">
                      <a:alpha val="40000"/>
                    </a:schemeClr>
                  </a:outerShdw>
                </a:effectLst>
              </a:rPr>
              <a:t>冷机系统配置</a:t>
            </a:r>
          </a:p>
        </p:txBody>
      </p:sp>
      <p:graphicFrame>
        <p:nvGraphicFramePr>
          <p:cNvPr id="3" name="表格 2"/>
          <p:cNvGraphicFramePr/>
          <p:nvPr/>
        </p:nvGraphicFramePr>
        <p:xfrm>
          <a:off x="6390640" y="2381885"/>
          <a:ext cx="5497199" cy="2447925"/>
        </p:xfrm>
        <a:graphic>
          <a:graphicData uri="http://schemas.openxmlformats.org/drawingml/2006/table">
            <a:tbl>
              <a:tblPr firstRow="1" bandRow="1">
                <a:tableStyleId>{5C22544A-7EE6-4342-B048-85BDC9FD1C3A}</a:tableStyleId>
              </a:tblPr>
              <a:tblGrid>
                <a:gridCol w="687705"/>
                <a:gridCol w="851535"/>
                <a:gridCol w="777240"/>
                <a:gridCol w="749939"/>
                <a:gridCol w="838200"/>
                <a:gridCol w="459740"/>
                <a:gridCol w="1132840"/>
              </a:tblGrid>
              <a:tr h="838835">
                <a:tc>
                  <a:txBody>
                    <a:bodyPr/>
                    <a:lstStyle/>
                    <a:p>
                      <a:pPr algn="ctr">
                        <a:buNone/>
                      </a:pPr>
                      <a:r>
                        <a:rPr lang="zh-CN" altLang="en-US" sz="1600"/>
                        <a:t>品牌</a:t>
                      </a:r>
                    </a:p>
                  </a:txBody>
                  <a:tcPr anchor="ctr"/>
                </a:tc>
                <a:tc>
                  <a:txBody>
                    <a:bodyPr/>
                    <a:lstStyle/>
                    <a:p>
                      <a:pPr algn="ctr">
                        <a:buNone/>
                      </a:pPr>
                      <a:r>
                        <a:rPr lang="zh-CN" altLang="en-US" sz="1600"/>
                        <a:t>型号</a:t>
                      </a:r>
                    </a:p>
                  </a:txBody>
                  <a:tcPr anchor="ctr"/>
                </a:tc>
                <a:tc>
                  <a:txBody>
                    <a:bodyPr/>
                    <a:lstStyle/>
                    <a:p>
                      <a:pPr algn="ctr">
                        <a:buNone/>
                      </a:pPr>
                      <a:r>
                        <a:rPr lang="zh-CN" altLang="en-US" sz="1600"/>
                        <a:t>功率</a:t>
                      </a:r>
                      <a:r>
                        <a:rPr lang="en-US" altLang="zh-CN" sz="1600"/>
                        <a:t>/KW</a:t>
                      </a:r>
                    </a:p>
                  </a:txBody>
                  <a:tcPr anchor="ctr"/>
                </a:tc>
                <a:tc>
                  <a:txBody>
                    <a:bodyPr/>
                    <a:lstStyle/>
                    <a:p>
                      <a:pPr algn="ctr">
                        <a:buNone/>
                      </a:pPr>
                      <a:r>
                        <a:rPr lang="zh-CN" altLang="en-US" sz="1600"/>
                        <a:t>制冷量</a:t>
                      </a:r>
                    </a:p>
                  </a:txBody>
                  <a:tcPr anchor="ctr"/>
                </a:tc>
                <a:tc>
                  <a:txBody>
                    <a:bodyPr/>
                    <a:lstStyle/>
                    <a:p>
                      <a:pPr algn="ctr">
                        <a:buNone/>
                      </a:pPr>
                      <a:r>
                        <a:rPr lang="zh-CN" altLang="en-US" sz="1600"/>
                        <a:t>制冷剂型号</a:t>
                      </a:r>
                    </a:p>
                  </a:txBody>
                  <a:tcPr anchor="ctr"/>
                </a:tc>
                <a:tc>
                  <a:txBody>
                    <a:bodyPr/>
                    <a:lstStyle/>
                    <a:p>
                      <a:pPr algn="ctr">
                        <a:buNone/>
                      </a:pPr>
                      <a:r>
                        <a:rPr lang="zh-CN" altLang="en-US" sz="1600">
                          <a:sym typeface="+mn-ea"/>
                        </a:rPr>
                        <a:t>数量</a:t>
                      </a:r>
                    </a:p>
                  </a:txBody>
                  <a:tcPr anchor="ctr"/>
                </a:tc>
                <a:tc>
                  <a:txBody>
                    <a:bodyPr/>
                    <a:lstStyle/>
                    <a:p>
                      <a:pPr algn="ctr">
                        <a:buNone/>
                      </a:pPr>
                      <a:r>
                        <a:rPr lang="zh-CN" altLang="en-US" sz="1600">
                          <a:sym typeface="+mn-ea"/>
                        </a:rPr>
                        <a:t>位置</a:t>
                      </a:r>
                    </a:p>
                  </a:txBody>
                  <a:tcPr anchor="ctr"/>
                </a:tc>
              </a:tr>
              <a:tr h="835660">
                <a:tc>
                  <a:txBody>
                    <a:bodyPr/>
                    <a:lstStyle/>
                    <a:p>
                      <a:pPr algn="ctr">
                        <a:buNone/>
                      </a:pPr>
                      <a:r>
                        <a:rPr lang="zh-CN" altLang="en-US" sz="1400" b="1"/>
                        <a:t>特灵</a:t>
                      </a:r>
                    </a:p>
                  </a:txBody>
                  <a:tcPr anchor="ctr"/>
                </a:tc>
                <a:tc>
                  <a:txBody>
                    <a:bodyPr/>
                    <a:lstStyle/>
                    <a:p>
                      <a:pPr algn="ctr">
                        <a:buNone/>
                      </a:pPr>
                      <a:r>
                        <a:rPr lang="en-US" altLang="zh-CN" sz="1400" b="1"/>
                        <a:t>CVHG1100</a:t>
                      </a:r>
                    </a:p>
                  </a:txBody>
                  <a:tcPr anchor="ctr"/>
                </a:tc>
                <a:tc>
                  <a:txBody>
                    <a:bodyPr/>
                    <a:lstStyle/>
                    <a:p>
                      <a:pPr algn="ctr">
                        <a:buNone/>
                      </a:pPr>
                      <a:r>
                        <a:rPr lang="en-US" altLang="zh-CN" sz="1400" b="1">
                          <a:solidFill>
                            <a:schemeClr val="tx1"/>
                          </a:solidFill>
                        </a:rPr>
                        <a:t>855</a:t>
                      </a:r>
                    </a:p>
                  </a:txBody>
                  <a:tcPr anchor="ctr"/>
                </a:tc>
                <a:tc>
                  <a:txBody>
                    <a:bodyPr/>
                    <a:lstStyle/>
                    <a:p>
                      <a:pPr algn="ctr">
                        <a:buNone/>
                      </a:pPr>
                      <a:r>
                        <a:rPr lang="en-US" altLang="zh-CN" sz="1400" b="1">
                          <a:solidFill>
                            <a:schemeClr val="tx1"/>
                          </a:solidFill>
                        </a:rPr>
                        <a:t>5513</a:t>
                      </a:r>
                    </a:p>
                  </a:txBody>
                  <a:tcPr anchor="ctr"/>
                </a:tc>
                <a:tc>
                  <a:txBody>
                    <a:bodyPr/>
                    <a:lstStyle/>
                    <a:p>
                      <a:pPr algn="ctr">
                        <a:buNone/>
                      </a:pPr>
                      <a:r>
                        <a:rPr lang="en-US" altLang="zh-CN" sz="1400" b="1">
                          <a:solidFill>
                            <a:schemeClr val="tx1"/>
                          </a:solidFill>
                        </a:rPr>
                        <a:t>R123</a:t>
                      </a:r>
                    </a:p>
                  </a:txBody>
                  <a:tcPr anchor="ctr"/>
                </a:tc>
                <a:tc>
                  <a:txBody>
                    <a:bodyPr/>
                    <a:lstStyle/>
                    <a:p>
                      <a:pPr algn="ctr">
                        <a:buNone/>
                      </a:pPr>
                      <a:r>
                        <a:rPr lang="en-US" altLang="zh-CN" sz="1400" b="1"/>
                        <a:t>3</a:t>
                      </a:r>
                    </a:p>
                  </a:txBody>
                  <a:tcPr anchor="ctr"/>
                </a:tc>
                <a:tc>
                  <a:txBody>
                    <a:bodyPr/>
                    <a:lstStyle/>
                    <a:p>
                      <a:pPr algn="ctr">
                        <a:buNone/>
                      </a:pPr>
                      <a:r>
                        <a:rPr lang="en-US" altLang="zh-CN" sz="1400" b="1"/>
                        <a:t>M2</a:t>
                      </a:r>
                      <a:r>
                        <a:rPr lang="zh-CN" altLang="en-US" sz="1400" b="1"/>
                        <a:t>冷冻站</a:t>
                      </a:r>
                    </a:p>
                  </a:txBody>
                  <a:tcPr anchor="ctr"/>
                </a:tc>
              </a:tr>
              <a:tr h="773430">
                <a:tc>
                  <a:txBody>
                    <a:bodyPr/>
                    <a:lstStyle/>
                    <a:p>
                      <a:pPr algn="ctr">
                        <a:buNone/>
                      </a:pPr>
                      <a:r>
                        <a:rPr lang="zh-CN" altLang="en-US" sz="1400" b="1"/>
                        <a:t>特灵</a:t>
                      </a:r>
                    </a:p>
                  </a:txBody>
                  <a:tcPr anchor="ctr"/>
                </a:tc>
                <a:tc>
                  <a:txBody>
                    <a:bodyPr/>
                    <a:lstStyle/>
                    <a:p>
                      <a:pPr algn="ctr">
                        <a:buNone/>
                      </a:pPr>
                      <a:r>
                        <a:rPr lang="en-US" altLang="zh-CN" sz="1400" b="1"/>
                        <a:t>CVHG1100</a:t>
                      </a:r>
                    </a:p>
                  </a:txBody>
                  <a:tcPr anchor="ctr"/>
                </a:tc>
                <a:tc>
                  <a:txBody>
                    <a:bodyPr/>
                    <a:lstStyle/>
                    <a:p>
                      <a:pPr algn="ctr">
                        <a:buNone/>
                      </a:pPr>
                      <a:r>
                        <a:rPr lang="en-US" altLang="zh-CN" sz="1400" b="1">
                          <a:solidFill>
                            <a:schemeClr val="tx1"/>
                          </a:solidFill>
                        </a:rPr>
                        <a:t>855</a:t>
                      </a:r>
                    </a:p>
                  </a:txBody>
                  <a:tcPr anchor="ctr"/>
                </a:tc>
                <a:tc>
                  <a:txBody>
                    <a:bodyPr/>
                    <a:lstStyle/>
                    <a:p>
                      <a:pPr algn="ctr">
                        <a:buNone/>
                      </a:pPr>
                      <a:r>
                        <a:rPr lang="en-US" altLang="zh-CN" sz="1400" b="1">
                          <a:solidFill>
                            <a:schemeClr val="tx1"/>
                          </a:solidFill>
                        </a:rPr>
                        <a:t>5513</a:t>
                      </a:r>
                    </a:p>
                  </a:txBody>
                  <a:tcPr anchor="ctr"/>
                </a:tc>
                <a:tc>
                  <a:txBody>
                    <a:bodyPr/>
                    <a:lstStyle/>
                    <a:p>
                      <a:pPr algn="ctr">
                        <a:buNone/>
                      </a:pPr>
                      <a:r>
                        <a:rPr lang="en-US" altLang="zh-CN" sz="1400" b="1">
                          <a:solidFill>
                            <a:schemeClr val="tx1"/>
                          </a:solidFill>
                        </a:rPr>
                        <a:t>R123</a:t>
                      </a:r>
                    </a:p>
                  </a:txBody>
                  <a:tcPr anchor="ctr"/>
                </a:tc>
                <a:tc>
                  <a:txBody>
                    <a:bodyPr/>
                    <a:lstStyle/>
                    <a:p>
                      <a:pPr algn="ctr">
                        <a:buNone/>
                      </a:pPr>
                      <a:r>
                        <a:rPr lang="en-US" altLang="zh-CN" sz="1400" b="1"/>
                        <a:t>3</a:t>
                      </a:r>
                    </a:p>
                  </a:txBody>
                  <a:tcPr anchor="ctr"/>
                </a:tc>
                <a:tc>
                  <a:txBody>
                    <a:bodyPr/>
                    <a:lstStyle/>
                    <a:p>
                      <a:pPr algn="ctr">
                        <a:buNone/>
                      </a:pPr>
                      <a:r>
                        <a:rPr lang="en-US" altLang="zh-CN" sz="1400" b="1"/>
                        <a:t>M4</a:t>
                      </a:r>
                      <a:r>
                        <a:rPr lang="zh-CN" altLang="en-US" sz="1400" b="1"/>
                        <a:t>冷冻站</a:t>
                      </a:r>
                    </a:p>
                  </a:txBody>
                  <a:tcPr anchor="ct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49</a:t>
            </a:fld>
            <a:endParaRPr lang="zh-CN" altLang="en-US" dirty="0"/>
          </a:p>
        </p:txBody>
      </p:sp>
      <p:sp>
        <p:nvSpPr>
          <p:cNvPr id="3" name="标题 15"/>
          <p:cNvSpPr txBox="1">
            <a:spLocks/>
          </p:cNvSpPr>
          <p:nvPr/>
        </p:nvSpPr>
        <p:spPr bwMode="auto">
          <a:xfrm>
            <a:off x="254268" y="1088005"/>
            <a:ext cx="4106485" cy="410482"/>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5314" tIns="32657" rIns="65314" bIns="32657" numCol="1" rtlCol="0" anchor="t" anchorCtr="0" compatLnSpc="1">
            <a:prstTxWarp prst="textNoShape">
              <a:avLst/>
            </a:prstTxWarp>
            <a:noAutofit/>
          </a:bodyPr>
          <a:lstStyle>
            <a:lvl1pPr algn="ctr" defTabSz="1218565" rtl="0" eaLnBrk="1" latinLnBrk="0" hangingPunct="1">
              <a:spcBef>
                <a:spcPct val="0"/>
              </a:spcBef>
              <a:buNone/>
              <a:defRPr sz="5865" kern="1200">
                <a:solidFill>
                  <a:schemeClr val="tx1"/>
                </a:solidFill>
                <a:latin typeface="+mj-lt"/>
                <a:ea typeface="+mj-ea"/>
                <a:cs typeface="+mj-cs"/>
              </a:defRPr>
            </a:lvl1pPr>
          </a:lstStyle>
          <a:p>
            <a:pPr algn="l"/>
            <a:r>
              <a:rPr lang="zh-CN" altLang="en-US" sz="2857" b="1" dirty="0" smtClean="0">
                <a:latin typeface="微软雅黑" panose="020B0503020204020204" pitchFamily="34" charset="-122"/>
              </a:rPr>
              <a:t>制冷系统 </a:t>
            </a:r>
            <a:r>
              <a:rPr lang="en-US" altLang="zh-CN" sz="2857" b="1" dirty="0" smtClean="0">
                <a:latin typeface="微软雅黑" panose="020B0503020204020204" pitchFamily="34" charset="-122"/>
              </a:rPr>
              <a:t>N+1</a:t>
            </a:r>
            <a:r>
              <a:rPr lang="zh-CN" altLang="en-US" sz="2857" b="1" dirty="0" smtClean="0">
                <a:latin typeface="微软雅黑" panose="020B0503020204020204" pitchFamily="34" charset="-122"/>
              </a:rPr>
              <a:t>冗余架构</a:t>
            </a:r>
            <a:br>
              <a:rPr lang="zh-CN" altLang="en-US" sz="2857" b="1" dirty="0" smtClean="0">
                <a:latin typeface="微软雅黑" panose="020B0503020204020204" pitchFamily="34" charset="-122"/>
              </a:rPr>
            </a:br>
            <a:endParaRPr lang="zh-CN" altLang="en-US" sz="2857" b="1" dirty="0">
              <a:latin typeface="微软雅黑" panose="020B0503020204020204" pitchFamily="34" charset="-122"/>
            </a:endParaRPr>
          </a:p>
        </p:txBody>
      </p:sp>
      <p:sp>
        <p:nvSpPr>
          <p:cNvPr id="4" name="TextBox 28"/>
          <p:cNvSpPr txBox="1">
            <a:spLocks noChangeArrowheads="1"/>
          </p:cNvSpPr>
          <p:nvPr/>
        </p:nvSpPr>
        <p:spPr bwMode="auto">
          <a:xfrm>
            <a:off x="254268" y="1700808"/>
            <a:ext cx="3810000" cy="4774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44933" indent="-244933">
              <a:lnSpc>
                <a:spcPct val="150000"/>
              </a:lnSpc>
              <a:buClr>
                <a:srgbClr val="FF9900"/>
              </a:buClr>
              <a:buFont typeface="Wingdings" panose="05000000000000000000" pitchFamily="2" charset="2"/>
              <a:buChar char="n"/>
            </a:pPr>
            <a:r>
              <a:rPr lang="zh-CN" altLang="en-US" sz="1714" b="1" dirty="0" smtClean="0">
                <a:latin typeface="微软雅黑" panose="020B0503020204020204" pitchFamily="34" charset="-122"/>
                <a:ea typeface="微软雅黑" panose="020B0503020204020204" pitchFamily="34" charset="-122"/>
              </a:rPr>
              <a:t>采用</a:t>
            </a:r>
            <a:r>
              <a:rPr lang="en-US" altLang="zh-CN" sz="1714" b="1" dirty="0" smtClean="0">
                <a:latin typeface="微软雅黑" panose="020B0503020204020204" pitchFamily="34" charset="-122"/>
                <a:ea typeface="微软雅黑" panose="020B0503020204020204" pitchFamily="34" charset="-122"/>
              </a:rPr>
              <a:t>1568RT 2+1</a:t>
            </a:r>
            <a:r>
              <a:rPr lang="zh-CN" altLang="en-US" sz="1714" b="1" dirty="0">
                <a:latin typeface="微软雅黑" panose="020B0503020204020204" pitchFamily="34" charset="-122"/>
                <a:ea typeface="微软雅黑" panose="020B0503020204020204" pitchFamily="34" charset="-122"/>
              </a:rPr>
              <a:t>冷冻水系统，冷机为水冷离心式</a:t>
            </a:r>
            <a:endParaRPr lang="en-US" altLang="zh-CN" sz="1714" b="1" dirty="0">
              <a:latin typeface="微软雅黑" panose="020B0503020204020204" pitchFamily="34" charset="-122"/>
              <a:ea typeface="微软雅黑" panose="020B0503020204020204" pitchFamily="34" charset="-122"/>
            </a:endParaRPr>
          </a:p>
          <a:p>
            <a:pPr marL="244933" indent="-244933">
              <a:lnSpc>
                <a:spcPct val="150000"/>
              </a:lnSpc>
              <a:buClr>
                <a:srgbClr val="FF9900"/>
              </a:buClr>
              <a:buFont typeface="Wingdings" panose="05000000000000000000" pitchFamily="2" charset="2"/>
              <a:buChar char="n"/>
            </a:pPr>
            <a:r>
              <a:rPr lang="zh-CN" altLang="en-US" sz="1714" b="1" dirty="0">
                <a:latin typeface="微软雅黑" panose="020B0503020204020204" pitchFamily="34" charset="-122"/>
                <a:ea typeface="微软雅黑" panose="020B0503020204020204" pitchFamily="34" charset="-122"/>
              </a:rPr>
              <a:t>采用一二次水泵系统</a:t>
            </a:r>
            <a:endParaRPr lang="en-US" altLang="zh-CN" sz="1714" b="1" dirty="0">
              <a:latin typeface="微软雅黑" panose="020B0503020204020204" pitchFamily="34" charset="-122"/>
              <a:ea typeface="微软雅黑" panose="020B0503020204020204" pitchFamily="34" charset="-122"/>
            </a:endParaRPr>
          </a:p>
          <a:p>
            <a:pPr marL="244933" indent="-244933">
              <a:lnSpc>
                <a:spcPct val="150000"/>
              </a:lnSpc>
              <a:buClr>
                <a:srgbClr val="FF9900"/>
              </a:buClr>
              <a:buFont typeface="Wingdings" panose="05000000000000000000" pitchFamily="2" charset="2"/>
              <a:buChar char="n"/>
            </a:pPr>
            <a:r>
              <a:rPr lang="zh-CN" altLang="en-US" sz="1714" b="1" dirty="0" smtClean="0">
                <a:latin typeface="微软雅黑" panose="020B0503020204020204" pitchFamily="34" charset="-122"/>
                <a:ea typeface="微软雅黑" panose="020B0503020204020204" pitchFamily="34" charset="-122"/>
              </a:rPr>
              <a:t>设置</a:t>
            </a:r>
            <a:r>
              <a:rPr lang="en-US" altLang="zh-CN" sz="1714" b="1" dirty="0" smtClean="0">
                <a:latin typeface="微软雅黑" panose="020B0503020204020204" pitchFamily="34" charset="-122"/>
                <a:ea typeface="微软雅黑" panose="020B0503020204020204" pitchFamily="34" charset="-122"/>
              </a:rPr>
              <a:t>4</a:t>
            </a:r>
            <a:r>
              <a:rPr lang="zh-CN" altLang="en-US" sz="1714" b="1" dirty="0" smtClean="0">
                <a:latin typeface="微软雅黑" panose="020B0503020204020204" pitchFamily="34" charset="-122"/>
                <a:ea typeface="微软雅黑" panose="020B0503020204020204" pitchFamily="34" charset="-122"/>
              </a:rPr>
              <a:t>小时蓄</a:t>
            </a:r>
            <a:r>
              <a:rPr lang="zh-CN" altLang="en-US" sz="1714" b="1" dirty="0">
                <a:latin typeface="微软雅黑" panose="020B0503020204020204" pitchFamily="34" charset="-122"/>
                <a:ea typeface="微软雅黑" panose="020B0503020204020204" pitchFamily="34" charset="-122"/>
              </a:rPr>
              <a:t>冷罐</a:t>
            </a:r>
            <a:endParaRPr lang="en-US" altLang="zh-CN" sz="1714" b="1" dirty="0">
              <a:latin typeface="微软雅黑" panose="020B0503020204020204" pitchFamily="34" charset="-122"/>
              <a:ea typeface="微软雅黑" panose="020B0503020204020204" pitchFamily="34" charset="-122"/>
            </a:endParaRPr>
          </a:p>
          <a:p>
            <a:pPr marL="244933" indent="-244933">
              <a:lnSpc>
                <a:spcPct val="150000"/>
              </a:lnSpc>
              <a:buClr>
                <a:srgbClr val="FF9900"/>
              </a:buClr>
              <a:buFont typeface="Wingdings" panose="05000000000000000000" pitchFamily="2" charset="2"/>
              <a:buChar char="n"/>
            </a:pPr>
            <a:r>
              <a:rPr lang="zh-CN" altLang="en-US" sz="1714" b="1" dirty="0">
                <a:latin typeface="微软雅黑" panose="020B0503020204020204" pitchFamily="34" charset="-122"/>
                <a:ea typeface="微软雅黑" panose="020B0503020204020204" pitchFamily="34" charset="-122"/>
              </a:rPr>
              <a:t>采用环网供水，配置分段阀门，可以实现在线维护</a:t>
            </a:r>
            <a:endParaRPr lang="en-US" altLang="zh-CN" sz="1714" b="1" dirty="0">
              <a:latin typeface="微软雅黑" panose="020B0503020204020204" pitchFamily="34" charset="-122"/>
              <a:ea typeface="微软雅黑" panose="020B0503020204020204" pitchFamily="34" charset="-122"/>
            </a:endParaRPr>
          </a:p>
          <a:p>
            <a:pPr marL="244933" indent="-244933">
              <a:lnSpc>
                <a:spcPct val="150000"/>
              </a:lnSpc>
              <a:buClr>
                <a:srgbClr val="FF9900"/>
              </a:buClr>
              <a:buFont typeface="Wingdings" panose="05000000000000000000" pitchFamily="2" charset="2"/>
              <a:buChar char="n"/>
            </a:pPr>
            <a:r>
              <a:rPr lang="zh-CN" altLang="en-US" sz="1714" b="1" dirty="0">
                <a:latin typeface="微软雅黑" panose="020B0503020204020204" pitchFamily="34" charset="-122"/>
                <a:ea typeface="微软雅黑" panose="020B0503020204020204" pitchFamily="34" charset="-122"/>
              </a:rPr>
              <a:t>利用冷却塔</a:t>
            </a:r>
            <a:r>
              <a:rPr lang="en-US" altLang="zh-CN" sz="1714" b="1" dirty="0">
                <a:latin typeface="微软雅黑" panose="020B0503020204020204" pitchFamily="34" charset="-122"/>
                <a:ea typeface="微软雅黑" panose="020B0503020204020204" pitchFamily="34" charset="-122"/>
              </a:rPr>
              <a:t>+</a:t>
            </a:r>
            <a:r>
              <a:rPr lang="zh-CN" altLang="en-US" sz="1714" b="1" dirty="0">
                <a:latin typeface="微软雅黑" panose="020B0503020204020204" pitchFamily="34" charset="-122"/>
                <a:ea typeface="微软雅黑" panose="020B0503020204020204" pitchFamily="34" charset="-122"/>
              </a:rPr>
              <a:t>板换，充分利用自由冷却</a:t>
            </a:r>
            <a:endParaRPr lang="en-US" altLang="zh-CN" sz="1714" b="1" dirty="0">
              <a:latin typeface="微软雅黑" panose="020B0503020204020204" pitchFamily="34" charset="-122"/>
              <a:ea typeface="微软雅黑" panose="020B0503020204020204" pitchFamily="34" charset="-122"/>
            </a:endParaRPr>
          </a:p>
          <a:p>
            <a:pPr marL="244933" indent="-244933">
              <a:lnSpc>
                <a:spcPct val="150000"/>
              </a:lnSpc>
              <a:buClr>
                <a:srgbClr val="FF9900"/>
              </a:buClr>
              <a:buFont typeface="Wingdings" panose="05000000000000000000" pitchFamily="2" charset="2"/>
              <a:buChar char="n"/>
            </a:pPr>
            <a:r>
              <a:rPr lang="zh-CN" altLang="en-US" sz="1714" b="1" dirty="0">
                <a:latin typeface="微软雅黑" panose="020B0503020204020204" pitchFamily="34" charset="-122"/>
                <a:ea typeface="微软雅黑" panose="020B0503020204020204" pitchFamily="34" charset="-122"/>
              </a:rPr>
              <a:t>完全自由冷却、部分自由冷却、完全点制冷三种制冷模式自动转换</a:t>
            </a:r>
            <a:endParaRPr lang="en-US" altLang="zh-CN" sz="1714" b="1" dirty="0">
              <a:latin typeface="微软雅黑" panose="020B0503020204020204" pitchFamily="34" charset="-122"/>
              <a:ea typeface="微软雅黑" panose="020B0503020204020204" pitchFamily="34" charset="-122"/>
            </a:endParaRPr>
          </a:p>
          <a:p>
            <a:pPr>
              <a:lnSpc>
                <a:spcPct val="150000"/>
              </a:lnSpc>
            </a:pPr>
            <a:endParaRPr lang="en-US" altLang="zh-CN" sz="1429" b="1" dirty="0">
              <a:latin typeface="微软雅黑" panose="020B0503020204020204" pitchFamily="34" charset="-122"/>
              <a:ea typeface="微软雅黑" panose="020B0503020204020204" pitchFamily="34" charset="-122"/>
            </a:endParaRPr>
          </a:p>
          <a:p>
            <a:endParaRPr lang="en-US" altLang="zh-CN" sz="1286" dirty="0">
              <a:latin typeface="微软雅黑" panose="020B0503020204020204" pitchFamily="34" charset="-122"/>
              <a:ea typeface="微软雅黑" panose="020B0503020204020204" pitchFamily="34" charset="-122"/>
            </a:endParaRPr>
          </a:p>
          <a:p>
            <a:endParaRPr lang="zh-CN" altLang="en-US" sz="1286" dirty="0">
              <a:latin typeface="微软雅黑" panose="020B0503020204020204" pitchFamily="34" charset="-122"/>
              <a:ea typeface="微软雅黑" panose="020B0503020204020204" pitchFamily="34" charset="-122"/>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l="34375" t="34444" r="29375" b="21111"/>
          <a:stretch>
            <a:fillRect/>
          </a:stretch>
        </p:blipFill>
        <p:spPr bwMode="auto">
          <a:xfrm>
            <a:off x="4223792" y="1293219"/>
            <a:ext cx="7272808" cy="48720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9"/>
          <p:cNvSpPr txBox="1">
            <a:spLocks noChangeArrowheads="1"/>
          </p:cNvSpPr>
          <p:nvPr/>
        </p:nvSpPr>
        <p:spPr bwMode="auto">
          <a:xfrm>
            <a:off x="7248128" y="942901"/>
            <a:ext cx="272142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chemeClr val="tx2">
                    <a:lumMod val="40000"/>
                    <a:lumOff val="60000"/>
                  </a:schemeClr>
                </a:solidFill>
                <a:latin typeface="+mn-ea"/>
                <a:ea typeface="+mn-ea"/>
              </a:rPr>
              <a:t>冷冻水系统架构</a:t>
            </a:r>
            <a:endParaRPr lang="zh-CN" altLang="en-US" dirty="0">
              <a:solidFill>
                <a:schemeClr val="tx2">
                  <a:lumMod val="40000"/>
                  <a:lumOff val="60000"/>
                </a:schemeClr>
              </a:solidFill>
              <a:latin typeface="+mn-ea"/>
              <a:ea typeface="+mn-ea"/>
            </a:endParaRPr>
          </a:p>
        </p:txBody>
      </p:sp>
      <p:sp>
        <p:nvSpPr>
          <p:cNvPr id="7" name="文本框 4"/>
          <p:cNvSpPr txBox="1"/>
          <p:nvPr/>
        </p:nvSpPr>
        <p:spPr>
          <a:xfrm>
            <a:off x="1586230" y="381000"/>
            <a:ext cx="2339102" cy="523220"/>
          </a:xfrm>
          <a:prstGeom prst="rect">
            <a:avLst/>
          </a:prstGeom>
          <a:noFill/>
        </p:spPr>
        <p:txBody>
          <a:bodyPr wrap="none" rtlCol="0">
            <a:spAutoFit/>
          </a:bodyPr>
          <a:lstStyle/>
          <a:p>
            <a:r>
              <a:rPr lang="zh-CN" altLang="en-US" sz="2800" b="1" dirty="0" smtClean="0">
                <a:solidFill>
                  <a:schemeClr val="accent1"/>
                </a:solidFill>
              </a:rPr>
              <a:t>制冷系统配置</a:t>
            </a:r>
            <a:endParaRPr lang="en-US" altLang="zh-CN" sz="2800" b="1" dirty="0" smtClean="0">
              <a:solidFill>
                <a:schemeClr val="accent1"/>
              </a:solidFill>
            </a:endParaRPr>
          </a:p>
        </p:txBody>
      </p:sp>
    </p:spTree>
    <p:extLst>
      <p:ext uri="{BB962C8B-B14F-4D97-AF65-F5344CB8AC3E}">
        <p14:creationId xmlns:p14="http://schemas.microsoft.com/office/powerpoint/2010/main" xmlns="" val="341314719"/>
      </p:ext>
    </p:extLst>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50</a:t>
            </a:fld>
            <a:endParaRPr lang="zh-CN" altLang="en-US" dirty="0"/>
          </a:p>
        </p:txBody>
      </p:sp>
      <p:sp>
        <p:nvSpPr>
          <p:cNvPr id="4" name="文本框 4"/>
          <p:cNvSpPr txBox="1"/>
          <p:nvPr/>
        </p:nvSpPr>
        <p:spPr>
          <a:xfrm>
            <a:off x="1586230" y="381000"/>
            <a:ext cx="2339102" cy="523220"/>
          </a:xfrm>
          <a:prstGeom prst="rect">
            <a:avLst/>
          </a:prstGeom>
          <a:noFill/>
        </p:spPr>
        <p:txBody>
          <a:bodyPr wrap="none" rtlCol="0">
            <a:spAutoFit/>
          </a:bodyPr>
          <a:lstStyle/>
          <a:p>
            <a:r>
              <a:rPr lang="zh-CN" altLang="en-US" sz="2800" b="1" dirty="0" smtClean="0">
                <a:solidFill>
                  <a:schemeClr val="accent1"/>
                </a:solidFill>
              </a:rPr>
              <a:t>制冷系统配置</a:t>
            </a:r>
            <a:endParaRPr lang="en-US" altLang="zh-CN" sz="2800" b="1" dirty="0" smtClean="0">
              <a:solidFill>
                <a:schemeClr val="accent1"/>
              </a:solidFill>
            </a:endParaRPr>
          </a:p>
        </p:txBody>
      </p:sp>
      <p:pic>
        <p:nvPicPr>
          <p:cNvPr id="1026" name="Picture 2" descr="C:\Users\sony\Desktop\b4e2115a1b9fbc779da36db56e16b8e.jpg"/>
          <p:cNvPicPr>
            <a:picLocks noChangeAspect="1" noChangeArrowheads="1"/>
          </p:cNvPicPr>
          <p:nvPr/>
        </p:nvPicPr>
        <p:blipFill>
          <a:blip r:embed="rId2" cstate="print"/>
          <a:srcRect/>
          <a:stretch>
            <a:fillRect/>
          </a:stretch>
        </p:blipFill>
        <p:spPr bwMode="auto">
          <a:xfrm>
            <a:off x="1415481" y="908720"/>
            <a:ext cx="9116883" cy="5400000"/>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51</a:t>
            </a:fld>
            <a:endParaRPr lang="zh-CN" altLang="en-US" dirty="0"/>
          </a:p>
        </p:txBody>
      </p:sp>
      <p:sp>
        <p:nvSpPr>
          <p:cNvPr id="4" name="文本框 4"/>
          <p:cNvSpPr txBox="1"/>
          <p:nvPr/>
        </p:nvSpPr>
        <p:spPr>
          <a:xfrm>
            <a:off x="1586230" y="381000"/>
            <a:ext cx="2339102" cy="523220"/>
          </a:xfrm>
          <a:prstGeom prst="rect">
            <a:avLst/>
          </a:prstGeom>
          <a:noFill/>
        </p:spPr>
        <p:txBody>
          <a:bodyPr wrap="none" rtlCol="0">
            <a:spAutoFit/>
          </a:bodyPr>
          <a:lstStyle/>
          <a:p>
            <a:r>
              <a:rPr lang="zh-CN" altLang="en-US" sz="2800" b="1" dirty="0" smtClean="0">
                <a:solidFill>
                  <a:schemeClr val="accent1"/>
                </a:solidFill>
              </a:rPr>
              <a:t>制冷系统配置</a:t>
            </a:r>
            <a:endParaRPr lang="en-US" altLang="zh-CN" sz="2800" b="1" dirty="0" smtClean="0">
              <a:solidFill>
                <a:schemeClr val="accent1"/>
              </a:solidFill>
            </a:endParaRPr>
          </a:p>
        </p:txBody>
      </p:sp>
      <p:pic>
        <p:nvPicPr>
          <p:cNvPr id="2051" name="Picture 3" descr="C:\Users\sony\Desktop\M2M4.jpg"/>
          <p:cNvPicPr>
            <a:picLocks noChangeAspect="1" noChangeArrowheads="1"/>
          </p:cNvPicPr>
          <p:nvPr/>
        </p:nvPicPr>
        <p:blipFill>
          <a:blip r:embed="rId2" cstate="print"/>
          <a:srcRect/>
          <a:stretch>
            <a:fillRect/>
          </a:stretch>
        </p:blipFill>
        <p:spPr bwMode="auto">
          <a:xfrm>
            <a:off x="1343472" y="980728"/>
            <a:ext cx="9289032" cy="5400000"/>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52</a:t>
            </a:fld>
            <a:endParaRPr lang="zh-CN" altLang="en-US" dirty="0"/>
          </a:p>
        </p:txBody>
      </p:sp>
      <p:sp>
        <p:nvSpPr>
          <p:cNvPr id="4" name="文本框 4"/>
          <p:cNvSpPr txBox="1"/>
          <p:nvPr/>
        </p:nvSpPr>
        <p:spPr>
          <a:xfrm>
            <a:off x="1586230" y="381000"/>
            <a:ext cx="2339102" cy="523220"/>
          </a:xfrm>
          <a:prstGeom prst="rect">
            <a:avLst/>
          </a:prstGeom>
          <a:noFill/>
        </p:spPr>
        <p:txBody>
          <a:bodyPr wrap="none" rtlCol="0">
            <a:spAutoFit/>
          </a:bodyPr>
          <a:lstStyle/>
          <a:p>
            <a:r>
              <a:rPr lang="zh-CN" altLang="en-US" sz="2800" b="1" dirty="0" smtClean="0">
                <a:solidFill>
                  <a:schemeClr val="accent1"/>
                </a:solidFill>
              </a:rPr>
              <a:t>制冷系统配置</a:t>
            </a:r>
            <a:endParaRPr lang="en-US" altLang="zh-CN" sz="2800" b="1" dirty="0" smtClean="0">
              <a:solidFill>
                <a:schemeClr val="accent1"/>
              </a:solidFill>
            </a:endParaRPr>
          </a:p>
        </p:txBody>
      </p:sp>
      <p:pic>
        <p:nvPicPr>
          <p:cNvPr id="1026" name="Picture 2" descr="C:\Users\sony\Desktop\M2M4.jpg"/>
          <p:cNvPicPr>
            <a:picLocks noChangeAspect="1" noChangeArrowheads="1"/>
          </p:cNvPicPr>
          <p:nvPr/>
        </p:nvPicPr>
        <p:blipFill>
          <a:blip r:embed="rId2" cstate="print"/>
          <a:srcRect/>
          <a:stretch>
            <a:fillRect/>
          </a:stretch>
        </p:blipFill>
        <p:spPr bwMode="auto">
          <a:xfrm>
            <a:off x="3143672" y="836712"/>
            <a:ext cx="5616624" cy="5580620"/>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53</a:t>
            </a:fld>
            <a:endParaRPr lang="zh-CN" altLang="en-US" dirty="0"/>
          </a:p>
        </p:txBody>
      </p:sp>
      <p:sp>
        <p:nvSpPr>
          <p:cNvPr id="4" name="文本框 4"/>
          <p:cNvSpPr txBox="1"/>
          <p:nvPr/>
        </p:nvSpPr>
        <p:spPr>
          <a:xfrm>
            <a:off x="1586230" y="381000"/>
            <a:ext cx="2339102" cy="523220"/>
          </a:xfrm>
          <a:prstGeom prst="rect">
            <a:avLst/>
          </a:prstGeom>
          <a:noFill/>
        </p:spPr>
        <p:txBody>
          <a:bodyPr wrap="none" rtlCol="0">
            <a:spAutoFit/>
          </a:bodyPr>
          <a:lstStyle/>
          <a:p>
            <a:r>
              <a:rPr lang="zh-CN" altLang="en-US" sz="2800" b="1" dirty="0" smtClean="0">
                <a:solidFill>
                  <a:schemeClr val="accent1"/>
                </a:solidFill>
              </a:rPr>
              <a:t>制冷系统配置</a:t>
            </a:r>
            <a:endParaRPr lang="en-US" altLang="zh-CN" sz="2800" b="1" dirty="0" smtClean="0">
              <a:solidFill>
                <a:schemeClr val="accent1"/>
              </a:solidFill>
            </a:endParaRPr>
          </a:p>
        </p:txBody>
      </p:sp>
      <p:pic>
        <p:nvPicPr>
          <p:cNvPr id="6" name="图片 5" descr="捕获"/>
          <p:cNvPicPr>
            <a:picLocks noChangeAspect="1"/>
          </p:cNvPicPr>
          <p:nvPr/>
        </p:nvPicPr>
        <p:blipFill>
          <a:blip r:embed="rId2" cstate="print"/>
          <a:stretch>
            <a:fillRect/>
          </a:stretch>
        </p:blipFill>
        <p:spPr>
          <a:xfrm>
            <a:off x="1631504" y="1052736"/>
            <a:ext cx="8914765" cy="528193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54</a:t>
            </a:fld>
            <a:endParaRPr lang="zh-CN" altLang="en-US" dirty="0"/>
          </a:p>
        </p:txBody>
      </p:sp>
      <p:sp>
        <p:nvSpPr>
          <p:cNvPr id="4" name="文本框 4"/>
          <p:cNvSpPr txBox="1"/>
          <p:nvPr/>
        </p:nvSpPr>
        <p:spPr>
          <a:xfrm>
            <a:off x="1586230" y="381000"/>
            <a:ext cx="2339102" cy="523220"/>
          </a:xfrm>
          <a:prstGeom prst="rect">
            <a:avLst/>
          </a:prstGeom>
          <a:noFill/>
        </p:spPr>
        <p:txBody>
          <a:bodyPr wrap="none" rtlCol="0">
            <a:spAutoFit/>
          </a:bodyPr>
          <a:lstStyle/>
          <a:p>
            <a:r>
              <a:rPr lang="zh-CN" altLang="en-US" sz="2800" b="1" dirty="0" smtClean="0">
                <a:solidFill>
                  <a:schemeClr val="accent1"/>
                </a:solidFill>
              </a:rPr>
              <a:t>制冷系统配置</a:t>
            </a:r>
            <a:endParaRPr lang="en-US" altLang="zh-CN" sz="2800" b="1" dirty="0" smtClean="0">
              <a:solidFill>
                <a:schemeClr val="accent1"/>
              </a:solidFill>
            </a:endParaRPr>
          </a:p>
        </p:txBody>
      </p:sp>
      <p:pic>
        <p:nvPicPr>
          <p:cNvPr id="5" name="图片 4" descr="捕获"/>
          <p:cNvPicPr>
            <a:picLocks noChangeAspect="1"/>
          </p:cNvPicPr>
          <p:nvPr/>
        </p:nvPicPr>
        <p:blipFill>
          <a:blip r:embed="rId2" cstate="print"/>
          <a:stretch>
            <a:fillRect/>
          </a:stretch>
        </p:blipFill>
        <p:spPr>
          <a:xfrm>
            <a:off x="1631504" y="980728"/>
            <a:ext cx="9001000" cy="540739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0" y="6338570"/>
            <a:ext cx="541020" cy="282575"/>
          </a:xfrm>
        </p:spPr>
        <p:txBody>
          <a:bodyPr/>
          <a:lstStyle/>
          <a:p>
            <a:fld id="{55183D58-648D-4475-BEF8-624F48514A30}" type="slidenum">
              <a:rPr lang="zh-CN" altLang="en-US" smtClean="0"/>
              <a:pPr/>
              <a:t>55</a:t>
            </a:fld>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5</a:t>
            </a:fld>
            <a:endParaRPr lang="zh-CN" altLang="en-US" dirty="0"/>
          </a:p>
        </p:txBody>
      </p:sp>
      <p:sp>
        <p:nvSpPr>
          <p:cNvPr id="46" name="TextBox 42"/>
          <p:cNvSpPr txBox="1"/>
          <p:nvPr/>
        </p:nvSpPr>
        <p:spPr>
          <a:xfrm>
            <a:off x="1663065" y="368300"/>
            <a:ext cx="3681095" cy="521970"/>
          </a:xfrm>
          <a:prstGeom prst="rect">
            <a:avLst/>
          </a:prstGeom>
          <a:noFill/>
        </p:spPr>
        <p:txBody>
          <a:bodyPr wrap="square" rtlCol="0">
            <a:spAutoFit/>
            <a:scene3d>
              <a:camera prst="orthographicFront"/>
              <a:lightRig rig="threePt" dir="t"/>
            </a:scene3d>
          </a:bodyPr>
          <a:lstStyle/>
          <a:p>
            <a:r>
              <a:rPr lang="zh-CN" altLang="en-US" sz="2800" b="1" dirty="0">
                <a:solidFill>
                  <a:schemeClr val="accent1"/>
                </a:solidFill>
                <a:effectLst>
                  <a:outerShdw blurRad="38100" dist="19050" dir="2700000" algn="tl" rotWithShape="0">
                    <a:schemeClr val="dk1">
                      <a:alpha val="40000"/>
                    </a:schemeClr>
                  </a:outerShdw>
                </a:effectLst>
              </a:rPr>
              <a:t>板式换热器系统配置</a:t>
            </a:r>
          </a:p>
        </p:txBody>
      </p:sp>
      <p:pic>
        <p:nvPicPr>
          <p:cNvPr id="3" name="图片 2" descr="板换"/>
          <p:cNvPicPr>
            <a:picLocks noChangeAspect="1"/>
          </p:cNvPicPr>
          <p:nvPr/>
        </p:nvPicPr>
        <p:blipFill>
          <a:blip r:embed="rId2" cstate="print"/>
          <a:stretch>
            <a:fillRect/>
          </a:stretch>
        </p:blipFill>
        <p:spPr>
          <a:xfrm>
            <a:off x="791845" y="1118235"/>
            <a:ext cx="4706620" cy="4989195"/>
          </a:xfrm>
          <a:prstGeom prst="rect">
            <a:avLst/>
          </a:prstGeom>
        </p:spPr>
      </p:pic>
      <p:sp>
        <p:nvSpPr>
          <p:cNvPr id="4" name="文本框 3"/>
          <p:cNvSpPr txBox="1"/>
          <p:nvPr/>
        </p:nvSpPr>
        <p:spPr>
          <a:xfrm>
            <a:off x="5839460" y="1562735"/>
            <a:ext cx="5804535" cy="3538220"/>
          </a:xfrm>
          <a:prstGeom prst="rect">
            <a:avLst/>
          </a:prstGeom>
          <a:noFill/>
        </p:spPr>
        <p:txBody>
          <a:bodyPr wrap="square" rtlCol="0">
            <a:spAutoFit/>
          </a:bodyPr>
          <a:lstStyle/>
          <a:p>
            <a:r>
              <a:rPr lang="zh-CN" altLang="en-US" sz="3200"/>
              <a:t>品 牌：阿法拉伐</a:t>
            </a:r>
          </a:p>
          <a:p>
            <a:r>
              <a:rPr lang="zh-CN" altLang="en-US" sz="3200"/>
              <a:t>名 称：板式换热器</a:t>
            </a:r>
          </a:p>
          <a:p>
            <a:r>
              <a:rPr lang="zh-CN" altLang="en-US" sz="3200"/>
              <a:t>型 号：</a:t>
            </a:r>
            <a:r>
              <a:rPr lang="en-US" altLang="zh-CN" sz="3200"/>
              <a:t>T35-PFM</a:t>
            </a:r>
          </a:p>
          <a:p>
            <a:r>
              <a:rPr lang="zh-CN" altLang="en-US" sz="3200"/>
              <a:t>数 量：</a:t>
            </a:r>
            <a:r>
              <a:rPr lang="en-US" altLang="zh-CN" sz="3200"/>
              <a:t>M2</a:t>
            </a:r>
            <a:r>
              <a:rPr lang="zh-CN" altLang="en-US" sz="3200"/>
              <a:t>、</a:t>
            </a:r>
            <a:r>
              <a:rPr lang="en-US" altLang="zh-CN" sz="3200"/>
              <a:t>M4</a:t>
            </a:r>
            <a:r>
              <a:rPr lang="zh-CN" altLang="en-US" sz="3200"/>
              <a:t>冷冻站各</a:t>
            </a:r>
            <a:r>
              <a:rPr lang="en-US" altLang="zh-CN" sz="3200"/>
              <a:t>3</a:t>
            </a:r>
            <a:r>
              <a:rPr lang="zh-CN" altLang="en-US" sz="3200"/>
              <a:t>台</a:t>
            </a:r>
          </a:p>
          <a:p>
            <a:r>
              <a:rPr lang="zh-CN" altLang="en-US" sz="3200"/>
              <a:t>作 用：用于冬季代替机械制冷使用，从而达到节能效果。</a:t>
            </a:r>
          </a:p>
          <a:p>
            <a:endParaRPr lang="zh-CN" altLang="en-US" sz="3200"/>
          </a:p>
        </p:txBody>
      </p:sp>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035971" y="6334897"/>
            <a:ext cx="292061" cy="283147"/>
          </a:xfrm>
        </p:spPr>
        <p:txBody>
          <a:bodyPr/>
          <a:lstStyle/>
          <a:p>
            <a:fld id="{55183D58-648D-4475-BEF8-624F48514A30}" type="slidenum">
              <a:rPr lang="zh-CN" altLang="en-US" smtClean="0"/>
              <a:pPr/>
              <a:t>6</a:t>
            </a:fld>
            <a:endParaRPr lang="zh-CN" altLang="en-US" dirty="0"/>
          </a:p>
        </p:txBody>
      </p:sp>
      <p:cxnSp>
        <p:nvCxnSpPr>
          <p:cNvPr id="34" name="直接连接符 33"/>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40" y="22554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40" y="17728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40" y="206084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3" name="组合 11"/>
          <p:cNvGrpSpPr/>
          <p:nvPr/>
        </p:nvGrpSpPr>
        <p:grpSpPr>
          <a:xfrm>
            <a:off x="1847528" y="908720"/>
            <a:ext cx="7533639" cy="540000"/>
            <a:chOff x="3666118" y="1244634"/>
            <a:chExt cx="5021006" cy="1587733"/>
          </a:xfrm>
          <a:solidFill>
            <a:schemeClr val="accent1"/>
          </a:solidFill>
        </p:grpSpPr>
        <p:sp>
          <p:nvSpPr>
            <p:cNvPr id="13" name="矩形 12"/>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8A9D6"/>
                </a:solidFill>
              </a:endParaRPr>
            </a:p>
          </p:txBody>
        </p:sp>
        <p:sp>
          <p:nvSpPr>
            <p:cNvPr id="14"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grp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6209632" y="1555615"/>
              <a:ext cx="1376291" cy="917395"/>
            </a:xfrm>
            <a:prstGeom prst="rect">
              <a:avLst/>
            </a:prstGeom>
            <a:noFill/>
          </p:spPr>
          <p:txBody>
            <a:bodyPr wrap="square" rtlCol="0">
              <a:spAutoFit/>
            </a:bodyPr>
            <a:lstStyle/>
            <a:p>
              <a:r>
                <a:rPr lang="zh-CN" altLang="en-US" sz="1600" b="1" dirty="0" smtClean="0">
                  <a:solidFill>
                    <a:schemeClr val="bg1"/>
                  </a:solidFill>
                </a:rPr>
                <a:t>培训目标及目的</a:t>
              </a:r>
              <a:endParaRPr lang="zh-CN" altLang="en-US" sz="1600" b="1" dirty="0">
                <a:solidFill>
                  <a:schemeClr val="bg1"/>
                </a:solidFill>
              </a:endParaRPr>
            </a:p>
          </p:txBody>
        </p:sp>
      </p:grpSp>
      <p:grpSp>
        <p:nvGrpSpPr>
          <p:cNvPr id="9" name="组合 41"/>
          <p:cNvGrpSpPr/>
          <p:nvPr/>
        </p:nvGrpSpPr>
        <p:grpSpPr>
          <a:xfrm>
            <a:off x="1847528" y="1412776"/>
            <a:ext cx="7533639" cy="540000"/>
            <a:chOff x="3666118" y="1244634"/>
            <a:chExt cx="5021006" cy="1587733"/>
          </a:xfrm>
        </p:grpSpPr>
        <p:sp>
          <p:nvSpPr>
            <p:cNvPr id="43" name="矩形 42"/>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sp>
          <p:nvSpPr>
            <p:cNvPr id="44"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5"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46"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rPr>
                <a:t>冷机、板换系统配置</a:t>
              </a:r>
            </a:p>
          </p:txBody>
        </p:sp>
      </p:grpSp>
      <p:grpSp>
        <p:nvGrpSpPr>
          <p:cNvPr id="12" name="组合 47"/>
          <p:cNvGrpSpPr/>
          <p:nvPr/>
        </p:nvGrpSpPr>
        <p:grpSpPr>
          <a:xfrm>
            <a:off x="1847528" y="1916832"/>
            <a:ext cx="7533639" cy="540000"/>
            <a:chOff x="3666118" y="1244634"/>
            <a:chExt cx="5021006" cy="1587733"/>
          </a:xfrm>
        </p:grpSpPr>
        <p:sp>
          <p:nvSpPr>
            <p:cNvPr id="49" name="矩形 48"/>
            <p:cNvSpPr/>
            <p:nvPr/>
          </p:nvSpPr>
          <p:spPr>
            <a:xfrm>
              <a:off x="5108853" y="1353478"/>
              <a:ext cx="3578271" cy="1321671"/>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5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水泵系统配置</a:t>
              </a:r>
              <a:endParaRPr lang="zh-CN" altLang="en-US" sz="1600" b="1" dirty="0">
                <a:solidFill>
                  <a:schemeClr val="bg1"/>
                </a:solidFill>
              </a:endParaRPr>
            </a:p>
          </p:txBody>
        </p:sp>
      </p:grpSp>
      <p:grpSp>
        <p:nvGrpSpPr>
          <p:cNvPr id="20" name="组合 52"/>
          <p:cNvGrpSpPr/>
          <p:nvPr/>
        </p:nvGrpSpPr>
        <p:grpSpPr>
          <a:xfrm>
            <a:off x="1847528" y="2420888"/>
            <a:ext cx="7533639" cy="540000"/>
            <a:chOff x="3666118" y="1244634"/>
            <a:chExt cx="5021006" cy="1587733"/>
          </a:xfrm>
        </p:grpSpPr>
        <p:sp>
          <p:nvSpPr>
            <p:cNvPr id="54" name="矩形 5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5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加药系统配置</a:t>
              </a:r>
              <a:endParaRPr lang="zh-CN" altLang="en-US" sz="1600" b="1" dirty="0">
                <a:solidFill>
                  <a:schemeClr val="bg1"/>
                </a:solidFill>
              </a:endParaRPr>
            </a:p>
          </p:txBody>
        </p:sp>
      </p:grpSp>
      <p:grpSp>
        <p:nvGrpSpPr>
          <p:cNvPr id="21" name="组合 57"/>
          <p:cNvGrpSpPr/>
          <p:nvPr/>
        </p:nvGrpSpPr>
        <p:grpSpPr>
          <a:xfrm>
            <a:off x="1847528" y="2924944"/>
            <a:ext cx="7533639" cy="540000"/>
            <a:chOff x="3666118" y="1244634"/>
            <a:chExt cx="5021006" cy="1587733"/>
          </a:xfrm>
        </p:grpSpPr>
        <p:sp>
          <p:nvSpPr>
            <p:cNvPr id="59" name="矩形 5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sp>
          <p:nvSpPr>
            <p:cNvPr id="6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恒湿机系统配置</a:t>
              </a:r>
              <a:endParaRPr lang="zh-CN" altLang="en-US" sz="1600" b="1" dirty="0">
                <a:solidFill>
                  <a:schemeClr val="bg1"/>
                </a:solidFill>
              </a:endParaRPr>
            </a:p>
          </p:txBody>
        </p:sp>
      </p:grpSp>
      <p:grpSp>
        <p:nvGrpSpPr>
          <p:cNvPr id="22" name="组合 62"/>
          <p:cNvGrpSpPr/>
          <p:nvPr/>
        </p:nvGrpSpPr>
        <p:grpSpPr>
          <a:xfrm>
            <a:off x="1847528" y="3429000"/>
            <a:ext cx="7533639" cy="540000"/>
            <a:chOff x="3666118" y="1244634"/>
            <a:chExt cx="5021006" cy="1587733"/>
          </a:xfrm>
        </p:grpSpPr>
        <p:sp>
          <p:nvSpPr>
            <p:cNvPr id="64" name="矩形 6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sp>
          <p:nvSpPr>
            <p:cNvPr id="6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蓄冷罐系统配置</a:t>
              </a:r>
              <a:endParaRPr lang="zh-CN" altLang="en-US" sz="1600" b="1" dirty="0">
                <a:solidFill>
                  <a:schemeClr val="bg1"/>
                </a:solidFill>
              </a:endParaRPr>
            </a:p>
          </p:txBody>
        </p:sp>
      </p:grpSp>
      <p:grpSp>
        <p:nvGrpSpPr>
          <p:cNvPr id="23" name="组合 67"/>
          <p:cNvGrpSpPr/>
          <p:nvPr/>
        </p:nvGrpSpPr>
        <p:grpSpPr>
          <a:xfrm>
            <a:off x="1847528" y="3933056"/>
            <a:ext cx="7533639" cy="540000"/>
            <a:chOff x="3666118" y="1244634"/>
            <a:chExt cx="5021006" cy="1587733"/>
          </a:xfrm>
        </p:grpSpPr>
        <p:sp>
          <p:nvSpPr>
            <p:cNvPr id="69" name="矩形 68"/>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1"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07</a:t>
              </a:r>
              <a:endParaRPr lang="zh-CN" altLang="en-US" sz="3200" dirty="0">
                <a:solidFill>
                  <a:schemeClr val="accent1"/>
                </a:solidFill>
                <a:latin typeface="Impact" panose="020B0806030902050204" pitchFamily="34" charset="0"/>
              </a:endParaRPr>
            </a:p>
          </p:txBody>
        </p:sp>
        <p:sp>
          <p:nvSpPr>
            <p:cNvPr id="72"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冷却塔系统配置</a:t>
              </a:r>
              <a:endParaRPr lang="zh-CN" altLang="en-US" sz="1600" b="1" dirty="0">
                <a:solidFill>
                  <a:schemeClr val="bg1"/>
                </a:solidFill>
              </a:endParaRPr>
            </a:p>
          </p:txBody>
        </p:sp>
      </p:grpSp>
      <p:grpSp>
        <p:nvGrpSpPr>
          <p:cNvPr id="24" name="组合 72"/>
          <p:cNvGrpSpPr/>
          <p:nvPr/>
        </p:nvGrpSpPr>
        <p:grpSpPr>
          <a:xfrm>
            <a:off x="1847528" y="4437112"/>
            <a:ext cx="7533639" cy="540000"/>
            <a:chOff x="3666118" y="1244634"/>
            <a:chExt cx="5021006" cy="1587733"/>
          </a:xfrm>
        </p:grpSpPr>
        <p:sp>
          <p:nvSpPr>
            <p:cNvPr id="74" name="矩形 7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6" name="TextBox 14"/>
            <p:cNvSpPr txBox="1"/>
            <p:nvPr/>
          </p:nvSpPr>
          <p:spPr>
            <a:xfrm>
              <a:off x="3923009" y="1244634"/>
              <a:ext cx="514205" cy="1587733"/>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a:t>
              </a:r>
              <a:r>
                <a:rPr lang="en-US" sz="3200" dirty="0" smtClean="0">
                  <a:solidFill>
                    <a:schemeClr val="accent1"/>
                  </a:solidFill>
                  <a:latin typeface="Impact" panose="020B0806030902050204" pitchFamily="34" charset="0"/>
                </a:rPr>
                <a:t>8</a:t>
              </a:r>
              <a:endParaRPr lang="en-US" sz="3200" dirty="0">
                <a:solidFill>
                  <a:schemeClr val="accent1"/>
                </a:solidFill>
                <a:latin typeface="Impact" panose="020B0806030902050204" pitchFamily="34" charset="0"/>
              </a:endParaRPr>
            </a:p>
          </p:txBody>
        </p:sp>
        <p:sp>
          <p:nvSpPr>
            <p:cNvPr id="77" name="TextBox 42"/>
            <p:cNvSpPr txBox="1"/>
            <p:nvPr/>
          </p:nvSpPr>
          <p:spPr>
            <a:xfrm>
              <a:off x="6209632" y="1555615"/>
              <a:ext cx="1376291" cy="917395"/>
            </a:xfrm>
            <a:prstGeom prst="rect">
              <a:avLst/>
            </a:prstGeom>
            <a:noFill/>
          </p:spPr>
          <p:txBody>
            <a:bodyPr wrap="square" rtlCol="0">
              <a:spAutoFit/>
            </a:bodyPr>
            <a:lstStyle/>
            <a:p>
              <a:r>
                <a:rPr lang="zh-CN" altLang="en-US" sz="1600" b="1" dirty="0">
                  <a:solidFill>
                    <a:schemeClr val="bg1"/>
                  </a:solidFill>
                  <a:sym typeface="+mn-ea"/>
                </a:rPr>
                <a:t>空调系统配置</a:t>
              </a:r>
              <a:endParaRPr lang="zh-CN" altLang="en-US" sz="1600" b="1" dirty="0">
                <a:solidFill>
                  <a:schemeClr val="bg1"/>
                </a:solidFill>
              </a:endParaRPr>
            </a:p>
          </p:txBody>
        </p:sp>
      </p:grpSp>
      <p:grpSp>
        <p:nvGrpSpPr>
          <p:cNvPr id="25" name="组合 2"/>
          <p:cNvGrpSpPr/>
          <p:nvPr/>
        </p:nvGrpSpPr>
        <p:grpSpPr>
          <a:xfrm>
            <a:off x="1847528" y="4941168"/>
            <a:ext cx="7533639" cy="583565"/>
            <a:chOff x="3666118" y="1180588"/>
            <a:chExt cx="5021006" cy="1715825"/>
          </a:xfrm>
        </p:grpSpPr>
        <p:sp>
          <p:nvSpPr>
            <p:cNvPr id="4" name="矩形 3"/>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a:t>
              </a:r>
              <a:r>
                <a:rPr lang="en-US" sz="3200" dirty="0" smtClean="0">
                  <a:solidFill>
                    <a:schemeClr val="accent1"/>
                  </a:solidFill>
                  <a:latin typeface="Impact" panose="020B0806030902050204" pitchFamily="34" charset="0"/>
                </a:rPr>
                <a:t>9</a:t>
              </a:r>
              <a:endParaRPr lang="en-US" sz="3200" dirty="0">
                <a:solidFill>
                  <a:schemeClr val="accent1"/>
                </a:solidFill>
                <a:latin typeface="Impact" panose="020B0806030902050204" pitchFamily="34" charset="0"/>
              </a:endParaRPr>
            </a:p>
          </p:txBody>
        </p:sp>
        <p:sp>
          <p:nvSpPr>
            <p:cNvPr id="8"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sym typeface="+mn-ea"/>
                </a:rPr>
                <a:t>新风、排烟系统配置</a:t>
              </a:r>
              <a:endParaRPr lang="zh-CN" altLang="en-US" sz="1600" b="1" dirty="0">
                <a:solidFill>
                  <a:schemeClr val="bg1"/>
                </a:solidFill>
              </a:endParaRPr>
            </a:p>
          </p:txBody>
        </p:sp>
      </p:grpSp>
      <p:grpSp>
        <p:nvGrpSpPr>
          <p:cNvPr id="26" name="组合 8"/>
          <p:cNvGrpSpPr/>
          <p:nvPr/>
        </p:nvGrpSpPr>
        <p:grpSpPr>
          <a:xfrm>
            <a:off x="1847528" y="5949280"/>
            <a:ext cx="7533639" cy="583565"/>
            <a:chOff x="3666118" y="1180588"/>
            <a:chExt cx="5021006" cy="1715825"/>
          </a:xfrm>
        </p:grpSpPr>
        <p:sp>
          <p:nvSpPr>
            <p:cNvPr id="11" name="矩形 10"/>
            <p:cNvSpPr/>
            <p:nvPr/>
          </p:nvSpPr>
          <p:spPr>
            <a:xfrm>
              <a:off x="5108853" y="1353478"/>
              <a:ext cx="3578271" cy="1321671"/>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11</a:t>
              </a:r>
              <a:endParaRPr lang="en-US" sz="3200" dirty="0">
                <a:solidFill>
                  <a:schemeClr val="accent1"/>
                </a:solidFill>
                <a:latin typeface="Impact" panose="020B0806030902050204" pitchFamily="34" charset="0"/>
              </a:endParaRPr>
            </a:p>
          </p:txBody>
        </p:sp>
        <p:sp>
          <p:nvSpPr>
            <p:cNvPr id="19" name="TextBox 42"/>
            <p:cNvSpPr txBox="1"/>
            <p:nvPr/>
          </p:nvSpPr>
          <p:spPr>
            <a:xfrm>
              <a:off x="6209632" y="1555615"/>
              <a:ext cx="1376291" cy="991407"/>
            </a:xfrm>
            <a:prstGeom prst="rect">
              <a:avLst/>
            </a:prstGeom>
            <a:noFill/>
          </p:spPr>
          <p:txBody>
            <a:bodyPr wrap="square" rtlCol="0">
              <a:spAutoFit/>
            </a:bodyPr>
            <a:lstStyle/>
            <a:p>
              <a:r>
                <a:rPr lang="zh-CN" altLang="en-US" sz="1600" b="1" dirty="0" smtClean="0">
                  <a:solidFill>
                    <a:schemeClr val="bg1"/>
                  </a:solidFill>
                  <a:sym typeface="+mn-ea"/>
                </a:rPr>
                <a:t>制冷系统配置</a:t>
              </a:r>
              <a:endParaRPr lang="zh-CN" altLang="en-US" sz="1600" b="1" dirty="0">
                <a:solidFill>
                  <a:schemeClr val="bg1"/>
                </a:solidFill>
              </a:endParaRPr>
            </a:p>
          </p:txBody>
        </p:sp>
      </p:grpSp>
      <p:grpSp>
        <p:nvGrpSpPr>
          <p:cNvPr id="27" name="组合 77"/>
          <p:cNvGrpSpPr/>
          <p:nvPr/>
        </p:nvGrpSpPr>
        <p:grpSpPr>
          <a:xfrm>
            <a:off x="1847528" y="5445224"/>
            <a:ext cx="7533639" cy="583565"/>
            <a:chOff x="3666118" y="1180588"/>
            <a:chExt cx="5021006" cy="1715825"/>
          </a:xfrm>
        </p:grpSpPr>
        <p:sp>
          <p:nvSpPr>
            <p:cNvPr id="79" name="矩形 78"/>
            <p:cNvSpPr/>
            <p:nvPr/>
          </p:nvSpPr>
          <p:spPr>
            <a:xfrm>
              <a:off x="5108853" y="1353477"/>
              <a:ext cx="3578271" cy="1321670"/>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29"/>
            <p:cNvSpPr/>
            <p:nvPr/>
          </p:nvSpPr>
          <p:spPr>
            <a:xfrm>
              <a:off x="3666118" y="1353478"/>
              <a:ext cx="1603556" cy="1321671"/>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1" name="TextBox 14"/>
            <p:cNvSpPr txBox="1"/>
            <p:nvPr/>
          </p:nvSpPr>
          <p:spPr>
            <a:xfrm>
              <a:off x="3923009" y="1180588"/>
              <a:ext cx="514205" cy="171582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10</a:t>
              </a:r>
              <a:endParaRPr lang="en-US" sz="3200" dirty="0">
                <a:solidFill>
                  <a:schemeClr val="accent1"/>
                </a:solidFill>
                <a:latin typeface="Impact" panose="020B0806030902050204" pitchFamily="34" charset="0"/>
              </a:endParaRPr>
            </a:p>
          </p:txBody>
        </p:sp>
        <p:sp>
          <p:nvSpPr>
            <p:cNvPr id="82" name="TextBox 42"/>
            <p:cNvSpPr txBox="1"/>
            <p:nvPr/>
          </p:nvSpPr>
          <p:spPr>
            <a:xfrm>
              <a:off x="6209632" y="1555615"/>
              <a:ext cx="1376291" cy="991407"/>
            </a:xfrm>
            <a:prstGeom prst="rect">
              <a:avLst/>
            </a:prstGeom>
            <a:noFill/>
          </p:spPr>
          <p:txBody>
            <a:bodyPr wrap="square" rtlCol="0">
              <a:spAutoFit/>
            </a:bodyPr>
            <a:lstStyle/>
            <a:p>
              <a:r>
                <a:rPr lang="zh-CN" altLang="en-US" sz="1600" b="1" dirty="0">
                  <a:solidFill>
                    <a:schemeClr val="bg1"/>
                  </a:solidFill>
                  <a:sym typeface="+mn-ea"/>
                </a:rPr>
                <a:t>无负压补水系统配置</a:t>
              </a:r>
              <a:endParaRPr lang="zh-CN" altLang="en-US" sz="16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7</a:t>
            </a:fld>
            <a:endParaRPr lang="zh-CN" altLang="en-US" dirty="0"/>
          </a:p>
        </p:txBody>
      </p:sp>
      <p:sp>
        <p:nvSpPr>
          <p:cNvPr id="46" name="TextBox 42"/>
          <p:cNvSpPr txBox="1"/>
          <p:nvPr/>
        </p:nvSpPr>
        <p:spPr>
          <a:xfrm>
            <a:off x="1663065" y="368300"/>
            <a:ext cx="3681095" cy="521970"/>
          </a:xfrm>
          <a:prstGeom prst="rect">
            <a:avLst/>
          </a:prstGeom>
          <a:noFill/>
        </p:spPr>
        <p:txBody>
          <a:bodyPr wrap="square" rtlCol="0">
            <a:spAutoFit/>
            <a:scene3d>
              <a:camera prst="orthographicFront"/>
              <a:lightRig rig="threePt" dir="t"/>
            </a:scene3d>
          </a:bodyPr>
          <a:lstStyle/>
          <a:p>
            <a:r>
              <a:rPr lang="zh-CN" altLang="en-US" sz="2800" b="1" dirty="0">
                <a:solidFill>
                  <a:schemeClr val="accent1"/>
                </a:solidFill>
                <a:effectLst>
                  <a:outerShdw blurRad="38100" dist="19050" dir="2700000" algn="tl" rotWithShape="0">
                    <a:schemeClr val="dk1">
                      <a:alpha val="40000"/>
                    </a:schemeClr>
                  </a:outerShdw>
                </a:effectLst>
              </a:rPr>
              <a:t>水泵系统配置</a:t>
            </a:r>
          </a:p>
        </p:txBody>
      </p:sp>
      <p:pic>
        <p:nvPicPr>
          <p:cNvPr id="3" name="图片 2" descr="水泵"/>
          <p:cNvPicPr>
            <a:picLocks noChangeAspect="1"/>
          </p:cNvPicPr>
          <p:nvPr/>
        </p:nvPicPr>
        <p:blipFill>
          <a:blip r:embed="rId2" cstate="print"/>
          <a:stretch>
            <a:fillRect/>
          </a:stretch>
        </p:blipFill>
        <p:spPr>
          <a:xfrm>
            <a:off x="1036320" y="1320165"/>
            <a:ext cx="4307840" cy="4107815"/>
          </a:xfrm>
          <a:prstGeom prst="rect">
            <a:avLst/>
          </a:prstGeom>
        </p:spPr>
      </p:pic>
      <p:graphicFrame>
        <p:nvGraphicFramePr>
          <p:cNvPr id="7" name="表格 6"/>
          <p:cNvGraphicFramePr/>
          <p:nvPr/>
        </p:nvGraphicFramePr>
        <p:xfrm>
          <a:off x="5767705" y="1320165"/>
          <a:ext cx="5517515" cy="4108450"/>
        </p:xfrm>
        <a:graphic>
          <a:graphicData uri="http://schemas.openxmlformats.org/drawingml/2006/table">
            <a:tbl>
              <a:tblPr firstRow="1" bandRow="1">
                <a:tableStyleId>{5C22544A-7EE6-4342-B048-85BDC9FD1C3A}</a:tableStyleId>
              </a:tblPr>
              <a:tblGrid>
                <a:gridCol w="773430"/>
                <a:gridCol w="771525"/>
                <a:gridCol w="742950"/>
                <a:gridCol w="918210"/>
                <a:gridCol w="829945"/>
                <a:gridCol w="581660"/>
                <a:gridCol w="899795"/>
              </a:tblGrid>
              <a:tr h="733425">
                <a:tc>
                  <a:txBody>
                    <a:bodyPr/>
                    <a:lstStyle/>
                    <a:p>
                      <a:pPr algn="ctr" fontAlgn="ctr">
                        <a:lnSpc>
                          <a:spcPct val="100000"/>
                        </a:lnSpc>
                        <a:buNone/>
                      </a:pPr>
                      <a:r>
                        <a:rPr lang="zh-CN" altLang="en-US" sz="2000">
                          <a:solidFill>
                            <a:schemeClr val="bg1"/>
                          </a:solidFill>
                        </a:rPr>
                        <a:t>品牌</a:t>
                      </a:r>
                    </a:p>
                  </a:txBody>
                  <a:tcPr anchor="ctr"/>
                </a:tc>
                <a:tc>
                  <a:txBody>
                    <a:bodyPr/>
                    <a:lstStyle/>
                    <a:p>
                      <a:pPr algn="ctr" fontAlgn="ctr">
                        <a:lnSpc>
                          <a:spcPct val="100000"/>
                        </a:lnSpc>
                        <a:buNone/>
                      </a:pPr>
                      <a:r>
                        <a:rPr lang="zh-CN" altLang="en-US" sz="2000">
                          <a:solidFill>
                            <a:schemeClr val="bg1"/>
                          </a:solidFill>
                        </a:rPr>
                        <a:t>水泵</a:t>
                      </a:r>
                    </a:p>
                  </a:txBody>
                  <a:tcPr anchor="ctr"/>
                </a:tc>
                <a:tc>
                  <a:txBody>
                    <a:bodyPr/>
                    <a:lstStyle/>
                    <a:p>
                      <a:pPr algn="ctr" fontAlgn="ctr">
                        <a:lnSpc>
                          <a:spcPct val="100000"/>
                        </a:lnSpc>
                        <a:buNone/>
                      </a:pPr>
                      <a:r>
                        <a:rPr lang="zh-CN" altLang="en-US" sz="1800">
                          <a:solidFill>
                            <a:schemeClr val="bg1"/>
                          </a:solidFill>
                          <a:sym typeface="+mn-ea"/>
                        </a:rPr>
                        <a:t>功率</a:t>
                      </a:r>
                      <a:endParaRPr lang="zh-CN" altLang="en-US" sz="2000">
                        <a:solidFill>
                          <a:schemeClr val="bg1"/>
                        </a:solidFill>
                      </a:endParaRPr>
                    </a:p>
                  </a:txBody>
                  <a:tcPr anchor="ctr"/>
                </a:tc>
                <a:tc>
                  <a:txBody>
                    <a:bodyPr/>
                    <a:lstStyle/>
                    <a:p>
                      <a:pPr algn="ctr" fontAlgn="ctr">
                        <a:lnSpc>
                          <a:spcPct val="100000"/>
                        </a:lnSpc>
                        <a:buNone/>
                      </a:pPr>
                      <a:r>
                        <a:rPr lang="zh-CN" altLang="en-US" sz="1800">
                          <a:solidFill>
                            <a:schemeClr val="bg1"/>
                          </a:solidFill>
                          <a:sym typeface="+mn-ea"/>
                        </a:rPr>
                        <a:t>扬程</a:t>
                      </a:r>
                    </a:p>
                  </a:txBody>
                  <a:tcPr anchor="ctr"/>
                </a:tc>
                <a:tc>
                  <a:txBody>
                    <a:bodyPr/>
                    <a:lstStyle/>
                    <a:p>
                      <a:pPr algn="ctr" fontAlgn="ctr">
                        <a:lnSpc>
                          <a:spcPct val="100000"/>
                        </a:lnSpc>
                        <a:buNone/>
                      </a:pPr>
                      <a:r>
                        <a:rPr lang="zh-CN" altLang="en-US" sz="1800">
                          <a:solidFill>
                            <a:schemeClr val="bg1"/>
                          </a:solidFill>
                        </a:rPr>
                        <a:t>流量</a:t>
                      </a:r>
                    </a:p>
                  </a:txBody>
                  <a:tcPr anchor="ctr"/>
                </a:tc>
                <a:tc>
                  <a:txBody>
                    <a:bodyPr/>
                    <a:lstStyle/>
                    <a:p>
                      <a:pPr algn="ctr" fontAlgn="ctr">
                        <a:lnSpc>
                          <a:spcPct val="100000"/>
                        </a:lnSpc>
                        <a:buNone/>
                      </a:pPr>
                      <a:r>
                        <a:rPr lang="zh-CN" altLang="en-US" sz="1800">
                          <a:solidFill>
                            <a:schemeClr val="bg1"/>
                          </a:solidFill>
                        </a:rPr>
                        <a:t>台数</a:t>
                      </a:r>
                    </a:p>
                  </a:txBody>
                  <a:tcPr anchor="ctr"/>
                </a:tc>
                <a:tc>
                  <a:txBody>
                    <a:bodyPr/>
                    <a:lstStyle/>
                    <a:p>
                      <a:pPr algn="ctr" fontAlgn="ctr">
                        <a:lnSpc>
                          <a:spcPct val="100000"/>
                        </a:lnSpc>
                        <a:buNone/>
                      </a:pPr>
                      <a:r>
                        <a:rPr lang="zh-CN" altLang="en-US" sz="1600">
                          <a:solidFill>
                            <a:schemeClr val="bg1"/>
                          </a:solidFill>
                        </a:rPr>
                        <a:t>安装</a:t>
                      </a:r>
                    </a:p>
                    <a:p>
                      <a:pPr algn="ctr" fontAlgn="ctr">
                        <a:lnSpc>
                          <a:spcPct val="100000"/>
                        </a:lnSpc>
                        <a:buNone/>
                      </a:pPr>
                      <a:r>
                        <a:rPr lang="zh-CN" altLang="en-US" sz="1600">
                          <a:solidFill>
                            <a:schemeClr val="bg1"/>
                          </a:solidFill>
                        </a:rPr>
                        <a:t>位置</a:t>
                      </a:r>
                    </a:p>
                  </a:txBody>
                  <a:tcPr anchor="ctr"/>
                </a:tc>
              </a:tr>
              <a:tr h="659130">
                <a:tc rowSpan="4">
                  <a:txBody>
                    <a:bodyPr/>
                    <a:lstStyle/>
                    <a:p>
                      <a:pPr algn="ctr" fontAlgn="ctr">
                        <a:lnSpc>
                          <a:spcPct val="110000"/>
                        </a:lnSpc>
                        <a:buNone/>
                      </a:pPr>
                      <a:r>
                        <a:rPr lang="zh-CN" altLang="en-US" sz="1600" b="1">
                          <a:solidFill>
                            <a:schemeClr val="tx1"/>
                          </a:solidFill>
                        </a:rPr>
                        <a:t>威乐</a:t>
                      </a:r>
                    </a:p>
                  </a:txBody>
                  <a:tcPr anchor="ctr"/>
                </a:tc>
                <a:tc>
                  <a:txBody>
                    <a:bodyPr/>
                    <a:lstStyle/>
                    <a:p>
                      <a:pPr algn="ctr" fontAlgn="ctr">
                        <a:lnSpc>
                          <a:spcPct val="110000"/>
                        </a:lnSpc>
                        <a:buNone/>
                      </a:pPr>
                      <a:r>
                        <a:rPr lang="zh-CN" altLang="en-US" sz="1200" b="1">
                          <a:solidFill>
                            <a:schemeClr val="tx1"/>
                          </a:solidFill>
                        </a:rPr>
                        <a:t>冷冻一次泵</a:t>
                      </a:r>
                    </a:p>
                  </a:txBody>
                  <a:tcPr anchor="ctr"/>
                </a:tc>
                <a:tc>
                  <a:txBody>
                    <a:bodyPr/>
                    <a:lstStyle/>
                    <a:p>
                      <a:pPr algn="ctr" fontAlgn="ctr">
                        <a:buNone/>
                      </a:pPr>
                      <a:r>
                        <a:rPr lang="en-US" altLang="zh-CN" sz="1400" b="1">
                          <a:solidFill>
                            <a:schemeClr val="tx1"/>
                          </a:solidFill>
                        </a:rPr>
                        <a:t>75</a:t>
                      </a:r>
                    </a:p>
                  </a:txBody>
                  <a:tcPr anchor="ctr"/>
                </a:tc>
                <a:tc>
                  <a:txBody>
                    <a:bodyPr/>
                    <a:lstStyle/>
                    <a:p>
                      <a:pPr algn="ctr" fontAlgn="ctr">
                        <a:buNone/>
                      </a:pPr>
                      <a:r>
                        <a:rPr lang="en-US" altLang="zh-CN" sz="1400" b="1">
                          <a:solidFill>
                            <a:schemeClr val="tx1"/>
                          </a:solidFill>
                        </a:rPr>
                        <a:t>28</a:t>
                      </a:r>
                    </a:p>
                  </a:txBody>
                  <a:tcPr anchor="ctr"/>
                </a:tc>
                <a:tc>
                  <a:txBody>
                    <a:bodyPr/>
                    <a:lstStyle/>
                    <a:p>
                      <a:pPr algn="ctr" fontAlgn="ctr">
                        <a:buNone/>
                      </a:pPr>
                      <a:r>
                        <a:rPr lang="en-US" altLang="zh-CN" sz="1400" b="1">
                          <a:solidFill>
                            <a:schemeClr val="tx1"/>
                          </a:solidFill>
                        </a:rPr>
                        <a:t>750</a:t>
                      </a:r>
                    </a:p>
                  </a:txBody>
                  <a:tcPr anchor="ctr"/>
                </a:tc>
                <a:tc>
                  <a:txBody>
                    <a:bodyPr/>
                    <a:lstStyle/>
                    <a:p>
                      <a:pPr algn="ctr" fontAlgn="ctr">
                        <a:lnSpc>
                          <a:spcPct val="110000"/>
                        </a:lnSpc>
                        <a:buNone/>
                      </a:pPr>
                      <a:r>
                        <a:rPr lang="en-US" altLang="zh-CN" sz="1400" b="1">
                          <a:solidFill>
                            <a:schemeClr val="tx1"/>
                          </a:solidFill>
                        </a:rPr>
                        <a:t>6</a:t>
                      </a:r>
                    </a:p>
                  </a:txBody>
                  <a:tcPr anchor="ctr"/>
                </a:tc>
                <a:tc>
                  <a:txBody>
                    <a:bodyPr/>
                    <a:lstStyle/>
                    <a:p>
                      <a:pPr algn="ctr" fontAlgn="ctr">
                        <a:buNone/>
                      </a:pPr>
                      <a:r>
                        <a:rPr lang="en-US" altLang="zh-CN" sz="1000" b="1">
                          <a:solidFill>
                            <a:schemeClr val="tx1"/>
                          </a:solidFill>
                        </a:rPr>
                        <a:t>M2</a:t>
                      </a:r>
                    </a:p>
                    <a:p>
                      <a:pPr algn="ctr" fontAlgn="ctr">
                        <a:buNone/>
                      </a:pPr>
                      <a:r>
                        <a:rPr lang="en-US" altLang="zh-CN" sz="1000" b="1">
                          <a:solidFill>
                            <a:schemeClr val="tx1"/>
                          </a:solidFill>
                        </a:rPr>
                        <a:t>M4</a:t>
                      </a:r>
                    </a:p>
                    <a:p>
                      <a:pPr algn="ctr" fontAlgn="ctr">
                        <a:buNone/>
                      </a:pPr>
                      <a:r>
                        <a:rPr lang="zh-CN" altLang="en-US" sz="1000" b="1">
                          <a:solidFill>
                            <a:schemeClr val="tx1"/>
                          </a:solidFill>
                        </a:rPr>
                        <a:t>冷冻站</a:t>
                      </a:r>
                    </a:p>
                  </a:txBody>
                  <a:tcPr anchor="ctr"/>
                </a:tc>
              </a:tr>
              <a:tr h="907415">
                <a:tc vMerge="1">
                  <a:txBody>
                    <a:bodyPr/>
                    <a:lstStyle/>
                    <a:p>
                      <a:endParaRPr lang="zh-CN"/>
                    </a:p>
                  </a:txBody>
                  <a:tcPr anchor="ctr"/>
                </a:tc>
                <a:tc>
                  <a:txBody>
                    <a:bodyPr/>
                    <a:lstStyle/>
                    <a:p>
                      <a:pPr algn="ctr" fontAlgn="ctr">
                        <a:lnSpc>
                          <a:spcPct val="110000"/>
                        </a:lnSpc>
                        <a:buNone/>
                      </a:pPr>
                      <a:r>
                        <a:rPr lang="zh-CN" altLang="en-US" sz="1200" b="1">
                          <a:solidFill>
                            <a:schemeClr val="tx1"/>
                          </a:solidFill>
                        </a:rPr>
                        <a:t>冷冻二次泵（</a:t>
                      </a:r>
                      <a:r>
                        <a:rPr lang="en-US" altLang="zh-CN" sz="1200" b="1">
                          <a:solidFill>
                            <a:schemeClr val="tx1"/>
                          </a:solidFill>
                        </a:rPr>
                        <a:t>M1</a:t>
                      </a:r>
                      <a:r>
                        <a:rPr lang="zh-CN" altLang="en-US" sz="1400" b="1">
                          <a:solidFill>
                            <a:schemeClr val="tx1"/>
                          </a:solidFill>
                        </a:rPr>
                        <a:t>）</a:t>
                      </a:r>
                    </a:p>
                  </a:txBody>
                  <a:tcPr anchor="ctr"/>
                </a:tc>
                <a:tc>
                  <a:txBody>
                    <a:bodyPr/>
                    <a:lstStyle/>
                    <a:p>
                      <a:pPr algn="ctr" fontAlgn="ctr">
                        <a:buNone/>
                      </a:pPr>
                      <a:r>
                        <a:rPr lang="en-US" altLang="zh-CN" sz="1400" b="1">
                          <a:solidFill>
                            <a:schemeClr val="tx1"/>
                          </a:solidFill>
                        </a:rPr>
                        <a:t>110</a:t>
                      </a:r>
                    </a:p>
                  </a:txBody>
                  <a:tcPr anchor="ctr"/>
                </a:tc>
                <a:tc>
                  <a:txBody>
                    <a:bodyPr/>
                    <a:lstStyle/>
                    <a:p>
                      <a:pPr algn="ctr" fontAlgn="ctr">
                        <a:buNone/>
                      </a:pPr>
                      <a:r>
                        <a:rPr lang="en-US" altLang="zh-CN" sz="1400" b="1">
                          <a:solidFill>
                            <a:schemeClr val="tx1"/>
                          </a:solidFill>
                        </a:rPr>
                        <a:t>38</a:t>
                      </a:r>
                    </a:p>
                  </a:txBody>
                  <a:tcPr anchor="ctr"/>
                </a:tc>
                <a:tc>
                  <a:txBody>
                    <a:bodyPr/>
                    <a:lstStyle/>
                    <a:p>
                      <a:pPr algn="ctr" fontAlgn="ctr">
                        <a:buNone/>
                      </a:pPr>
                      <a:r>
                        <a:rPr lang="en-US" altLang="zh-CN" sz="1400" b="1">
                          <a:solidFill>
                            <a:schemeClr val="tx1"/>
                          </a:solidFill>
                        </a:rPr>
                        <a:t>710</a:t>
                      </a:r>
                    </a:p>
                  </a:txBody>
                  <a:tcPr anchor="ctr"/>
                </a:tc>
                <a:tc>
                  <a:txBody>
                    <a:bodyPr/>
                    <a:lstStyle/>
                    <a:p>
                      <a:pPr algn="ctr" fontAlgn="ctr">
                        <a:lnSpc>
                          <a:spcPct val="110000"/>
                        </a:lnSpc>
                        <a:buNone/>
                      </a:pPr>
                      <a:r>
                        <a:rPr lang="en-US" altLang="zh-CN" sz="1400" b="1">
                          <a:solidFill>
                            <a:schemeClr val="tx1"/>
                          </a:solidFill>
                        </a:rPr>
                        <a:t>4</a:t>
                      </a:r>
                    </a:p>
                  </a:txBody>
                  <a:tcPr anchor="ctr"/>
                </a:tc>
                <a:tc>
                  <a:txBody>
                    <a:bodyPr/>
                    <a:lstStyle/>
                    <a:p>
                      <a:pPr algn="ctr" fontAlgn="ctr">
                        <a:buNone/>
                      </a:pPr>
                      <a:r>
                        <a:rPr lang="en-US" altLang="zh-CN" sz="1000" b="1">
                          <a:solidFill>
                            <a:schemeClr val="tx1"/>
                          </a:solidFill>
                          <a:sym typeface="+mn-ea"/>
                        </a:rPr>
                        <a:t>M2</a:t>
                      </a:r>
                    </a:p>
                    <a:p>
                      <a:pPr algn="ctr" fontAlgn="ctr">
                        <a:buNone/>
                      </a:pPr>
                      <a:r>
                        <a:rPr lang="en-US" altLang="zh-CN" sz="1000" b="1">
                          <a:solidFill>
                            <a:schemeClr val="tx1"/>
                          </a:solidFill>
                          <a:sym typeface="+mn-ea"/>
                        </a:rPr>
                        <a:t>M4</a:t>
                      </a:r>
                    </a:p>
                    <a:p>
                      <a:pPr algn="ctr" fontAlgn="ctr">
                        <a:buNone/>
                      </a:pPr>
                      <a:r>
                        <a:rPr lang="zh-CN" altLang="en-US" sz="1000" b="1">
                          <a:solidFill>
                            <a:schemeClr val="tx1"/>
                          </a:solidFill>
                          <a:sym typeface="+mn-ea"/>
                        </a:rPr>
                        <a:t>冷冻站</a:t>
                      </a:r>
                    </a:p>
                  </a:txBody>
                  <a:tcPr anchor="ctr"/>
                </a:tc>
              </a:tr>
              <a:tr h="1014095">
                <a:tc vMerge="1">
                  <a:txBody>
                    <a:bodyPr/>
                    <a:lstStyle/>
                    <a:p>
                      <a:endParaRPr lang="zh-CN"/>
                    </a:p>
                  </a:txBody>
                  <a:tcPr anchor="ctr"/>
                </a:tc>
                <a:tc>
                  <a:txBody>
                    <a:bodyPr/>
                    <a:lstStyle/>
                    <a:p>
                      <a:pPr algn="ctr" fontAlgn="ctr">
                        <a:lnSpc>
                          <a:spcPct val="110000"/>
                        </a:lnSpc>
                        <a:buNone/>
                      </a:pPr>
                      <a:r>
                        <a:rPr lang="zh-CN" altLang="en-US" sz="1200" b="1">
                          <a:solidFill>
                            <a:schemeClr val="tx1"/>
                          </a:solidFill>
                        </a:rPr>
                        <a:t>冷冻二次泵（</a:t>
                      </a:r>
                      <a:r>
                        <a:rPr lang="en-US" altLang="zh-CN" sz="1200" b="1">
                          <a:solidFill>
                            <a:schemeClr val="tx1"/>
                          </a:solidFill>
                        </a:rPr>
                        <a:t>M2</a:t>
                      </a:r>
                      <a:r>
                        <a:rPr lang="zh-CN" altLang="en-US" sz="1200" b="1">
                          <a:solidFill>
                            <a:schemeClr val="tx1"/>
                          </a:solidFill>
                        </a:rPr>
                        <a:t>、</a:t>
                      </a:r>
                      <a:r>
                        <a:rPr lang="en-US" altLang="zh-CN" sz="1200" b="1">
                          <a:solidFill>
                            <a:schemeClr val="tx1"/>
                          </a:solidFill>
                        </a:rPr>
                        <a:t>M4</a:t>
                      </a:r>
                      <a:r>
                        <a:rPr lang="zh-CN" altLang="en-US" sz="1200" b="1">
                          <a:solidFill>
                            <a:schemeClr val="tx1"/>
                          </a:solidFill>
                        </a:rPr>
                        <a:t>）</a:t>
                      </a:r>
                    </a:p>
                  </a:txBody>
                  <a:tcPr anchor="ctr"/>
                </a:tc>
                <a:tc>
                  <a:txBody>
                    <a:bodyPr/>
                    <a:lstStyle/>
                    <a:p>
                      <a:pPr algn="ctr" fontAlgn="ctr">
                        <a:buNone/>
                      </a:pPr>
                      <a:r>
                        <a:rPr lang="en-US" altLang="zh-CN" sz="1400" b="1">
                          <a:solidFill>
                            <a:schemeClr val="tx1"/>
                          </a:solidFill>
                        </a:rPr>
                        <a:t>90</a:t>
                      </a:r>
                    </a:p>
                  </a:txBody>
                  <a:tcPr anchor="ctr"/>
                </a:tc>
                <a:tc>
                  <a:txBody>
                    <a:bodyPr/>
                    <a:lstStyle/>
                    <a:p>
                      <a:pPr algn="ctr" fontAlgn="ctr">
                        <a:buNone/>
                      </a:pPr>
                      <a:r>
                        <a:rPr lang="en-US" altLang="zh-CN" sz="1400" b="1">
                          <a:solidFill>
                            <a:schemeClr val="tx1"/>
                          </a:solidFill>
                        </a:rPr>
                        <a:t>34</a:t>
                      </a:r>
                    </a:p>
                  </a:txBody>
                  <a:tcPr anchor="ctr"/>
                </a:tc>
                <a:tc>
                  <a:txBody>
                    <a:bodyPr/>
                    <a:lstStyle/>
                    <a:p>
                      <a:pPr algn="ctr" fontAlgn="ctr">
                        <a:buNone/>
                      </a:pPr>
                      <a:r>
                        <a:rPr lang="en-US" altLang="zh-CN" sz="1400" b="1">
                          <a:solidFill>
                            <a:schemeClr val="tx1"/>
                          </a:solidFill>
                        </a:rPr>
                        <a:t>700</a:t>
                      </a:r>
                    </a:p>
                  </a:txBody>
                  <a:tcPr anchor="ctr"/>
                </a:tc>
                <a:tc>
                  <a:txBody>
                    <a:bodyPr/>
                    <a:lstStyle/>
                    <a:p>
                      <a:pPr algn="ctr" fontAlgn="ctr">
                        <a:lnSpc>
                          <a:spcPct val="110000"/>
                        </a:lnSpc>
                        <a:buNone/>
                      </a:pPr>
                      <a:r>
                        <a:rPr lang="en-US" altLang="zh-CN" sz="1400" b="1">
                          <a:solidFill>
                            <a:schemeClr val="tx1"/>
                          </a:solidFill>
                        </a:rPr>
                        <a:t>4</a:t>
                      </a:r>
                    </a:p>
                  </a:txBody>
                  <a:tcPr anchor="ctr"/>
                </a:tc>
                <a:tc>
                  <a:txBody>
                    <a:bodyPr/>
                    <a:lstStyle/>
                    <a:p>
                      <a:pPr algn="ctr" fontAlgn="ctr">
                        <a:buNone/>
                      </a:pPr>
                      <a:r>
                        <a:rPr lang="en-US" altLang="zh-CN" sz="1000" b="1">
                          <a:solidFill>
                            <a:schemeClr val="tx1"/>
                          </a:solidFill>
                          <a:sym typeface="+mn-ea"/>
                        </a:rPr>
                        <a:t>M2</a:t>
                      </a:r>
                    </a:p>
                    <a:p>
                      <a:pPr algn="ctr" fontAlgn="ctr">
                        <a:buNone/>
                      </a:pPr>
                      <a:r>
                        <a:rPr lang="en-US" altLang="zh-CN" sz="1000" b="1">
                          <a:solidFill>
                            <a:schemeClr val="tx1"/>
                          </a:solidFill>
                          <a:sym typeface="+mn-ea"/>
                        </a:rPr>
                        <a:t>M4</a:t>
                      </a:r>
                    </a:p>
                    <a:p>
                      <a:pPr algn="ctr" fontAlgn="ctr">
                        <a:buNone/>
                      </a:pPr>
                      <a:r>
                        <a:rPr lang="zh-CN" altLang="en-US" sz="1000" b="1">
                          <a:solidFill>
                            <a:schemeClr val="tx1"/>
                          </a:solidFill>
                          <a:sym typeface="+mn-ea"/>
                        </a:rPr>
                        <a:t>冷冻站</a:t>
                      </a:r>
                    </a:p>
                  </a:txBody>
                  <a:tcPr anchor="ctr"/>
                </a:tc>
              </a:tr>
              <a:tr h="794385">
                <a:tc vMerge="1">
                  <a:txBody>
                    <a:bodyPr/>
                    <a:lstStyle/>
                    <a:p>
                      <a:endParaRPr lang="zh-CN"/>
                    </a:p>
                  </a:txBody>
                  <a:tcPr anchor="ctr"/>
                </a:tc>
                <a:tc>
                  <a:txBody>
                    <a:bodyPr/>
                    <a:lstStyle/>
                    <a:p>
                      <a:pPr algn="ctr" fontAlgn="ctr">
                        <a:lnSpc>
                          <a:spcPct val="110000"/>
                        </a:lnSpc>
                        <a:buNone/>
                      </a:pPr>
                      <a:r>
                        <a:rPr lang="zh-CN" altLang="en-US" sz="1200" b="1">
                          <a:solidFill>
                            <a:schemeClr val="tx1"/>
                          </a:solidFill>
                        </a:rPr>
                        <a:t>冷却泵</a:t>
                      </a:r>
                    </a:p>
                  </a:txBody>
                  <a:tcPr anchor="ctr"/>
                </a:tc>
                <a:tc>
                  <a:txBody>
                    <a:bodyPr/>
                    <a:lstStyle/>
                    <a:p>
                      <a:pPr algn="ctr" fontAlgn="ctr">
                        <a:buNone/>
                      </a:pPr>
                      <a:r>
                        <a:rPr lang="en-US" altLang="zh-CN" sz="1400" b="1">
                          <a:solidFill>
                            <a:schemeClr val="tx1"/>
                          </a:solidFill>
                        </a:rPr>
                        <a:t>132</a:t>
                      </a:r>
                    </a:p>
                  </a:txBody>
                  <a:tcPr anchor="ctr"/>
                </a:tc>
                <a:tc>
                  <a:txBody>
                    <a:bodyPr/>
                    <a:lstStyle/>
                    <a:p>
                      <a:pPr algn="ctr" fontAlgn="ctr">
                        <a:buNone/>
                      </a:pPr>
                      <a:r>
                        <a:rPr lang="en-US" altLang="zh-CN" sz="1400" b="1">
                          <a:solidFill>
                            <a:schemeClr val="tx1"/>
                          </a:solidFill>
                        </a:rPr>
                        <a:t>32</a:t>
                      </a:r>
                    </a:p>
                  </a:txBody>
                  <a:tcPr anchor="ctr"/>
                </a:tc>
                <a:tc>
                  <a:txBody>
                    <a:bodyPr/>
                    <a:lstStyle/>
                    <a:p>
                      <a:pPr algn="ctr" fontAlgn="ctr">
                        <a:buNone/>
                      </a:pPr>
                      <a:r>
                        <a:rPr lang="en-US" altLang="zh-CN" sz="1400" b="1">
                          <a:solidFill>
                            <a:schemeClr val="tx1"/>
                          </a:solidFill>
                        </a:rPr>
                        <a:t>1100</a:t>
                      </a:r>
                    </a:p>
                  </a:txBody>
                  <a:tcPr anchor="ctr"/>
                </a:tc>
                <a:tc>
                  <a:txBody>
                    <a:bodyPr/>
                    <a:lstStyle/>
                    <a:p>
                      <a:pPr algn="ctr" fontAlgn="ctr">
                        <a:lnSpc>
                          <a:spcPct val="100000"/>
                        </a:lnSpc>
                        <a:buNone/>
                      </a:pPr>
                      <a:r>
                        <a:rPr lang="en-US" altLang="zh-CN" sz="1400" b="1">
                          <a:solidFill>
                            <a:schemeClr val="tx1"/>
                          </a:solidFill>
                        </a:rPr>
                        <a:t>6</a:t>
                      </a:r>
                    </a:p>
                  </a:txBody>
                  <a:tcPr anchor="ctr"/>
                </a:tc>
                <a:tc>
                  <a:txBody>
                    <a:bodyPr/>
                    <a:lstStyle/>
                    <a:p>
                      <a:pPr algn="ctr" fontAlgn="ctr">
                        <a:buNone/>
                      </a:pPr>
                      <a:r>
                        <a:rPr lang="en-US" altLang="zh-CN" sz="1000" b="1">
                          <a:solidFill>
                            <a:schemeClr val="tx1"/>
                          </a:solidFill>
                          <a:sym typeface="+mn-ea"/>
                        </a:rPr>
                        <a:t>M2</a:t>
                      </a:r>
                    </a:p>
                    <a:p>
                      <a:pPr algn="ctr" fontAlgn="ctr">
                        <a:buNone/>
                      </a:pPr>
                      <a:r>
                        <a:rPr lang="en-US" altLang="zh-CN" sz="1000" b="1">
                          <a:solidFill>
                            <a:schemeClr val="tx1"/>
                          </a:solidFill>
                          <a:sym typeface="+mn-ea"/>
                        </a:rPr>
                        <a:t>M4</a:t>
                      </a:r>
                    </a:p>
                    <a:p>
                      <a:pPr algn="ctr" fontAlgn="ctr">
                        <a:buNone/>
                      </a:pPr>
                      <a:r>
                        <a:rPr lang="zh-CN" altLang="en-US" sz="1000" b="1">
                          <a:solidFill>
                            <a:schemeClr val="tx1"/>
                          </a:solidFill>
                          <a:sym typeface="+mn-ea"/>
                        </a:rPr>
                        <a:t>冷冻站</a:t>
                      </a:r>
                    </a:p>
                  </a:txBody>
                  <a:tcPr anchor="ct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8</a:t>
            </a:fld>
            <a:endParaRPr lang="zh-CN" altLang="en-US" dirty="0"/>
          </a:p>
        </p:txBody>
      </p:sp>
      <p:sp>
        <p:nvSpPr>
          <p:cNvPr id="46" name="TextBox 42"/>
          <p:cNvSpPr txBox="1"/>
          <p:nvPr/>
        </p:nvSpPr>
        <p:spPr>
          <a:xfrm>
            <a:off x="1663065" y="368300"/>
            <a:ext cx="3681095" cy="521970"/>
          </a:xfrm>
          <a:prstGeom prst="rect">
            <a:avLst/>
          </a:prstGeom>
          <a:noFill/>
        </p:spPr>
        <p:txBody>
          <a:bodyPr wrap="square" rtlCol="0">
            <a:spAutoFit/>
            <a:scene3d>
              <a:camera prst="orthographicFront"/>
              <a:lightRig rig="threePt" dir="t"/>
            </a:scene3d>
          </a:bodyPr>
          <a:lstStyle/>
          <a:p>
            <a:r>
              <a:rPr lang="zh-CN" altLang="en-US" sz="2800" b="1" dirty="0">
                <a:solidFill>
                  <a:schemeClr val="accent1"/>
                </a:solidFill>
                <a:effectLst>
                  <a:outerShdw blurRad="38100" dist="19050" dir="2700000" algn="tl" rotWithShape="0">
                    <a:schemeClr val="dk1">
                      <a:alpha val="40000"/>
                    </a:schemeClr>
                  </a:outerShdw>
                </a:effectLst>
              </a:rPr>
              <a:t>水泵系统配置</a:t>
            </a:r>
          </a:p>
        </p:txBody>
      </p:sp>
      <p:pic>
        <p:nvPicPr>
          <p:cNvPr id="3" name="图片 2" descr="冷冻补水泵"/>
          <p:cNvPicPr>
            <a:picLocks noChangeAspect="1"/>
          </p:cNvPicPr>
          <p:nvPr/>
        </p:nvPicPr>
        <p:blipFill>
          <a:blip r:embed="rId2" cstate="print"/>
          <a:stretch>
            <a:fillRect/>
          </a:stretch>
        </p:blipFill>
        <p:spPr>
          <a:xfrm>
            <a:off x="865505" y="1319530"/>
            <a:ext cx="4374515" cy="4218940"/>
          </a:xfrm>
          <a:prstGeom prst="rect">
            <a:avLst/>
          </a:prstGeom>
        </p:spPr>
      </p:pic>
      <p:graphicFrame>
        <p:nvGraphicFramePr>
          <p:cNvPr id="6" name="表格 5"/>
          <p:cNvGraphicFramePr/>
          <p:nvPr/>
        </p:nvGraphicFramePr>
        <p:xfrm>
          <a:off x="6003290" y="1310640"/>
          <a:ext cx="5775960" cy="1737360"/>
        </p:xfrm>
        <a:graphic>
          <a:graphicData uri="http://schemas.openxmlformats.org/drawingml/2006/table">
            <a:tbl>
              <a:tblPr firstRow="1" bandRow="1">
                <a:tableStyleId>{5C22544A-7EE6-4342-B048-85BDC9FD1C3A}</a:tableStyleId>
              </a:tblPr>
              <a:tblGrid>
                <a:gridCol w="745490"/>
                <a:gridCol w="933450"/>
                <a:gridCol w="837628"/>
                <a:gridCol w="814848"/>
                <a:gridCol w="814848"/>
                <a:gridCol w="814848"/>
                <a:gridCol w="814848"/>
              </a:tblGrid>
              <a:tr h="607060">
                <a:tc>
                  <a:txBody>
                    <a:bodyPr/>
                    <a:lstStyle/>
                    <a:p>
                      <a:pPr algn="ctr">
                        <a:buNone/>
                      </a:pPr>
                      <a:r>
                        <a:rPr lang="zh-CN" altLang="en-US"/>
                        <a:t>品牌</a:t>
                      </a:r>
                    </a:p>
                  </a:txBody>
                  <a:tcPr anchor="ctr"/>
                </a:tc>
                <a:tc>
                  <a:txBody>
                    <a:bodyPr/>
                    <a:lstStyle/>
                    <a:p>
                      <a:pPr algn="ctr">
                        <a:buNone/>
                      </a:pPr>
                      <a:r>
                        <a:rPr lang="zh-CN" altLang="en-US"/>
                        <a:t>名称</a:t>
                      </a:r>
                    </a:p>
                  </a:txBody>
                  <a:tcPr anchor="ctr"/>
                </a:tc>
                <a:tc>
                  <a:txBody>
                    <a:bodyPr/>
                    <a:lstStyle/>
                    <a:p>
                      <a:pPr algn="ctr">
                        <a:buNone/>
                      </a:pPr>
                      <a:r>
                        <a:rPr lang="zh-CN" altLang="en-US"/>
                        <a:t>功率</a:t>
                      </a:r>
                    </a:p>
                  </a:txBody>
                  <a:tcPr anchor="ctr"/>
                </a:tc>
                <a:tc>
                  <a:txBody>
                    <a:bodyPr/>
                    <a:lstStyle/>
                    <a:p>
                      <a:pPr algn="ctr">
                        <a:buNone/>
                      </a:pPr>
                      <a:r>
                        <a:rPr lang="zh-CN" altLang="en-US"/>
                        <a:t>扬程</a:t>
                      </a:r>
                    </a:p>
                  </a:txBody>
                  <a:tcPr anchor="ctr"/>
                </a:tc>
                <a:tc>
                  <a:txBody>
                    <a:bodyPr/>
                    <a:lstStyle/>
                    <a:p>
                      <a:pPr algn="ctr">
                        <a:buNone/>
                      </a:pPr>
                      <a:r>
                        <a:rPr lang="zh-CN" altLang="en-US"/>
                        <a:t>流量</a:t>
                      </a:r>
                    </a:p>
                  </a:txBody>
                  <a:tcPr anchor="ctr"/>
                </a:tc>
                <a:tc>
                  <a:txBody>
                    <a:bodyPr/>
                    <a:lstStyle/>
                    <a:p>
                      <a:pPr algn="ctr">
                        <a:buNone/>
                      </a:pPr>
                      <a:r>
                        <a:rPr lang="zh-CN" altLang="en-US"/>
                        <a:t>数量</a:t>
                      </a:r>
                    </a:p>
                  </a:txBody>
                  <a:tcPr anchor="ctr"/>
                </a:tc>
                <a:tc>
                  <a:txBody>
                    <a:bodyPr/>
                    <a:lstStyle/>
                    <a:p>
                      <a:pPr algn="ctr">
                        <a:buNone/>
                      </a:pPr>
                      <a:r>
                        <a:rPr lang="zh-CN" altLang="en-US"/>
                        <a:t>位置</a:t>
                      </a:r>
                    </a:p>
                  </a:txBody>
                  <a:tcPr anchor="ctr"/>
                </a:tc>
              </a:tr>
              <a:tr h="738505">
                <a:tc>
                  <a:txBody>
                    <a:bodyPr/>
                    <a:lstStyle/>
                    <a:p>
                      <a:pPr algn="ctr">
                        <a:buNone/>
                      </a:pPr>
                      <a:r>
                        <a:rPr lang="zh-CN" altLang="en-US" sz="1800" b="1"/>
                        <a:t>威乐</a:t>
                      </a:r>
                    </a:p>
                  </a:txBody>
                  <a:tcPr anchor="ctr"/>
                </a:tc>
                <a:tc>
                  <a:txBody>
                    <a:bodyPr/>
                    <a:lstStyle/>
                    <a:p>
                      <a:pPr algn="ctr">
                        <a:buNone/>
                      </a:pPr>
                      <a:r>
                        <a:rPr lang="zh-CN" altLang="en-US" sz="1800" b="1"/>
                        <a:t>冷冻补水泵</a:t>
                      </a:r>
                    </a:p>
                  </a:txBody>
                  <a:tcPr anchor="ctr"/>
                </a:tc>
                <a:tc>
                  <a:txBody>
                    <a:bodyPr/>
                    <a:lstStyle/>
                    <a:p>
                      <a:pPr algn="ctr">
                        <a:buNone/>
                      </a:pPr>
                      <a:r>
                        <a:rPr lang="en-US" altLang="zh-CN" b="1"/>
                        <a:t>2.2</a:t>
                      </a:r>
                    </a:p>
                  </a:txBody>
                  <a:tcPr anchor="ctr"/>
                </a:tc>
                <a:tc>
                  <a:txBody>
                    <a:bodyPr/>
                    <a:lstStyle/>
                    <a:p>
                      <a:pPr algn="ctr">
                        <a:buNone/>
                      </a:pPr>
                      <a:r>
                        <a:rPr lang="en-US" altLang="zh-CN" b="1"/>
                        <a:t>45</a:t>
                      </a:r>
                    </a:p>
                  </a:txBody>
                  <a:tcPr anchor="ctr"/>
                </a:tc>
                <a:tc>
                  <a:txBody>
                    <a:bodyPr/>
                    <a:lstStyle/>
                    <a:p>
                      <a:pPr algn="ctr">
                        <a:buNone/>
                      </a:pPr>
                      <a:r>
                        <a:rPr lang="en-US" altLang="zh-CN" b="1"/>
                        <a:t>8</a:t>
                      </a:r>
                    </a:p>
                  </a:txBody>
                  <a:tcPr anchor="ctr"/>
                </a:tc>
                <a:tc>
                  <a:txBody>
                    <a:bodyPr/>
                    <a:lstStyle/>
                    <a:p>
                      <a:pPr algn="ctr">
                        <a:buNone/>
                      </a:pPr>
                      <a:r>
                        <a:rPr lang="en-US" altLang="zh-CN" b="1">
                          <a:solidFill>
                            <a:schemeClr val="tx1"/>
                          </a:solidFill>
                        </a:rPr>
                        <a:t>2</a:t>
                      </a:r>
                    </a:p>
                  </a:txBody>
                  <a:tcPr anchor="ctr"/>
                </a:tc>
                <a:tc>
                  <a:txBody>
                    <a:bodyPr/>
                    <a:lstStyle/>
                    <a:p>
                      <a:pPr algn="ctr">
                        <a:buNone/>
                      </a:pPr>
                      <a:r>
                        <a:rPr lang="en-US" altLang="zh-CN" sz="1800" b="1">
                          <a:solidFill>
                            <a:schemeClr val="tx1"/>
                          </a:solidFill>
                          <a:sym typeface="+mn-ea"/>
                        </a:rPr>
                        <a:t>M2M4</a:t>
                      </a:r>
                      <a:r>
                        <a:rPr lang="zh-CN" altLang="en-US" sz="1800" b="1">
                          <a:solidFill>
                            <a:schemeClr val="tx1"/>
                          </a:solidFill>
                          <a:sym typeface="+mn-ea"/>
                        </a:rPr>
                        <a:t>冷冻站</a:t>
                      </a:r>
                    </a:p>
                  </a:txBody>
                  <a:tcPr anchor="ctr"/>
                </a:tc>
              </a:tr>
            </a:tbl>
          </a:graphicData>
        </a:graphic>
      </p:graphicFrame>
      <p:graphicFrame>
        <p:nvGraphicFramePr>
          <p:cNvPr id="4" name="表格 3"/>
          <p:cNvGraphicFramePr/>
          <p:nvPr/>
        </p:nvGraphicFramePr>
        <p:xfrm>
          <a:off x="6003290" y="3213735"/>
          <a:ext cx="5775960" cy="1737360"/>
        </p:xfrm>
        <a:graphic>
          <a:graphicData uri="http://schemas.openxmlformats.org/drawingml/2006/table">
            <a:tbl>
              <a:tblPr firstRow="1" bandRow="1">
                <a:tableStyleId>{5C22544A-7EE6-4342-B048-85BDC9FD1C3A}</a:tableStyleId>
              </a:tblPr>
              <a:tblGrid>
                <a:gridCol w="745490"/>
                <a:gridCol w="923925"/>
                <a:gridCol w="847153"/>
                <a:gridCol w="814848"/>
                <a:gridCol w="814848"/>
                <a:gridCol w="814848"/>
                <a:gridCol w="814848"/>
              </a:tblGrid>
              <a:tr h="607060">
                <a:tc>
                  <a:txBody>
                    <a:bodyPr/>
                    <a:lstStyle/>
                    <a:p>
                      <a:pPr algn="ctr">
                        <a:buNone/>
                      </a:pPr>
                      <a:r>
                        <a:rPr lang="zh-CN" altLang="en-US"/>
                        <a:t>品牌</a:t>
                      </a:r>
                    </a:p>
                  </a:txBody>
                  <a:tcPr anchor="ctr"/>
                </a:tc>
                <a:tc>
                  <a:txBody>
                    <a:bodyPr/>
                    <a:lstStyle/>
                    <a:p>
                      <a:pPr algn="ctr">
                        <a:buNone/>
                      </a:pPr>
                      <a:r>
                        <a:rPr lang="zh-CN" altLang="en-US" sz="2400">
                          <a:sym typeface="+mn-ea"/>
                        </a:rPr>
                        <a:t>名称</a:t>
                      </a:r>
                    </a:p>
                  </a:txBody>
                  <a:tcPr anchor="ctr"/>
                </a:tc>
                <a:tc>
                  <a:txBody>
                    <a:bodyPr/>
                    <a:lstStyle/>
                    <a:p>
                      <a:pPr algn="ctr">
                        <a:buNone/>
                      </a:pPr>
                      <a:r>
                        <a:rPr lang="zh-CN" altLang="en-US"/>
                        <a:t>功率</a:t>
                      </a:r>
                    </a:p>
                  </a:txBody>
                  <a:tcPr anchor="ctr"/>
                </a:tc>
                <a:tc>
                  <a:txBody>
                    <a:bodyPr/>
                    <a:lstStyle/>
                    <a:p>
                      <a:pPr algn="ctr">
                        <a:buNone/>
                      </a:pPr>
                      <a:r>
                        <a:rPr lang="zh-CN" altLang="en-US"/>
                        <a:t>扬程</a:t>
                      </a:r>
                    </a:p>
                  </a:txBody>
                  <a:tcPr anchor="ctr"/>
                </a:tc>
                <a:tc>
                  <a:txBody>
                    <a:bodyPr/>
                    <a:lstStyle/>
                    <a:p>
                      <a:pPr algn="ctr">
                        <a:buNone/>
                      </a:pPr>
                      <a:r>
                        <a:rPr lang="zh-CN" altLang="en-US"/>
                        <a:t>流量</a:t>
                      </a:r>
                    </a:p>
                  </a:txBody>
                  <a:tcPr anchor="ctr"/>
                </a:tc>
                <a:tc>
                  <a:txBody>
                    <a:bodyPr/>
                    <a:lstStyle/>
                    <a:p>
                      <a:pPr algn="ctr">
                        <a:buNone/>
                      </a:pPr>
                      <a:r>
                        <a:rPr lang="zh-CN" altLang="en-US"/>
                        <a:t>数量</a:t>
                      </a:r>
                    </a:p>
                  </a:txBody>
                  <a:tcPr anchor="ctr"/>
                </a:tc>
                <a:tc>
                  <a:txBody>
                    <a:bodyPr/>
                    <a:lstStyle/>
                    <a:p>
                      <a:pPr algn="ctr">
                        <a:buNone/>
                      </a:pPr>
                      <a:r>
                        <a:rPr lang="zh-CN" altLang="en-US"/>
                        <a:t>位置</a:t>
                      </a:r>
                    </a:p>
                  </a:txBody>
                  <a:tcPr anchor="ctr"/>
                </a:tc>
              </a:tr>
              <a:tr h="738505">
                <a:tc>
                  <a:txBody>
                    <a:bodyPr/>
                    <a:lstStyle/>
                    <a:p>
                      <a:pPr algn="ctr">
                        <a:buNone/>
                      </a:pPr>
                      <a:r>
                        <a:rPr lang="zh-CN" altLang="en-US" sz="1800" b="1"/>
                        <a:t>威乐</a:t>
                      </a:r>
                    </a:p>
                  </a:txBody>
                  <a:tcPr anchor="ctr"/>
                </a:tc>
                <a:tc>
                  <a:txBody>
                    <a:bodyPr/>
                    <a:lstStyle/>
                    <a:p>
                      <a:pPr algn="ctr">
                        <a:buNone/>
                      </a:pPr>
                      <a:r>
                        <a:rPr lang="zh-CN" altLang="en-US" sz="1800" b="1"/>
                        <a:t>加湿器补水泵</a:t>
                      </a:r>
                    </a:p>
                  </a:txBody>
                  <a:tcPr anchor="ctr"/>
                </a:tc>
                <a:tc>
                  <a:txBody>
                    <a:bodyPr/>
                    <a:lstStyle/>
                    <a:p>
                      <a:pPr algn="ctr">
                        <a:buNone/>
                      </a:pPr>
                      <a:r>
                        <a:rPr lang="en-US" altLang="zh-CN" b="1"/>
                        <a:t>2.2</a:t>
                      </a:r>
                    </a:p>
                  </a:txBody>
                  <a:tcPr anchor="ctr"/>
                </a:tc>
                <a:tc>
                  <a:txBody>
                    <a:bodyPr/>
                    <a:lstStyle/>
                    <a:p>
                      <a:pPr algn="ctr">
                        <a:buNone/>
                      </a:pPr>
                      <a:r>
                        <a:rPr lang="en-US" altLang="zh-CN" b="1"/>
                        <a:t>45</a:t>
                      </a:r>
                    </a:p>
                  </a:txBody>
                  <a:tcPr anchor="ctr"/>
                </a:tc>
                <a:tc>
                  <a:txBody>
                    <a:bodyPr/>
                    <a:lstStyle/>
                    <a:p>
                      <a:pPr algn="ctr">
                        <a:buNone/>
                      </a:pPr>
                      <a:r>
                        <a:rPr lang="en-US" altLang="zh-CN" b="1"/>
                        <a:t>8</a:t>
                      </a:r>
                    </a:p>
                  </a:txBody>
                  <a:tcPr anchor="ctr"/>
                </a:tc>
                <a:tc>
                  <a:txBody>
                    <a:bodyPr/>
                    <a:lstStyle/>
                    <a:p>
                      <a:pPr algn="ctr">
                        <a:buNone/>
                      </a:pPr>
                      <a:r>
                        <a:rPr lang="en-US" altLang="zh-CN" b="1">
                          <a:solidFill>
                            <a:schemeClr val="tx1"/>
                          </a:solidFill>
                        </a:rPr>
                        <a:t>2</a:t>
                      </a:r>
                    </a:p>
                  </a:txBody>
                  <a:tcPr anchor="ctr"/>
                </a:tc>
                <a:tc>
                  <a:txBody>
                    <a:bodyPr/>
                    <a:lstStyle/>
                    <a:p>
                      <a:pPr algn="ctr">
                        <a:buNone/>
                      </a:pPr>
                      <a:r>
                        <a:rPr lang="en-US" altLang="zh-CN" sz="1800" b="1">
                          <a:solidFill>
                            <a:schemeClr val="tx1"/>
                          </a:solidFill>
                          <a:sym typeface="+mn-ea"/>
                        </a:rPr>
                        <a:t>M2M4</a:t>
                      </a:r>
                      <a:r>
                        <a:rPr lang="zh-CN" altLang="en-US" sz="1800" b="1">
                          <a:solidFill>
                            <a:schemeClr val="tx1"/>
                          </a:solidFill>
                          <a:sym typeface="+mn-ea"/>
                        </a:rPr>
                        <a:t>冷冻站</a:t>
                      </a:r>
                    </a:p>
                  </a:txBody>
                  <a:tcPr anchor="ct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med">
        <p14:reveal/>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DOC_GUID" val="{0492df2a-dfd5-4161-af6b-8159e8f8feb9}"/>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014年年终总结">
      <a:majorFont>
        <a:latin typeface="Copperplate Gothic Bold"/>
        <a:ea typeface="微软雅黑"/>
        <a:cs typeface=""/>
      </a:majorFont>
      <a:minorFont>
        <a:latin typeface="Copperplate Gothic Bold"/>
        <a:ea typeface="微软雅黑"/>
        <a:cs typeface=""/>
      </a:minorFont>
    </a:fontScheme>
    <a:fmtScheme name="Book">
      <a:fillStyleLst>
        <a:solidFill>
          <a:schemeClr val="phClr">
            <a:tint val="100000"/>
            <a:shade val="100000"/>
            <a:hueMod val="100000"/>
            <a:satMod val="100000"/>
          </a:schemeClr>
        </a:solidFill>
        <a:gradFill rotWithShape="1">
          <a:gsLst>
            <a:gs pos="0">
              <a:schemeClr val="phClr">
                <a:tint val="30000"/>
                <a:shade val="100000"/>
                <a:hueMod val="100000"/>
                <a:satMod val="100000"/>
              </a:schemeClr>
            </a:gs>
            <a:gs pos="80000">
              <a:schemeClr val="phClr">
                <a:tint val="70000"/>
                <a:shade val="100000"/>
                <a:hueMod val="100000"/>
                <a:satMod val="100000"/>
              </a:schemeClr>
            </a:gs>
            <a:gs pos="100000">
              <a:schemeClr val="phClr">
                <a:tint val="100000"/>
                <a:shade val="100000"/>
                <a:hueMod val="100000"/>
                <a:satMod val="100000"/>
              </a:schemeClr>
            </a:gs>
          </a:gsLst>
          <a:lin ang="7200000" scaled="1"/>
        </a:gradFill>
        <a:gradFill rotWithShape="1">
          <a:gsLst>
            <a:gs pos="0">
              <a:schemeClr val="phClr">
                <a:tint val="80000"/>
                <a:shade val="100000"/>
                <a:hueMod val="100000"/>
                <a:satMod val="100000"/>
              </a:schemeClr>
            </a:gs>
            <a:gs pos="30000">
              <a:schemeClr val="phClr">
                <a:tint val="100000"/>
                <a:shade val="100000"/>
                <a:hueMod val="100000"/>
                <a:satMod val="100000"/>
              </a:schemeClr>
            </a:gs>
            <a:gs pos="100000">
              <a:schemeClr val="phClr">
                <a:tint val="100000"/>
                <a:shade val="50000"/>
                <a:hueMod val="100000"/>
                <a:satMod val="100000"/>
              </a:schemeClr>
            </a:gs>
          </a:gsLst>
          <a:lin ang="18000000" scaled="1"/>
        </a:gradFill>
      </a:fillStyleLst>
      <a:lnStyleLst>
        <a:ln w="12700"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a:rot lat="0" lon="0" rev="0"/>
            </a:camera>
            <a:lightRig rig="morning" dir="bl"/>
          </a:scene3d>
          <a:sp3d extrusionH="222250" contourW="25400" prstMaterial="matte">
            <a:bevelT w="38100" h="38100" prst="softRound"/>
            <a:bevelB/>
            <a:extrusionClr>
              <a:srgbClr val="FF0000"/>
            </a:extrusionClr>
            <a:contourClr>
              <a:schemeClr val="accent3">
                <a:tint val="100000"/>
                <a:shade val="100000"/>
                <a:hueMod val="100000"/>
                <a:satMod val="100000"/>
              </a:schemeClr>
            </a:contourClr>
          </a:sp3d>
        </a:effectStyle>
        <a:effectStyle>
          <a:effectLst>
            <a:glow>
              <a:schemeClr val="phClr">
                <a:tint val="100000"/>
                <a:shade val="100000"/>
                <a:hueMod val="100000"/>
                <a:satMod val="100000"/>
              </a:schemeClr>
            </a:glow>
          </a:effectLst>
          <a:scene3d>
            <a:camera prst="orthographicFront" fov="0">
              <a:rot lat="0" lon="0" rev="0"/>
            </a:camera>
            <a:lightRig rig="soft" dir="bl">
              <a:rot lat="0" lon="0" rev="0"/>
            </a:lightRig>
          </a:scene3d>
          <a:sp3d prstMaterial="plastic">
            <a:bevelT w="38100" h="38100"/>
            <a:contourClr>
              <a:schemeClr val="phClr">
                <a:tint val="100000"/>
                <a:shade val="100000"/>
                <a:hueMod val="100000"/>
                <a:satMod val="1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Paper</Template>
  <TotalTime>326</TotalTime>
  <Words>3685</Words>
  <Application>Microsoft Office PowerPoint</Application>
  <PresentationFormat>自定义</PresentationFormat>
  <Paragraphs>1647</Paragraphs>
  <Slides>56</Slides>
  <Notes>13</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56</vt:i4>
      </vt:variant>
    </vt:vector>
  </HeadingPairs>
  <TitlesOfParts>
    <vt:vector size="66" baseType="lpstr">
      <vt:lpstr>Arial</vt:lpstr>
      <vt:lpstr>宋体</vt:lpstr>
      <vt:lpstr>微软雅黑</vt:lpstr>
      <vt:lpstr>Copperplate Gothic Bold</vt:lpstr>
      <vt:lpstr>Impact</vt:lpstr>
      <vt:lpstr>Wingdings</vt:lpstr>
      <vt:lpstr>Calibri</vt:lpstr>
      <vt:lpstr>华康俪金黑W8</vt:lpstr>
      <vt:lpstr>1_Office 主题​​</vt:lpstr>
      <vt:lpstr>自定义设计方案</vt:lpstr>
      <vt:lpstr>幻灯片 0</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多吉</dc:creator>
  <cp:lastModifiedBy>sony</cp:lastModifiedBy>
  <cp:revision>593</cp:revision>
  <dcterms:created xsi:type="dcterms:W3CDTF">2014-01-11T15:22:00Z</dcterms:created>
  <dcterms:modified xsi:type="dcterms:W3CDTF">2019-10-18T03:28:10Z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